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7" r:id="rId2"/>
    <p:sldId id="331" r:id="rId3"/>
    <p:sldId id="364" r:id="rId4"/>
    <p:sldId id="327" r:id="rId5"/>
    <p:sldId id="328" r:id="rId6"/>
    <p:sldId id="330" r:id="rId7"/>
    <p:sldId id="332" r:id="rId8"/>
    <p:sldId id="283" r:id="rId9"/>
    <p:sldId id="285" r:id="rId10"/>
    <p:sldId id="286" r:id="rId11"/>
    <p:sldId id="333" r:id="rId12"/>
    <p:sldId id="329" r:id="rId13"/>
    <p:sldId id="287" r:id="rId14"/>
    <p:sldId id="334" r:id="rId15"/>
    <p:sldId id="335" r:id="rId16"/>
    <p:sldId id="336" r:id="rId17"/>
    <p:sldId id="337" r:id="rId18"/>
    <p:sldId id="338" r:id="rId19"/>
    <p:sldId id="362" r:id="rId20"/>
    <p:sldId id="339" r:id="rId21"/>
    <p:sldId id="376" r:id="rId22"/>
    <p:sldId id="380" r:id="rId23"/>
    <p:sldId id="379" r:id="rId24"/>
    <p:sldId id="378" r:id="rId25"/>
    <p:sldId id="377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3" r:id="rId43"/>
    <p:sldId id="381" r:id="rId44"/>
    <p:sldId id="375" r:id="rId45"/>
    <p:sldId id="365" r:id="rId46"/>
    <p:sldId id="370" r:id="rId47"/>
    <p:sldId id="371" r:id="rId48"/>
    <p:sldId id="374" r:id="rId49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94942A0-810A-45A2-A9C5-2F9E98A94310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047BB1A1-217F-4055-8E48-34D8F73E41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7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5B9778D-A458-4266-AF43-FD4F627C7B66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4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3FE43B8-A9AB-49AF-9D2F-95EB22DBDF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7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7406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456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089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820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615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1653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9218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0986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5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3616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668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463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9001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601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7056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9617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8823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2310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4300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6709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138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83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6910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9280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4254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3026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37711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2962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166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195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77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591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353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219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464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http://www.mun.ca/biology/desmid/brian/BIOL2250/Week_One/crossingpeas.jpg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0" y="2636912"/>
            <a:ext cx="4050784" cy="129614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PP5: Inheritance and genetics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219700" y="5300663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Year 10 Science</a:t>
            </a:r>
          </a:p>
        </p:txBody>
      </p:sp>
    </p:spTree>
    <p:extLst>
      <p:ext uri="{BB962C8B-B14F-4D97-AF65-F5344CB8AC3E}">
        <p14:creationId xmlns:p14="http://schemas.microsoft.com/office/powerpoint/2010/main" val="2781194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Phenotype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b="1" dirty="0" smtClean="0">
                <a:solidFill>
                  <a:srgbClr val="FF0000"/>
                </a:solidFill>
              </a:rPr>
              <a:t>Phenotype</a:t>
            </a:r>
            <a:r>
              <a:rPr lang="en-AU" b="1" dirty="0" smtClean="0"/>
              <a:t> </a:t>
            </a:r>
            <a:r>
              <a:rPr lang="en-AU" dirty="0" smtClean="0"/>
              <a:t>– 	The genetic trait that we 				observe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Example:    Tongue roller</a:t>
            </a:r>
          </a:p>
        </p:txBody>
      </p:sp>
    </p:spTree>
    <p:extLst>
      <p:ext uri="{BB962C8B-B14F-4D97-AF65-F5344CB8AC3E}">
        <p14:creationId xmlns:p14="http://schemas.microsoft.com/office/powerpoint/2010/main" val="18585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 smtClean="0"/>
              <a:t>Dominant &amp; Recessive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352928" cy="5157192"/>
          </a:xfrm>
        </p:spPr>
        <p:txBody>
          <a:bodyPr/>
          <a:lstStyle/>
          <a:p>
            <a:pPr eaLnBrk="1" hangingPunct="1"/>
            <a:r>
              <a:rPr lang="en-AU" dirty="0" smtClean="0"/>
              <a:t>Most gene pairs exist with one of the pair </a:t>
            </a:r>
            <a:r>
              <a:rPr lang="en-AU" b="1" dirty="0" smtClean="0">
                <a:solidFill>
                  <a:srgbClr val="FF0000"/>
                </a:solidFill>
              </a:rPr>
              <a:t>dominant</a:t>
            </a:r>
            <a:r>
              <a:rPr lang="en-AU" dirty="0" smtClean="0"/>
              <a:t> over the other. If present, it determines the phenotype.</a:t>
            </a:r>
          </a:p>
          <a:p>
            <a:pPr eaLnBrk="1" hangingPunct="1"/>
            <a:r>
              <a:rPr lang="en-AU" dirty="0" smtClean="0"/>
              <a:t>The allele that is dominated over is called the </a:t>
            </a:r>
            <a:r>
              <a:rPr lang="en-AU" b="1" dirty="0" smtClean="0">
                <a:solidFill>
                  <a:srgbClr val="FF0000"/>
                </a:solidFill>
              </a:rPr>
              <a:t>recessive</a:t>
            </a:r>
            <a:r>
              <a:rPr lang="en-AU" dirty="0" smtClean="0"/>
              <a:t> gene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err="1" smtClean="0"/>
              <a:t>Eg</a:t>
            </a:r>
            <a:r>
              <a:rPr lang="en-AU" dirty="0" smtClean="0"/>
              <a:t>:   </a:t>
            </a:r>
            <a:r>
              <a:rPr lang="en-AU" u="sng" dirty="0" smtClean="0"/>
              <a:t>Genotype</a:t>
            </a:r>
            <a:r>
              <a:rPr lang="en-AU" dirty="0" smtClean="0"/>
              <a:t> </a:t>
            </a:r>
            <a:r>
              <a:rPr lang="en-AU" dirty="0" err="1" smtClean="0"/>
              <a:t>Tt</a:t>
            </a:r>
            <a:r>
              <a:rPr lang="en-AU" dirty="0" smtClean="0"/>
              <a:t>   </a:t>
            </a:r>
          </a:p>
          <a:p>
            <a:pPr marL="68580" indent="0" eaLnBrk="1" hangingPunct="1">
              <a:buNone/>
            </a:pPr>
            <a:r>
              <a:rPr lang="en-AU" dirty="0" smtClean="0"/>
              <a:t>   </a:t>
            </a:r>
          </a:p>
          <a:p>
            <a:pPr marL="68580" indent="0" eaLnBrk="1" hangingPunct="1">
              <a:buNone/>
            </a:pPr>
            <a:r>
              <a:rPr lang="en-AU" sz="2000" dirty="0" smtClean="0"/>
              <a:t>Tongue rolling (T) is dominant over non-tongue rolling (t)</a:t>
            </a:r>
          </a:p>
          <a:p>
            <a:pPr marL="68580" indent="0" eaLnBrk="1" hangingPunct="1">
              <a:buNone/>
            </a:pP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dirty="0" smtClean="0"/>
              <a:t>            </a:t>
            </a:r>
            <a:r>
              <a:rPr lang="en-AU" u="sng" dirty="0" smtClean="0"/>
              <a:t>Phenotype</a:t>
            </a:r>
            <a:r>
              <a:rPr lang="en-AU" dirty="0" smtClean="0"/>
              <a:t> is a tongue roller.</a:t>
            </a:r>
          </a:p>
        </p:txBody>
      </p:sp>
    </p:spTree>
    <p:extLst>
      <p:ext uri="{BB962C8B-B14F-4D97-AF65-F5344CB8AC3E}">
        <p14:creationId xmlns:p14="http://schemas.microsoft.com/office/powerpoint/2010/main" val="231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3" y="908720"/>
            <a:ext cx="85344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580526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Note: The dominant allele is in </a:t>
            </a:r>
            <a:r>
              <a:rPr lang="en-AU" b="1" dirty="0" smtClean="0"/>
              <a:t>bold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76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Genetic outcomes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We know one gene of a pair comes from father and the other comes from mother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Example:      TT     x   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   (father)   (mother)</a:t>
            </a:r>
            <a:br>
              <a:rPr lang="en-AU" dirty="0" smtClean="0"/>
            </a:br>
            <a:r>
              <a:rPr lang="en-AU" dirty="0" smtClean="0"/>
              <a:t>                              ↓</a:t>
            </a:r>
            <a:br>
              <a:rPr lang="en-AU" dirty="0" smtClean="0"/>
            </a:br>
            <a:r>
              <a:rPr lang="en-AU" dirty="0" smtClean="0"/>
              <a:t>                           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            (child)</a:t>
            </a:r>
          </a:p>
        </p:txBody>
      </p:sp>
    </p:spTree>
    <p:extLst>
      <p:ext uri="{BB962C8B-B14F-4D97-AF65-F5344CB8AC3E}">
        <p14:creationId xmlns:p14="http://schemas.microsoft.com/office/powerpoint/2010/main" val="17621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Letters to show alleles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 smtClean="0"/>
          </a:p>
          <a:p>
            <a:r>
              <a:rPr lang="en-AU" dirty="0" smtClean="0"/>
              <a:t>Use code letters for alleles</a:t>
            </a:r>
          </a:p>
          <a:p>
            <a:r>
              <a:rPr lang="en-AU" dirty="0" smtClean="0"/>
              <a:t>Any letter can be used, but the same letter to show alleles of the one trait</a:t>
            </a:r>
          </a:p>
          <a:p>
            <a:r>
              <a:rPr lang="en-AU" dirty="0" smtClean="0"/>
              <a:t>Use the capital letter to show which is the dominant allele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 = dark hair gene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 = light hair gene</a:t>
            </a:r>
          </a:p>
        </p:txBody>
      </p:sp>
    </p:spTree>
    <p:extLst>
      <p:ext uri="{BB962C8B-B14F-4D97-AF65-F5344CB8AC3E}">
        <p14:creationId xmlns:p14="http://schemas.microsoft.com/office/powerpoint/2010/main" val="97097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Genotype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Three possible genotypes</a:t>
            </a:r>
          </a:p>
          <a:p>
            <a:pPr lvl="1"/>
            <a:r>
              <a:rPr lang="en-AU" smtClean="0"/>
              <a:t>DD</a:t>
            </a:r>
          </a:p>
          <a:p>
            <a:pPr lvl="1"/>
            <a:r>
              <a:rPr lang="en-AU" smtClean="0"/>
              <a:t>Dd</a:t>
            </a:r>
          </a:p>
          <a:p>
            <a:pPr lvl="1"/>
            <a:r>
              <a:rPr lang="en-AU" smtClean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4288133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Phenotype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If we ignore the environment . . .</a:t>
            </a:r>
          </a:p>
          <a:p>
            <a:r>
              <a:rPr lang="en-AU" smtClean="0"/>
              <a:t>Two possible phenotypes</a:t>
            </a:r>
          </a:p>
          <a:p>
            <a:pPr lvl="1"/>
            <a:r>
              <a:rPr lang="en-AU" smtClean="0"/>
              <a:t>DD = Dark hair</a:t>
            </a:r>
          </a:p>
          <a:p>
            <a:pPr lvl="1"/>
            <a:r>
              <a:rPr lang="en-AU" smtClean="0"/>
              <a:t>Dd = Dark hair</a:t>
            </a:r>
          </a:p>
          <a:p>
            <a:pPr lvl="1"/>
            <a:r>
              <a:rPr lang="en-AU" smtClean="0"/>
              <a:t>dd = Light hair</a:t>
            </a:r>
          </a:p>
        </p:txBody>
      </p:sp>
    </p:spTree>
    <p:extLst>
      <p:ext uri="{BB962C8B-B14F-4D97-AF65-F5344CB8AC3E}">
        <p14:creationId xmlns:p14="http://schemas.microsoft.com/office/powerpoint/2010/main" val="677995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Phenotype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If we ignore the environment . . .</a:t>
            </a:r>
          </a:p>
          <a:p>
            <a:r>
              <a:rPr lang="en-AU" smtClean="0"/>
              <a:t>Two possible phenotypes</a:t>
            </a:r>
          </a:p>
          <a:p>
            <a:pPr lvl="1"/>
            <a:r>
              <a:rPr lang="en-AU" smtClean="0"/>
              <a:t>DD = Dark hair</a:t>
            </a:r>
          </a:p>
          <a:p>
            <a:pPr lvl="1"/>
            <a:r>
              <a:rPr lang="en-AU" smtClean="0"/>
              <a:t>Dd = Dark hair</a:t>
            </a:r>
          </a:p>
          <a:p>
            <a:pPr lvl="1"/>
            <a:r>
              <a:rPr lang="en-AU" smtClean="0"/>
              <a:t>dd = Light hair</a:t>
            </a:r>
          </a:p>
          <a:p>
            <a:pPr lvl="1"/>
            <a:endParaRPr lang="en-AU" smtClean="0"/>
          </a:p>
          <a:p>
            <a:r>
              <a:rPr lang="en-AU" smtClean="0"/>
              <a:t>D (Dark hair) is dominant</a:t>
            </a:r>
          </a:p>
          <a:p>
            <a:r>
              <a:rPr lang="en-AU" smtClean="0"/>
              <a:t>d (Light hair) is recessive</a:t>
            </a:r>
          </a:p>
        </p:txBody>
      </p:sp>
    </p:spTree>
    <p:extLst>
      <p:ext uri="{BB962C8B-B14F-4D97-AF65-F5344CB8AC3E}">
        <p14:creationId xmlns:p14="http://schemas.microsoft.com/office/powerpoint/2010/main" val="1385375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 practice . . .</a:t>
            </a:r>
          </a:p>
        </p:txBody>
      </p:sp>
      <p:sp>
        <p:nvSpPr>
          <p:cNvPr id="2" name="AutoShape 2" descr="http://net.pembrokesc.vic.edu.au/intranet/staff/homegroups/pics2012/BRE001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 descr="http://net.pembrokesc.vic.edu.au/intranet/staff/homegroups/pics2012/BRE0014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6" descr="http://net.pembrokesc.vic.edu.au/intranet/staff/homegroups/pics2012/BRE0014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8" descr="http://net.pembrokesc.vic.edu.au/intranet/staff/homegroups/pics2012/BRE0014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86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1" name="Straight Connector 6"/>
          <p:cNvCxnSpPr>
            <a:cxnSpLocks noChangeShapeType="1"/>
          </p:cNvCxnSpPr>
          <p:nvPr/>
        </p:nvCxnSpPr>
        <p:spPr bwMode="auto">
          <a:xfrm>
            <a:off x="4429125" y="328612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2" name="Straight Connector 8"/>
          <p:cNvCxnSpPr>
            <a:cxnSpLocks noChangeShapeType="1"/>
          </p:cNvCxnSpPr>
          <p:nvPr/>
        </p:nvCxnSpPr>
        <p:spPr bwMode="auto">
          <a:xfrm rot="5400000">
            <a:off x="4179094" y="3893344"/>
            <a:ext cx="1216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AutoShape 2" descr="http://net.pembrokesc.vic.edu.au/intranet/staff/homegroups/pics2012/BRE001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AutoShape 4" descr="http://net.pembrokesc.vic.edu.au/intranet/staff/homegroups/pics2012/BRE0014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6" descr="http://net.pembrokesc.vic.edu.au/intranet/staff/homegroups/pics2012/BRE0014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8" descr="http://net.pembrokesc.vic.edu.au/intranet/staff/homegroups/pics2012/BRE0014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436" y="2170664"/>
            <a:ext cx="1272239" cy="1864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540" y="2158581"/>
            <a:ext cx="1216237" cy="19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9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influences you?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Two </a:t>
            </a:r>
            <a:r>
              <a:rPr lang="en-AU" dirty="0"/>
              <a:t>influences make you what you are at this moment: heredity and environment. </a:t>
            </a:r>
            <a:endParaRPr lang="en-AU" dirty="0" smtClean="0"/>
          </a:p>
          <a:p>
            <a:r>
              <a:rPr lang="en-AU" b="1" dirty="0" smtClean="0">
                <a:solidFill>
                  <a:schemeClr val="tx1"/>
                </a:solidFill>
              </a:rPr>
              <a:t>Heredity</a:t>
            </a:r>
            <a:r>
              <a:rPr lang="en-AU" b="1" dirty="0" smtClean="0"/>
              <a:t> </a:t>
            </a:r>
            <a:r>
              <a:rPr lang="en-AU" dirty="0"/>
              <a:t>is the set of characteristics that you inherited from your parents. </a:t>
            </a:r>
            <a:endParaRPr lang="en-AU" dirty="0" smtClean="0"/>
          </a:p>
          <a:p>
            <a:r>
              <a:rPr lang="en-AU" b="1" dirty="0" smtClean="0">
                <a:solidFill>
                  <a:schemeClr val="tx1"/>
                </a:solidFill>
              </a:rPr>
              <a:t>Environment </a:t>
            </a:r>
            <a:r>
              <a:rPr lang="en-AU" dirty="0">
                <a:solidFill>
                  <a:schemeClr val="tx1"/>
                </a:solidFill>
              </a:rPr>
              <a:t>i</a:t>
            </a:r>
            <a:r>
              <a:rPr lang="en-AU" dirty="0"/>
              <a:t>s the set of factors that have acted on you throughout your life. </a:t>
            </a:r>
            <a:endParaRPr lang="en-AU" dirty="0" smtClean="0"/>
          </a:p>
          <a:p>
            <a:r>
              <a:rPr lang="en-AU" dirty="0" smtClean="0"/>
              <a:t>Sometimes </a:t>
            </a:r>
            <a:r>
              <a:rPr lang="en-AU" dirty="0"/>
              <a:t>it is difficult to determine where the influences of heredity end and environmental influences begin. </a:t>
            </a:r>
            <a:endParaRPr lang="en-AU" dirty="0" smtClean="0"/>
          </a:p>
          <a:p>
            <a:r>
              <a:rPr lang="en-AU" b="1" dirty="0" smtClean="0">
                <a:solidFill>
                  <a:srgbClr val="FF0000"/>
                </a:solidFill>
              </a:rPr>
              <a:t>Genetics</a:t>
            </a:r>
            <a:r>
              <a:rPr lang="en-AU" b="1" dirty="0" smtClean="0"/>
              <a:t> </a:t>
            </a:r>
            <a:r>
              <a:rPr lang="en-AU" dirty="0"/>
              <a:t>is the study of heredity and attempts to provide some answers to this question.</a:t>
            </a:r>
          </a:p>
          <a:p>
            <a:pPr marL="6858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98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5" name="Straight Connector 6"/>
          <p:cNvCxnSpPr>
            <a:cxnSpLocks noChangeShapeType="1"/>
          </p:cNvCxnSpPr>
          <p:nvPr/>
        </p:nvCxnSpPr>
        <p:spPr bwMode="auto">
          <a:xfrm>
            <a:off x="4429125" y="328612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Straight Connector 8"/>
          <p:cNvCxnSpPr>
            <a:cxnSpLocks noChangeShapeType="1"/>
          </p:cNvCxnSpPr>
          <p:nvPr/>
        </p:nvCxnSpPr>
        <p:spPr bwMode="auto">
          <a:xfrm rot="5400000">
            <a:off x="4179094" y="3893344"/>
            <a:ext cx="1216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3468565" y="4010777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18438" name="TextBox 9"/>
          <p:cNvSpPr txBox="1">
            <a:spLocks noChangeArrowheads="1"/>
          </p:cNvSpPr>
          <p:nvPr/>
        </p:nvSpPr>
        <p:spPr bwMode="auto">
          <a:xfrm>
            <a:off x="5625163" y="4010777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14953" y="5715000"/>
            <a:ext cx="441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/>
              <a:t/>
            </a:r>
            <a:br>
              <a:rPr lang="en-AU" dirty="0"/>
            </a:br>
            <a:r>
              <a:rPr lang="en-AU" dirty="0" err="1"/>
              <a:t>dd</a:t>
            </a:r>
            <a:endParaRPr lang="en-AU" dirty="0"/>
          </a:p>
        </p:txBody>
      </p:sp>
      <p:pic>
        <p:nvPicPr>
          <p:cNvPr id="12" name="Picture 4" descr="http://net.yarrahills.vic.edu.au/intranet/staff/homegroups/pics2012/MOR00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65" y="2232438"/>
            <a:ext cx="1196943" cy="15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417" y="2146594"/>
            <a:ext cx="1272239" cy="1864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008" y="2091996"/>
            <a:ext cx="1216237" cy="19123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874" y="4295086"/>
            <a:ext cx="1219688" cy="17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91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Straight Connector 6"/>
          <p:cNvCxnSpPr>
            <a:cxnSpLocks noChangeShapeType="1"/>
          </p:cNvCxnSpPr>
          <p:nvPr/>
        </p:nvCxnSpPr>
        <p:spPr bwMode="auto">
          <a:xfrm>
            <a:off x="4429125" y="328612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Straight Connector 8"/>
          <p:cNvCxnSpPr>
            <a:cxnSpLocks noChangeShapeType="1"/>
          </p:cNvCxnSpPr>
          <p:nvPr/>
        </p:nvCxnSpPr>
        <p:spPr bwMode="auto">
          <a:xfrm rot="5400000">
            <a:off x="4179094" y="3893344"/>
            <a:ext cx="1216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3711417" y="3786188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smtClean="0"/>
              <a:t>D</a:t>
            </a:r>
            <a:r>
              <a:rPr lang="en-AU" b="1" dirty="0" smtClean="0">
                <a:solidFill>
                  <a:srgbClr val="FF3300"/>
                </a:solidFill>
              </a:rPr>
              <a:t>?</a:t>
            </a:r>
            <a:endParaRPr lang="en-AU" b="1" dirty="0">
              <a:solidFill>
                <a:srgbClr val="FF3300"/>
              </a:solidFill>
            </a:endParaRPr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5565554" y="3786188"/>
            <a:ext cx="505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r>
              <a:rPr lang="en-AU" dirty="0" smtClean="0"/>
              <a:t> </a:t>
            </a:r>
            <a:endParaRPr lang="en-AU" dirty="0"/>
          </a:p>
          <a:p>
            <a:pPr algn="ctr"/>
            <a:endParaRPr lang="en-AU" dirty="0"/>
          </a:p>
        </p:txBody>
      </p:sp>
      <p:cxnSp>
        <p:nvCxnSpPr>
          <p:cNvPr id="24583" name="Straight Connector 12"/>
          <p:cNvCxnSpPr>
            <a:cxnSpLocks noChangeShapeType="1"/>
          </p:cNvCxnSpPr>
          <p:nvPr/>
        </p:nvCxnSpPr>
        <p:spPr bwMode="auto">
          <a:xfrm>
            <a:off x="2071688" y="4500563"/>
            <a:ext cx="54292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15"/>
          <p:cNvCxnSpPr>
            <a:cxnSpLocks noChangeShapeType="1"/>
          </p:cNvCxnSpPr>
          <p:nvPr/>
        </p:nvCxnSpPr>
        <p:spPr bwMode="auto">
          <a:xfrm rot="5400000">
            <a:off x="1928019" y="4644231"/>
            <a:ext cx="285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Connector 16"/>
          <p:cNvCxnSpPr>
            <a:cxnSpLocks noChangeShapeType="1"/>
          </p:cNvCxnSpPr>
          <p:nvPr/>
        </p:nvCxnSpPr>
        <p:spPr bwMode="auto">
          <a:xfrm rot="5400000">
            <a:off x="73588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17"/>
          <p:cNvCxnSpPr>
            <a:cxnSpLocks noChangeShapeType="1"/>
          </p:cNvCxnSpPr>
          <p:nvPr/>
        </p:nvCxnSpPr>
        <p:spPr bwMode="auto">
          <a:xfrm rot="5400000">
            <a:off x="37139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18"/>
          <p:cNvCxnSpPr>
            <a:cxnSpLocks noChangeShapeType="1"/>
          </p:cNvCxnSpPr>
          <p:nvPr/>
        </p:nvCxnSpPr>
        <p:spPr bwMode="auto">
          <a:xfrm rot="5400000">
            <a:off x="5787232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2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1" name="AutoShape 4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7" y="2092414"/>
            <a:ext cx="1219688" cy="174307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573" y="2069597"/>
            <a:ext cx="1312346" cy="17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6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Straight Connector 6"/>
          <p:cNvCxnSpPr>
            <a:cxnSpLocks noChangeShapeType="1"/>
          </p:cNvCxnSpPr>
          <p:nvPr/>
        </p:nvCxnSpPr>
        <p:spPr bwMode="auto">
          <a:xfrm>
            <a:off x="4429125" y="328612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Straight Connector 8"/>
          <p:cNvCxnSpPr>
            <a:cxnSpLocks noChangeShapeType="1"/>
          </p:cNvCxnSpPr>
          <p:nvPr/>
        </p:nvCxnSpPr>
        <p:spPr bwMode="auto">
          <a:xfrm rot="5400000">
            <a:off x="4179094" y="3893344"/>
            <a:ext cx="1216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3711416" y="3786188"/>
            <a:ext cx="49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smtClean="0"/>
              <a:t>D</a:t>
            </a:r>
            <a:r>
              <a:rPr lang="en-AU" b="1" dirty="0">
                <a:solidFill>
                  <a:srgbClr val="FF3300"/>
                </a:solidFill>
              </a:rPr>
              <a:t>?</a:t>
            </a:r>
            <a:endParaRPr lang="en-AU" b="1" dirty="0">
              <a:solidFill>
                <a:srgbClr val="FF3300"/>
              </a:solidFill>
            </a:endParaRPr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5565554" y="3786188"/>
            <a:ext cx="505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r>
              <a:rPr lang="en-AU" dirty="0" smtClean="0"/>
              <a:t> </a:t>
            </a:r>
            <a:endParaRPr lang="en-AU" dirty="0"/>
          </a:p>
          <a:p>
            <a:pPr algn="ctr"/>
            <a:endParaRPr lang="en-AU" dirty="0"/>
          </a:p>
        </p:txBody>
      </p:sp>
      <p:cxnSp>
        <p:nvCxnSpPr>
          <p:cNvPr id="24583" name="Straight Connector 12"/>
          <p:cNvCxnSpPr>
            <a:cxnSpLocks noChangeShapeType="1"/>
          </p:cNvCxnSpPr>
          <p:nvPr/>
        </p:nvCxnSpPr>
        <p:spPr bwMode="auto">
          <a:xfrm>
            <a:off x="2071688" y="4500563"/>
            <a:ext cx="54292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15"/>
          <p:cNvCxnSpPr>
            <a:cxnSpLocks noChangeShapeType="1"/>
          </p:cNvCxnSpPr>
          <p:nvPr/>
        </p:nvCxnSpPr>
        <p:spPr bwMode="auto">
          <a:xfrm rot="5400000">
            <a:off x="1928019" y="4644231"/>
            <a:ext cx="285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Connector 16"/>
          <p:cNvCxnSpPr>
            <a:cxnSpLocks noChangeShapeType="1"/>
          </p:cNvCxnSpPr>
          <p:nvPr/>
        </p:nvCxnSpPr>
        <p:spPr bwMode="auto">
          <a:xfrm rot="5400000">
            <a:off x="73588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17"/>
          <p:cNvCxnSpPr>
            <a:cxnSpLocks noChangeShapeType="1"/>
          </p:cNvCxnSpPr>
          <p:nvPr/>
        </p:nvCxnSpPr>
        <p:spPr bwMode="auto">
          <a:xfrm rot="5400000">
            <a:off x="37139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18"/>
          <p:cNvCxnSpPr>
            <a:cxnSpLocks noChangeShapeType="1"/>
          </p:cNvCxnSpPr>
          <p:nvPr/>
        </p:nvCxnSpPr>
        <p:spPr bwMode="auto">
          <a:xfrm rot="5400000">
            <a:off x="5787232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1789016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590" name="AutoShape 2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1" name="AutoShape 4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7" y="2092414"/>
            <a:ext cx="1219688" cy="17430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90" y="4830226"/>
            <a:ext cx="937419" cy="11674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573" y="2069597"/>
            <a:ext cx="1312346" cy="17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Straight Connector 6"/>
          <p:cNvCxnSpPr>
            <a:cxnSpLocks noChangeShapeType="1"/>
          </p:cNvCxnSpPr>
          <p:nvPr/>
        </p:nvCxnSpPr>
        <p:spPr bwMode="auto">
          <a:xfrm>
            <a:off x="4429125" y="328612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Straight Connector 8"/>
          <p:cNvCxnSpPr>
            <a:cxnSpLocks noChangeShapeType="1"/>
          </p:cNvCxnSpPr>
          <p:nvPr/>
        </p:nvCxnSpPr>
        <p:spPr bwMode="auto">
          <a:xfrm rot="5400000">
            <a:off x="4179094" y="3893344"/>
            <a:ext cx="1216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3711416" y="3786188"/>
            <a:ext cx="49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smtClean="0"/>
              <a:t>D</a:t>
            </a:r>
            <a:r>
              <a:rPr lang="en-AU" b="1" dirty="0">
                <a:solidFill>
                  <a:srgbClr val="FF3300"/>
                </a:solidFill>
              </a:rPr>
              <a:t>?</a:t>
            </a:r>
            <a:endParaRPr lang="en-AU" b="1" dirty="0">
              <a:solidFill>
                <a:srgbClr val="FF3300"/>
              </a:solidFill>
            </a:endParaRPr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5565554" y="3786188"/>
            <a:ext cx="505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r>
              <a:rPr lang="en-AU" dirty="0" smtClean="0"/>
              <a:t> </a:t>
            </a:r>
            <a:endParaRPr lang="en-AU" dirty="0"/>
          </a:p>
          <a:p>
            <a:pPr algn="ctr"/>
            <a:endParaRPr lang="en-AU" dirty="0"/>
          </a:p>
        </p:txBody>
      </p:sp>
      <p:cxnSp>
        <p:nvCxnSpPr>
          <p:cNvPr id="24583" name="Straight Connector 12"/>
          <p:cNvCxnSpPr>
            <a:cxnSpLocks noChangeShapeType="1"/>
          </p:cNvCxnSpPr>
          <p:nvPr/>
        </p:nvCxnSpPr>
        <p:spPr bwMode="auto">
          <a:xfrm>
            <a:off x="2071688" y="4500563"/>
            <a:ext cx="54292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15"/>
          <p:cNvCxnSpPr>
            <a:cxnSpLocks noChangeShapeType="1"/>
          </p:cNvCxnSpPr>
          <p:nvPr/>
        </p:nvCxnSpPr>
        <p:spPr bwMode="auto">
          <a:xfrm rot="5400000">
            <a:off x="1928019" y="4644231"/>
            <a:ext cx="285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Connector 16"/>
          <p:cNvCxnSpPr>
            <a:cxnSpLocks noChangeShapeType="1"/>
          </p:cNvCxnSpPr>
          <p:nvPr/>
        </p:nvCxnSpPr>
        <p:spPr bwMode="auto">
          <a:xfrm rot="5400000">
            <a:off x="73588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17"/>
          <p:cNvCxnSpPr>
            <a:cxnSpLocks noChangeShapeType="1"/>
          </p:cNvCxnSpPr>
          <p:nvPr/>
        </p:nvCxnSpPr>
        <p:spPr bwMode="auto">
          <a:xfrm rot="5400000">
            <a:off x="37139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18"/>
          <p:cNvCxnSpPr>
            <a:cxnSpLocks noChangeShapeType="1"/>
          </p:cNvCxnSpPr>
          <p:nvPr/>
        </p:nvCxnSpPr>
        <p:spPr bwMode="auto">
          <a:xfrm rot="5400000">
            <a:off x="5787232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1789016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589" name="TextBox 14"/>
          <p:cNvSpPr txBox="1">
            <a:spLocks noChangeArrowheads="1"/>
          </p:cNvSpPr>
          <p:nvPr/>
        </p:nvSpPr>
        <p:spPr bwMode="auto">
          <a:xfrm>
            <a:off x="3509866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590" name="AutoShape 2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1" name="AutoShape 4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7" y="2092414"/>
            <a:ext cx="1219688" cy="17430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90" y="4830226"/>
            <a:ext cx="937419" cy="116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703" y="4789703"/>
            <a:ext cx="880666" cy="124850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573" y="2069597"/>
            <a:ext cx="1312346" cy="17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3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Straight Connector 6"/>
          <p:cNvCxnSpPr>
            <a:cxnSpLocks noChangeShapeType="1"/>
          </p:cNvCxnSpPr>
          <p:nvPr/>
        </p:nvCxnSpPr>
        <p:spPr bwMode="auto">
          <a:xfrm>
            <a:off x="4429125" y="328612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Straight Connector 8"/>
          <p:cNvCxnSpPr>
            <a:cxnSpLocks noChangeShapeType="1"/>
          </p:cNvCxnSpPr>
          <p:nvPr/>
        </p:nvCxnSpPr>
        <p:spPr bwMode="auto">
          <a:xfrm rot="5400000">
            <a:off x="4179094" y="3893344"/>
            <a:ext cx="1216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3711416" y="3786188"/>
            <a:ext cx="49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smtClean="0"/>
              <a:t>D</a:t>
            </a:r>
            <a:r>
              <a:rPr lang="en-AU" b="1" dirty="0">
                <a:solidFill>
                  <a:srgbClr val="FF3300"/>
                </a:solidFill>
              </a:rPr>
              <a:t>?</a:t>
            </a:r>
            <a:endParaRPr lang="en-AU" b="1" dirty="0">
              <a:solidFill>
                <a:srgbClr val="FF3300"/>
              </a:solidFill>
            </a:endParaRPr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5565554" y="3786188"/>
            <a:ext cx="505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r>
              <a:rPr lang="en-AU" dirty="0" smtClean="0"/>
              <a:t> </a:t>
            </a:r>
            <a:endParaRPr lang="en-AU" dirty="0"/>
          </a:p>
          <a:p>
            <a:pPr algn="ctr"/>
            <a:endParaRPr lang="en-AU" dirty="0"/>
          </a:p>
        </p:txBody>
      </p:sp>
      <p:cxnSp>
        <p:nvCxnSpPr>
          <p:cNvPr id="24583" name="Straight Connector 12"/>
          <p:cNvCxnSpPr>
            <a:cxnSpLocks noChangeShapeType="1"/>
          </p:cNvCxnSpPr>
          <p:nvPr/>
        </p:nvCxnSpPr>
        <p:spPr bwMode="auto">
          <a:xfrm>
            <a:off x="2071688" y="4500563"/>
            <a:ext cx="54292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15"/>
          <p:cNvCxnSpPr>
            <a:cxnSpLocks noChangeShapeType="1"/>
          </p:cNvCxnSpPr>
          <p:nvPr/>
        </p:nvCxnSpPr>
        <p:spPr bwMode="auto">
          <a:xfrm rot="5400000">
            <a:off x="1928019" y="4644231"/>
            <a:ext cx="285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Connector 16"/>
          <p:cNvCxnSpPr>
            <a:cxnSpLocks noChangeShapeType="1"/>
          </p:cNvCxnSpPr>
          <p:nvPr/>
        </p:nvCxnSpPr>
        <p:spPr bwMode="auto">
          <a:xfrm rot="5400000">
            <a:off x="73588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17"/>
          <p:cNvCxnSpPr>
            <a:cxnSpLocks noChangeShapeType="1"/>
          </p:cNvCxnSpPr>
          <p:nvPr/>
        </p:nvCxnSpPr>
        <p:spPr bwMode="auto">
          <a:xfrm rot="5400000">
            <a:off x="37139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18"/>
          <p:cNvCxnSpPr>
            <a:cxnSpLocks noChangeShapeType="1"/>
          </p:cNvCxnSpPr>
          <p:nvPr/>
        </p:nvCxnSpPr>
        <p:spPr bwMode="auto">
          <a:xfrm rot="5400000">
            <a:off x="5787232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1789016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589" name="TextBox 14"/>
          <p:cNvSpPr txBox="1">
            <a:spLocks noChangeArrowheads="1"/>
          </p:cNvSpPr>
          <p:nvPr/>
        </p:nvSpPr>
        <p:spPr bwMode="auto">
          <a:xfrm>
            <a:off x="3509866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590" name="AutoShape 2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1" name="AutoShape 4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2" name="TextBox 14"/>
          <p:cNvSpPr txBox="1">
            <a:spLocks noChangeArrowheads="1"/>
          </p:cNvSpPr>
          <p:nvPr/>
        </p:nvSpPr>
        <p:spPr bwMode="auto">
          <a:xfrm>
            <a:off x="5583141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7" y="2092414"/>
            <a:ext cx="1219688" cy="17430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90" y="4830226"/>
            <a:ext cx="937419" cy="116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703" y="4789703"/>
            <a:ext cx="880666" cy="12485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526" y="4786313"/>
            <a:ext cx="873447" cy="12810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573" y="2069597"/>
            <a:ext cx="1312346" cy="17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9" name="Straight Connector 6"/>
          <p:cNvCxnSpPr>
            <a:cxnSpLocks noChangeShapeType="1"/>
          </p:cNvCxnSpPr>
          <p:nvPr/>
        </p:nvCxnSpPr>
        <p:spPr bwMode="auto">
          <a:xfrm>
            <a:off x="4429125" y="328612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Straight Connector 8"/>
          <p:cNvCxnSpPr>
            <a:cxnSpLocks noChangeShapeType="1"/>
          </p:cNvCxnSpPr>
          <p:nvPr/>
        </p:nvCxnSpPr>
        <p:spPr bwMode="auto">
          <a:xfrm rot="5400000">
            <a:off x="4179094" y="3893344"/>
            <a:ext cx="1216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3711417" y="3786188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</a:t>
            </a:r>
            <a:r>
              <a:rPr lang="en-AU" b="1" dirty="0" err="1" smtClean="0">
                <a:solidFill>
                  <a:srgbClr val="FF3300"/>
                </a:solidFill>
              </a:rPr>
              <a:t>d</a:t>
            </a:r>
            <a:endParaRPr lang="en-AU" b="1" dirty="0">
              <a:solidFill>
                <a:srgbClr val="FF3300"/>
              </a:solidFill>
            </a:endParaRPr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5565554" y="3786188"/>
            <a:ext cx="505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r>
              <a:rPr lang="en-AU" dirty="0" smtClean="0"/>
              <a:t> </a:t>
            </a:r>
            <a:endParaRPr lang="en-AU" dirty="0"/>
          </a:p>
          <a:p>
            <a:pPr algn="ctr"/>
            <a:endParaRPr lang="en-AU" dirty="0"/>
          </a:p>
        </p:txBody>
      </p:sp>
      <p:cxnSp>
        <p:nvCxnSpPr>
          <p:cNvPr id="24583" name="Straight Connector 12"/>
          <p:cNvCxnSpPr>
            <a:cxnSpLocks noChangeShapeType="1"/>
          </p:cNvCxnSpPr>
          <p:nvPr/>
        </p:nvCxnSpPr>
        <p:spPr bwMode="auto">
          <a:xfrm>
            <a:off x="2071688" y="4500563"/>
            <a:ext cx="54292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Straight Connector 15"/>
          <p:cNvCxnSpPr>
            <a:cxnSpLocks noChangeShapeType="1"/>
          </p:cNvCxnSpPr>
          <p:nvPr/>
        </p:nvCxnSpPr>
        <p:spPr bwMode="auto">
          <a:xfrm rot="5400000">
            <a:off x="1928019" y="4644231"/>
            <a:ext cx="285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Connector 16"/>
          <p:cNvCxnSpPr>
            <a:cxnSpLocks noChangeShapeType="1"/>
          </p:cNvCxnSpPr>
          <p:nvPr/>
        </p:nvCxnSpPr>
        <p:spPr bwMode="auto">
          <a:xfrm rot="5400000">
            <a:off x="73588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17"/>
          <p:cNvCxnSpPr>
            <a:cxnSpLocks noChangeShapeType="1"/>
          </p:cNvCxnSpPr>
          <p:nvPr/>
        </p:nvCxnSpPr>
        <p:spPr bwMode="auto">
          <a:xfrm rot="5400000">
            <a:off x="3713957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18"/>
          <p:cNvCxnSpPr>
            <a:cxnSpLocks noChangeShapeType="1"/>
          </p:cNvCxnSpPr>
          <p:nvPr/>
        </p:nvCxnSpPr>
        <p:spPr bwMode="auto">
          <a:xfrm rot="5400000">
            <a:off x="5787232" y="4642644"/>
            <a:ext cx="2857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1789016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589" name="TextBox 14"/>
          <p:cNvSpPr txBox="1">
            <a:spLocks noChangeArrowheads="1"/>
          </p:cNvSpPr>
          <p:nvPr/>
        </p:nvSpPr>
        <p:spPr bwMode="auto">
          <a:xfrm>
            <a:off x="3509866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590" name="AutoShape 2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1" name="AutoShape 4" descr="http://intranet/intranet/staff/homegroups/pics2007/STO0013.jpg"/>
          <p:cNvSpPr>
            <a:spLocks noChangeAspect="1" noChangeArrowheads="1"/>
          </p:cNvSpPr>
          <p:nvPr/>
        </p:nvSpPr>
        <p:spPr bwMode="auto">
          <a:xfrm>
            <a:off x="155575" y="-411163"/>
            <a:ext cx="857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92" name="TextBox 14"/>
          <p:cNvSpPr txBox="1">
            <a:spLocks noChangeArrowheads="1"/>
          </p:cNvSpPr>
          <p:nvPr/>
        </p:nvSpPr>
        <p:spPr bwMode="auto">
          <a:xfrm>
            <a:off x="5583141" y="621188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593" name="TextBox 14"/>
          <p:cNvSpPr txBox="1">
            <a:spLocks noChangeArrowheads="1"/>
          </p:cNvSpPr>
          <p:nvPr/>
        </p:nvSpPr>
        <p:spPr bwMode="auto">
          <a:xfrm>
            <a:off x="7297827" y="621188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dirty="0" err="1" smtClean="0"/>
              <a:t>dd</a:t>
            </a:r>
            <a:endParaRPr lang="en-AU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418388" y="6488113"/>
            <a:ext cx="28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/>
              <a:t>d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7" y="2092414"/>
            <a:ext cx="1219688" cy="17430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90" y="4830226"/>
            <a:ext cx="937419" cy="116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703" y="4789703"/>
            <a:ext cx="880666" cy="12485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526" y="4786313"/>
            <a:ext cx="873447" cy="128105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350" y="4786313"/>
            <a:ext cx="997664" cy="134778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8573" y="2069597"/>
            <a:ext cx="1312346" cy="17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69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3.33333E-6 C 0.02187 -0.01019 0.10712 -0.01968 0.1184 -0.08033 C 0.12986 -0.14074 0.08472 -0.31736 0.00417 -0.36389 C -0.07674 -0.40996 -0.35156 -0.33102 -0.36632 -0.359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2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Tongue rolling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mtClean="0"/>
              <a:t>Tongue rolling is dominant</a:t>
            </a:r>
          </a:p>
          <a:p>
            <a:r>
              <a:rPr lang="en-AU" smtClean="0"/>
              <a:t>Non-tongue rolling is recessive</a:t>
            </a:r>
          </a:p>
          <a:p>
            <a:endParaRPr lang="en-AU" smtClean="0"/>
          </a:p>
          <a:p>
            <a:pPr lvl="1"/>
            <a:r>
              <a:rPr lang="en-AU" smtClean="0"/>
              <a:t>Choose a pair of letters to represent the alleles (capital letter denotes the dominant trait)</a:t>
            </a:r>
          </a:p>
          <a:p>
            <a:pPr lvl="1"/>
            <a:r>
              <a:rPr lang="en-AU" smtClean="0"/>
              <a:t> 	</a:t>
            </a:r>
            <a:r>
              <a:rPr lang="en-AU" smtClean="0">
                <a:solidFill>
                  <a:srgbClr val="FF0000"/>
                </a:solidFill>
              </a:rPr>
              <a:t>T</a:t>
            </a:r>
            <a:r>
              <a:rPr lang="en-AU" smtClean="0"/>
              <a:t> for tongue rolling and </a:t>
            </a:r>
          </a:p>
          <a:p>
            <a:pPr lvl="1">
              <a:buFontTx/>
              <a:buNone/>
            </a:pPr>
            <a:r>
              <a:rPr lang="en-AU" smtClean="0"/>
              <a:t>		</a:t>
            </a:r>
            <a:r>
              <a:rPr lang="en-AU" smtClean="0">
                <a:solidFill>
                  <a:srgbClr val="FF0000"/>
                </a:solidFill>
              </a:rPr>
              <a:t>t </a:t>
            </a:r>
            <a:r>
              <a:rPr lang="en-AU" smtClean="0"/>
              <a:t>for non tongue rolling</a:t>
            </a:r>
          </a:p>
          <a:p>
            <a:pPr lvl="1"/>
            <a:r>
              <a:rPr lang="en-AU" smtClean="0"/>
              <a:t>Lets investigate the genetic possibilities</a:t>
            </a:r>
          </a:p>
        </p:txBody>
      </p:sp>
    </p:spTree>
    <p:extLst>
      <p:ext uri="{BB962C8B-B14F-4D97-AF65-F5344CB8AC3E}">
        <p14:creationId xmlns:p14="http://schemas.microsoft.com/office/powerpoint/2010/main" val="4947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TT  x  TT</a:t>
            </a:r>
            <a:br>
              <a:rPr lang="en-AU" smtClean="0"/>
            </a:br>
            <a:r>
              <a:rPr lang="en-AU" smtClean="0"/>
              <a:t>              ↓</a:t>
            </a:r>
            <a:br>
              <a:rPr lang="en-AU" smtClean="0"/>
            </a:b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8200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        TT  x  TT</a:t>
            </a:r>
            <a:br>
              <a:rPr lang="en-AU" dirty="0" smtClean="0"/>
            </a:br>
            <a:r>
              <a:rPr lang="en-AU" dirty="0" smtClean="0"/>
              <a:t>              ↓</a:t>
            </a:r>
            <a:br>
              <a:rPr lang="en-AU" dirty="0" smtClean="0"/>
            </a:br>
            <a:r>
              <a:rPr lang="en-AU" dirty="0" smtClean="0"/>
              <a:t>             TT</a:t>
            </a:r>
          </a:p>
          <a:p>
            <a:pPr eaLnBrk="1" hangingPunct="1"/>
            <a:endParaRPr lang="en-AU" dirty="0" smtClean="0"/>
          </a:p>
          <a:p>
            <a:pPr marL="68580" indent="0" eaLnBrk="1" hangingPunct="1">
              <a:buNone/>
            </a:pPr>
            <a:r>
              <a:rPr lang="en-AU" dirty="0" smtClean="0"/>
              <a:t>100% Tongue rollers</a:t>
            </a:r>
          </a:p>
        </p:txBody>
      </p:sp>
    </p:spTree>
    <p:extLst>
      <p:ext uri="{BB962C8B-B14F-4D97-AF65-F5344CB8AC3E}">
        <p14:creationId xmlns:p14="http://schemas.microsoft.com/office/powerpoint/2010/main" val="16986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TT  x  tt</a:t>
            </a:r>
            <a:br>
              <a:rPr lang="en-AU" smtClean="0"/>
            </a:br>
            <a:r>
              <a:rPr lang="en-AU" smtClean="0"/>
              <a:t>              ↓</a:t>
            </a:r>
            <a:br>
              <a:rPr lang="en-AU" smtClean="0"/>
            </a:b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8263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ell-phone-holder-in-e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992" y="744"/>
            <a:ext cx="3816424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 Tradition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6056" y="2645327"/>
            <a:ext cx="2664296" cy="42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 descr="http://1.bp.blogspot.com/-xh2L-Qb1Mtc/TeLQRYLzlnI/AAAAAAAAABk/CYNnLuXMcJk/s1600/lobe+variationFL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13282"/>
            <a:ext cx="3600400" cy="504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        TT  x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↓</a:t>
            </a:r>
            <a:br>
              <a:rPr lang="en-AU" dirty="0" smtClean="0"/>
            </a:br>
            <a:r>
              <a:rPr lang="en-AU" dirty="0" smtClean="0"/>
              <a:t>             </a:t>
            </a:r>
            <a:r>
              <a:rPr lang="en-AU" dirty="0" err="1" smtClean="0"/>
              <a:t>Tt</a:t>
            </a:r>
            <a:endParaRPr lang="en-AU" dirty="0" smtClean="0"/>
          </a:p>
          <a:p>
            <a:pPr marL="68580" indent="0" eaLnBrk="1" hangingPunct="1">
              <a:buNone/>
            </a:pPr>
            <a:endParaRPr lang="en-AU" dirty="0"/>
          </a:p>
          <a:p>
            <a:pPr marL="68580" indent="0" eaLnBrk="1" hangingPunct="1">
              <a:buNone/>
            </a:pPr>
            <a:r>
              <a:rPr lang="en-AU" dirty="0" smtClean="0"/>
              <a:t>100% tongue rollers</a:t>
            </a:r>
          </a:p>
        </p:txBody>
      </p:sp>
    </p:spTree>
    <p:extLst>
      <p:ext uri="{BB962C8B-B14F-4D97-AF65-F5344CB8AC3E}">
        <p14:creationId xmlns:p14="http://schemas.microsoft.com/office/powerpoint/2010/main" val="25617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  tt  x  tt</a:t>
            </a:r>
            <a:br>
              <a:rPr lang="en-AU" smtClean="0"/>
            </a:br>
            <a:r>
              <a:rPr lang="en-AU" smtClean="0"/>
              <a:t>              ↓</a:t>
            </a:r>
            <a:br>
              <a:rPr lang="en-AU" smtClean="0"/>
            </a:b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2276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          </a:t>
            </a:r>
            <a:r>
              <a:rPr lang="en-AU" dirty="0" err="1" smtClean="0"/>
              <a:t>tt</a:t>
            </a:r>
            <a:r>
              <a:rPr lang="en-AU" dirty="0" smtClean="0"/>
              <a:t>  x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↓</a:t>
            </a:r>
            <a:br>
              <a:rPr lang="en-AU" dirty="0" smtClean="0"/>
            </a:br>
            <a:r>
              <a:rPr lang="en-AU" dirty="0" smtClean="0"/>
              <a:t>              </a:t>
            </a:r>
            <a:r>
              <a:rPr lang="en-AU" dirty="0" err="1" smtClean="0"/>
              <a:t>tt</a:t>
            </a:r>
            <a:endParaRPr lang="en-AU" dirty="0" smtClean="0"/>
          </a:p>
          <a:p>
            <a:pPr eaLnBrk="1" hangingPunct="1"/>
            <a:endParaRPr lang="en-AU" dirty="0"/>
          </a:p>
          <a:p>
            <a:pPr marL="68580" indent="0" eaLnBrk="1" hangingPunct="1">
              <a:buNone/>
            </a:pPr>
            <a:r>
              <a:rPr lang="en-AU" dirty="0" smtClean="0"/>
              <a:t>100% NON tongue rollers</a:t>
            </a:r>
          </a:p>
        </p:txBody>
      </p:sp>
    </p:spTree>
    <p:extLst>
      <p:ext uri="{BB962C8B-B14F-4D97-AF65-F5344CB8AC3E}">
        <p14:creationId xmlns:p14="http://schemas.microsoft.com/office/powerpoint/2010/main" val="30324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  Tt  x  Tt</a:t>
            </a:r>
            <a:br>
              <a:rPr lang="en-AU" smtClean="0"/>
            </a:br>
            <a:r>
              <a:rPr lang="en-AU" smtClean="0"/>
              <a:t>               ↓</a:t>
            </a:r>
            <a:br>
              <a:rPr lang="en-AU" smtClean="0"/>
            </a:b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6463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3508977"/>
          </a:xfrm>
        </p:spPr>
        <p:txBody>
          <a:bodyPr/>
          <a:lstStyle/>
          <a:p>
            <a:pPr eaLnBrk="1" hangingPunct="1"/>
            <a:r>
              <a:rPr lang="en-AU" dirty="0" smtClean="0"/>
              <a:t>          </a:t>
            </a:r>
            <a:r>
              <a:rPr lang="en-AU" dirty="0" err="1" smtClean="0"/>
              <a:t>Tt</a:t>
            </a:r>
            <a:r>
              <a:rPr lang="en-AU" dirty="0" smtClean="0"/>
              <a:t>  x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 ↓</a:t>
            </a:r>
          </a:p>
          <a:p>
            <a:pPr eaLnBrk="1" hangingPunct="1"/>
            <a:r>
              <a:rPr lang="en-AU" dirty="0" smtClean="0"/>
              <a:t>We can use a punnet square to work it out</a:t>
            </a:r>
            <a:br>
              <a:rPr lang="en-AU" dirty="0" smtClean="0"/>
            </a:b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14500" y="3929063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1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  Tt  x  Tt</a:t>
            </a:r>
            <a:br>
              <a:rPr lang="en-AU" smtClean="0"/>
            </a:br>
            <a:r>
              <a:rPr lang="en-AU" smtClean="0"/>
              <a:t>               ↓</a:t>
            </a:r>
            <a:br>
              <a:rPr lang="en-AU" smtClean="0"/>
            </a:br>
            <a:endParaRPr lang="en-AU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14500" y="3929063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  Tt  x  Tt</a:t>
            </a:r>
            <a:br>
              <a:rPr lang="en-AU" smtClean="0"/>
            </a:br>
            <a:r>
              <a:rPr lang="en-AU" smtClean="0"/>
              <a:t>               ↓</a:t>
            </a:r>
            <a:br>
              <a:rPr lang="en-AU" smtClean="0"/>
            </a:br>
            <a:endParaRPr lang="en-AU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14500" y="3929063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err="1" smtClean="0"/>
                        <a:t>Tt</a:t>
                      </a:r>
                      <a:endParaRPr lang="en-AU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t</a:t>
                      </a:r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2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  Tt  x  Tt</a:t>
            </a:r>
            <a:br>
              <a:rPr lang="en-AU" smtClean="0"/>
            </a:br>
            <a:r>
              <a:rPr lang="en-AU" smtClean="0"/>
              <a:t>               ↓</a:t>
            </a:r>
            <a:br>
              <a:rPr lang="en-AU" smtClean="0"/>
            </a:br>
            <a:endParaRPr lang="en-AU" smtClean="0"/>
          </a:p>
        </p:txBody>
      </p:sp>
      <p:graphicFrame>
        <p:nvGraphicFramePr>
          <p:cNvPr id="23576" name="Group 24"/>
          <p:cNvGraphicFramePr>
            <a:graphicFrameLocks noGrp="1"/>
          </p:cNvGraphicFramePr>
          <p:nvPr/>
        </p:nvGraphicFramePr>
        <p:xfrm>
          <a:off x="1714500" y="3929063"/>
          <a:ext cx="6096000" cy="11144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  Tt  x  Tt</a:t>
            </a:r>
            <a:br>
              <a:rPr lang="en-AU" smtClean="0"/>
            </a:br>
            <a:r>
              <a:rPr lang="en-AU" smtClean="0"/>
              <a:t>               ↓</a:t>
            </a:r>
            <a:br>
              <a:rPr lang="en-AU" smtClean="0"/>
            </a:br>
            <a:endParaRPr lang="en-AU" smtClean="0"/>
          </a:p>
        </p:txBody>
      </p:sp>
      <p:graphicFrame>
        <p:nvGraphicFramePr>
          <p:cNvPr id="24600" name="Group 24"/>
          <p:cNvGraphicFramePr>
            <a:graphicFrameLocks noGrp="1"/>
          </p:cNvGraphicFramePr>
          <p:nvPr/>
        </p:nvGraphicFramePr>
        <p:xfrm>
          <a:off x="1714500" y="3929063"/>
          <a:ext cx="6096000" cy="11144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          Tt  x  Tt</a:t>
            </a:r>
            <a:br>
              <a:rPr lang="en-AU" smtClean="0"/>
            </a:br>
            <a:r>
              <a:rPr lang="en-AU" smtClean="0"/>
              <a:t>               ↓</a:t>
            </a:r>
            <a:br>
              <a:rPr lang="en-AU" smtClean="0"/>
            </a:br>
            <a:r>
              <a:rPr lang="en-AU" smtClean="0"/>
              <a:t>     TT,  Tt,  Tt,  tt</a:t>
            </a:r>
          </a:p>
        </p:txBody>
      </p:sp>
      <p:graphicFrame>
        <p:nvGraphicFramePr>
          <p:cNvPr id="25624" name="Group 24"/>
          <p:cNvGraphicFramePr>
            <a:graphicFrameLocks noGrp="1"/>
          </p:cNvGraphicFramePr>
          <p:nvPr/>
        </p:nvGraphicFramePr>
        <p:xfrm>
          <a:off x="1714500" y="3929063"/>
          <a:ext cx="6096000" cy="11144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456674" cy="792088"/>
          </a:xfrm>
        </p:spPr>
        <p:txBody>
          <a:bodyPr>
            <a:normAutofit/>
          </a:bodyPr>
          <a:lstStyle/>
          <a:p>
            <a:r>
              <a:rPr lang="en-AU" dirty="0" smtClean="0"/>
              <a:t>Genes and heredity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992888" cy="4824536"/>
          </a:xfrm>
        </p:spPr>
        <p:txBody>
          <a:bodyPr>
            <a:normAutofit/>
          </a:bodyPr>
          <a:lstStyle/>
          <a:p>
            <a:r>
              <a:rPr lang="en-AU" dirty="0" smtClean="0"/>
              <a:t>A </a:t>
            </a:r>
            <a:r>
              <a:rPr lang="en-AU" b="1" dirty="0">
                <a:solidFill>
                  <a:srgbClr val="FF0000"/>
                </a:solidFill>
              </a:rPr>
              <a:t>gene</a:t>
            </a:r>
            <a:r>
              <a:rPr lang="en-AU" dirty="0"/>
              <a:t> is a small length of </a:t>
            </a:r>
            <a:r>
              <a:rPr lang="en-AU" dirty="0" smtClean="0"/>
              <a:t>DNA</a:t>
            </a:r>
            <a:r>
              <a:rPr lang="en-AU" dirty="0"/>
              <a:t> </a:t>
            </a:r>
            <a:r>
              <a:rPr lang="en-AU" dirty="0" smtClean="0"/>
              <a:t>that codes for a particular characteristic</a:t>
            </a:r>
          </a:p>
          <a:p>
            <a:r>
              <a:rPr lang="en-AU" dirty="0" err="1"/>
              <a:t>Eg</a:t>
            </a:r>
            <a:r>
              <a:rPr lang="en-AU" dirty="0"/>
              <a:t> Eye </a:t>
            </a:r>
            <a:r>
              <a:rPr lang="en-AU" dirty="0" err="1"/>
              <a:t>color</a:t>
            </a:r>
            <a:r>
              <a:rPr lang="en-AU" dirty="0"/>
              <a:t>, hair </a:t>
            </a:r>
            <a:r>
              <a:rPr lang="en-AU" dirty="0" err="1"/>
              <a:t>color</a:t>
            </a:r>
            <a:r>
              <a:rPr lang="en-AU" dirty="0"/>
              <a:t>, freckles, nose </a:t>
            </a:r>
            <a:r>
              <a:rPr lang="en-AU" dirty="0" smtClean="0"/>
              <a:t>shape</a:t>
            </a:r>
          </a:p>
          <a:p>
            <a:r>
              <a:rPr lang="en-AU" dirty="0" smtClean="0"/>
              <a:t>A gene will always have the same location (called the </a:t>
            </a:r>
            <a:r>
              <a:rPr lang="en-AU" b="1" dirty="0" smtClean="0">
                <a:solidFill>
                  <a:schemeClr val="tx1"/>
                </a:solidFill>
              </a:rPr>
              <a:t>locus</a:t>
            </a:r>
            <a:r>
              <a:rPr lang="en-AU" dirty="0" smtClean="0"/>
              <a:t>) on a given chromosome</a:t>
            </a:r>
            <a:endParaRPr lang="en-AU" dirty="0"/>
          </a:p>
          <a:p>
            <a:r>
              <a:rPr lang="en-AU" dirty="0" smtClean="0"/>
              <a:t>As chromosomes exist in pairs, the genes too exist in pairs – one each from mum and dad</a:t>
            </a:r>
          </a:p>
          <a:p>
            <a:r>
              <a:rPr lang="en-AU" dirty="0" smtClean="0"/>
              <a:t>The matching pairs of                                                     chromosomes are                                               called </a:t>
            </a:r>
            <a:r>
              <a:rPr lang="en-AU" b="1" dirty="0" smtClean="0">
                <a:solidFill>
                  <a:srgbClr val="FF0000"/>
                </a:solidFill>
              </a:rPr>
              <a:t>homologous                                       chromosomes</a:t>
            </a:r>
          </a:p>
          <a:p>
            <a:endParaRPr lang="en-AU" b="1" dirty="0">
              <a:solidFill>
                <a:srgbClr val="FF0000"/>
              </a:solidFill>
            </a:endParaRPr>
          </a:p>
          <a:p>
            <a:endParaRPr lang="en-AU" b="1" dirty="0" smtClean="0">
              <a:solidFill>
                <a:srgbClr val="FF0000"/>
              </a:solidFill>
            </a:endParaRPr>
          </a:p>
          <a:p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DCAQMDASIAAhEBAxEB/8QAHAABAAIDAQEBAAAAAAAAAAAAAAYHBAUIAgMB/8QAThAAAQMDAQMFCgoHBgUFAAAAAQACAwQFEQYSITEHEzZBshQWNVFWYXF0s9MIFSIjMjdzdZOUF1RVcoGi0UJTkZKh0iQ0pMHhQ1J2sfH/xAAbAQEAAgMBAQAAAAAAAAAAAAAABAYDBQcCAf/EADgRAAIBAwEFBgMHAgcAAAAAAAABAgMEEQUGEiExcTIzNEFRsWFygRMUFTWRocFU0RYiU1WSk6L/2gAMAwEAAhEDEQA/ALxREQBRzX19n0/p99VSNHdEkghjcRkMJBOcde4H+OFI1BeWHovD64zsvWKvJxpton6XShVvKcJrKbKgq6uprZ3T1k8k8ruL5HFxP+KUlVUUczZqSeSGVvB8bi0j+IXxRaLLzk6ruR3d3HAvrk/v1RqCwCorAO6IZDDI8DAeQAc46tzhnzqSqB8jnRip9df2I1PFvaEnKmmzlWqUoUr2pCCwkwqg5UtR3B16ltEEz4KWBrdpsbsGQuaHbyOI38Fb6ojlN6a3D0RezYsF7Jqnw9TZ7MUoVL176ziLa65RF1ItHakuNlulMyCeR9LJI1klO52WuBIBwOo+IqOrKtXhOk+3Z2gtXCTjJNF9uaUKtKUJrKwdKoiKwHIAiIgMK43SithpxXTiI1Mwghy0nbkPBowOJwd3mX7XXOjoHxsqZg2SUOLI2tL3uDRlxDWgkgbsnG7I8a0+tLTW3U2R1BEx/cV1hrJQ54bljA7IHjJ2v/K+Btl1Gp4tRdzxvd3FLROoxNgsbzgexwdjBJx8rhjIxnG8DdOvtrApi2uhk7qYZIOadznOMHF42c/JG7LuAyN6+cWorTOZRBVtl5qBlQ8xsc4CJ4y1+QN4I3jHiPiKjGl9JXPTVxpq3NPWbdE+nqI2PLTE9075gWEj5TcyFpzg/JBx1DZCxVzb7cqtsVOILlb4KYhkm6nczbzuwNpuHjGMcMEDigN3BebdUVjqSGrjfO2R0RYM/TaNpzc8MgEEjiOtZ6htBpmupNYi7UoioqWaSokroIpS+OpcciJ4YR8iTBy8jjw35JUyQBERAEREAREQBERAEREAREQBERAFEeUuiFws9JSuk5sPrG/KxnGI5D/2UuUF5Yei8PrjOy9Y6rSg3JZXoTLCnUqXMYUp7knwUsZw8cHh8Hh8ceZCO82P9oH8If1TvNj/AGgfwh/VRFFC+9Wf+h/6ZZvwLaL/AHV/9MP7l4cmdELfaK2lbJzgZWn5WMZzHGVL1A+RzozU+uv7Eanim0nFwTisL0KzqFOrTuZQqz35LCcsYy8LLwuCzzwFVGs9OsueqK+pdV80SWN2djPCNvnVrqiOU3prcPRF7Ni8V504RTqR3l6ZwSNJtby5rShZ1/sZ4zvbqlwyuGHw+vwPt3mx/tA/hD+q/WaXjopY6kVpeYpGu2ebAzgjzqILKtXhOk+3Z2gov3m0fBUcP5mb+Oi6/BqU9TcormvsoLK81nPDJ0qiItiUwIiIAotNeq5vKXTWQSN7gfaH1LmbAyZBLsg548OpSlQao+uij+4JPboCcoi/CQN5OEB+ovLHskaHMcHNPW05C9IAiIgCIhOOKAIvLJGPzsPa7BwcHO9ekAREQBERAEREAREQBQXlh6Lw+uM7L1OlBeWHovD64zsvWG47qRs9H8fS6lNIiLRnUy4+RzoxU+uv7EanigfI50YqfXX9iNTxbu27qJyzWfH1eoVEcpvTW4eiL2bFe6ojlN6a3D0RezYsN93a6mz2V8bL5X7oi6yrV4TpPt2doLFWVavCdJ9uztBauPNF8qdh9DpVERWE46EREAUGqProo/uCT26nKg1R9dFH9wSe3QG81zeZtP6VuFzpmNdNBGObDhkBznBoJ9G1n+C5gud2uF2ndPcq2epkcScyvLsZ8Q4AeYLozlc+r27/ALsftWLmZXvZWlT+7TqY/wA29jPwwv7kWu3nB9qWrqaSUS0k8sEg4PieWn/ELoLka1NX6gsVRFdJDNPRSNjbO76T2kZG14yMHf17uvK53V3fB78GXj7ePslS9pKVOVjKbXFNYf1PNFvewW2iIuckwwr1Wm22eurwznDTU8kwZ/7tlpOP9FyxfdRXa/VUlRc62aYvdtCMvOwzzNbwAXTmseiV7+75/ZuXJyuuylKm4VKjXHKWSNXb4I9xSyQyCSF7o3t3hzDgj+IV38iGqrndhW2q5zvqm00bZIZpDl4BOC0k7z1Y8W/zKjVa3wffDd09Vb21t9fpU52FSUllrGPhxRjpN76LzREXMyaEREAREQBERAFBeWHovD64zsvU6UF5Yei8PrjOy9YbjupGz0fx9LqU0iItGdTLj5HOjFT66/sRqeKB8jnRip9df2I1PFu7buonLNZ8fV6hURym9Nbh6IvZsV7qiOU3prcPRF7Niw33drqbPZXxsvlfuiLrKtXhOk+3Z2gsVZVq8J0n27O0Fq480Xyp2H0OlURFYTjoREQBRbUuiKPUF3hur7ndqCrig7nElvqhCSzaLsE7JPEqUogK21Np86Q0tdbnDer3c3tjjaIbnWmaMZlZvAwMHzqqu/ms/U6b+b+qu7lc+ry7/ux+1YuZlatC0PT7+3lVuaSlJPGePLC9H8TWXtpQrVFKpHLwSvv5rP1Om/m/qrV5F7vLeKS6TTRRxlkkbQGZwdzj1rn9Xd8HvwZePt4+yVn1fZ/TLO0lXoUVGSxh8fN49THa2NvSqqcI4aLbREVONuavVMpg01dZmgExUcsgB4EtYT/2XOvfzWfqdN/N/VdDax6JXv7vn9m5cnKzaDo1hqFOc7qmpNNJZz/DNde2tGtJOpHJK+/ms/U6b+b+qsLkav015vNe2aGKPmqYEbGd+XDx+hUkrW+D74bunqre2p+p7OaVa2k61GilJcnx9epgt7C2p1VKMMNF5oiKlG4CIiAIiIAiIgCgvLD0Xh9cZ2XqdKC8sPReH1xnZesNx3UjZ6P4+l1KaREWjOplx8jnRip9df2I1PFA+RzoxU+uv7Eani3dt3UTlms+Pq9QqI5Temtw9EXs2K91RHKb01uHoi9mxYb7u11Nnsr42Xyv3RF1lWrwnSfbs7QWKsq1eE6T7dnaC1ceaL5U7D6HSqIisJx0IiIAiIgIfyufV5d/3Y/asXMy6Z5XPq8u/wC7H7Vi5mV/2U8HP5n7Ii1+0Fd3we/Bl4+3j7JVIq7vg9+DLx9vH2Spe0f5dP6e6PNHtottERc1Jhp9Y9Er393z+zcuTl1jrHole/u+f2blycrzsn3NTqvYjV+aCtb4Pvhu6eqt7aqlWt8H3w3dPVW9tbfXPy+r0/lGOl20XmiIuXk0IiIAiIgCIiAKC8sPReH1xnZep0oLyw9F4fXGdl6w3HdSNno/j6XUppERaM6mXHyOdGKn11/YjU8UD5HOjFT66/sRqeLd23dROWaz4+r1CojlN6a3D0RezYr3VEcpvTW4eiL2bFhvu7XU2eyvjZfK/dEXWVavCdJ9uztBYqyrV4TpPt2doLVx5ovlTsPodKoiKwnHQiIgCIiAh/K59Xl3/dj9qxczLpnlc+ry7/ux+1YuZlf9lPBz+Z+yItftBXd8HvwZePt4+yVSKu74Pfgy8fbx9kqXtH+XT+nujzR7aLbREXNSYafWPRK9/d8/s3Lk5dY6x6JXv7vn9m5cnK87J9zU6r2I1fmgrW+D74bunqre2qpVrfB98N3T1VvbW31z8vq9P5RjpdtF5oiLl5NCIiAIiIAiIgCgvLD0Xh9cZ2XqdKM69oaK4Wump7lU9z05qQTJttZvDH43u3KNeTUKE5PyRP0uoqd5Tm+SZQyKw+9LSf7d/wCrh/onelpP9u/9XD/RVT8Uoej/AEZ0H8Yt/SX/ABZIORzoxU+uv7EanijOgqGht1sqqe2VPdNP3SXc5ttfvLGZGW7lJla7OanbwkvNHP8AVKiqXlSceTYVEcpvTW4eiL2bFe6rrVmndPV1/qqm4XbmKl+xtx90Rt2cMAG4jPABRdVrxoUVKWeflx8mTtnrmFvdSnPON1rgs+aKlWVavCdJ9uztBTnvS0n+3f8Aq4f6L1HpfTMEjZqe9c5NG4OjZ3TEdpw3gYAyd60MNSouSWH+jLhPV7eUWkpfoy2kRFcTmIREQBERAQ/lc+ry7/ux+1YuZl0zyufV5d/3Y/asXMyv+yng5/M/ZEWv2gru+D34MvH28fZKpFXd8HvwZePt4+yVL2j/AC6f090eaPbRbaIi5qTDT6x6JXv7vn9m5cnLrHWPRK9/d8/s3Lk5XnZPuanVexGr80Fa3wffDd09Vb21VKtb4Pvhu6eqt7a2+ufl9Xp/KMdLtovNERcvJoREQBERAEREAVf8tcj4tIRvibtOFZHgYz/ZerAUF5Yei8PrjOy9eZTjTW/KO8lxx6/D6k/TISndwjF4bfP0+JQvd9b+rfyOTu+t/Vv5HLaovX4zY/0UP1Zefwq8/q5foi3uRGR8ukp3yt2XGufkYx/YYrBUD5HOjFT66/sRqeLzGcai34x3U+OPT4fQo2pwlC7nGTy0+frw5hc88rFVUxa8uLIodtuIt+yT/wCk1dDKiOU3prcPRF7Ni+u5pW7U6tNVF6P34E3QKFSvcyhTqOD3ea6rgQLu+t/Vv5HLNslbVvvNC19PhpqIwTsnd8oLIWVavCdJ9uztBfJ6vZSi4qzim/PL4fEtb0u7isu6k0vLCOlURF6OcBERAEREBE+VTHeHdMxmQYi+QOJ+dYudvm/2ZL/lK6P5R6+a16NuFdThhlhEZaHgkb5GjfgjqKoz9I15/uaL8N3+5WnRLJ3Fu5JN4b5TlHyXkvcjVdSvrSW5b04yT45klnP1izR/N/syX/KVcXIRjuC7bNO6Ac9H8lw47nKuf0jXn+5ovw3f7lafI1fqu/UdzmrGQtdHJG1vNNIGME9ZKz6rp8qFpKbi1y51JS815Pgeaeq6hczVOtShGPqlHP7RXuWMiIqeSzU6u6K3n5Jd/wABPuHX825cw/N/syX/ACldQ6nnfTabulRGAXw0csjdrhlrCRn/AAXPP6Rrz/c0X4bv9ysuh2buKU2k3h+U5R9uZHrahe2ksW9OMk+e9j+UzR/N/syX/KVZvIWG/Hdy2aV8H/DDO0Dv+UFDv0jXn+5ovw3f7lYHI7qauv13r2VrIGiKnBbzTSOLhxySp2o6dKjaznuvgvOpKX7PgzHHV9SuJKnVowUXzaUc/tFP9y2URFTCYEREAREQBanUd/pdPUtPUVkcz2T1UdM0QgEhzzgE5I3LbKC8rvgW0/fNJ2igJ0o3r6xT6g0++mpCO6I5GyxtLsB5GRgn0E/xwpIi8zipxcWZrevOhVjVhzTyc0V1DV2+cw11NLTyj+zKwtP+vFflFRVVfMIaKnlnlP8AYiYXH/RdLPYyRuzI1rh4nDKMYyMYY1rR4gMKB9wWe0Wv/FstzuuPXh7fyRzk/sNRp+wCnrCBUSyumkYCCGEgADI8zQpKiKfCKhFRRVLivO4qyqz5t5CqLlP0zcnXua7U1PJUUs7W7RjG0YyGhu8DfjdxVuovFakqsd1knTtQqWFb7WCzww18DmDCkmkNMXO73OllippWUjJGvkqHjZaGgjOCeJ8wV7mGFzw90UZcODi0ZXvcosLBJ5bN/cbVznTcadPDfm3n+Efq0t61LR2e82e11MU757tI+OB0bWlrS0NJ2skEfSHAFbpV1yifWDyf+t1PZjU8qJYqIiALUtv9K7VD9PCObutlGKwvwOb2C/YxnOc582POtsoLD9dVT/8AHme3QG45QrVU3rR1zoKFu1USRgxs3fKLXB2N/j2cLl2ppp6Sd9PVQyQzRnZfHI0tc0+IgrsRYVwtFsuez8ZW+kq9n6PdEDZMejIK3+j629Pg6coZi3n4mKpT3+JyIAScAbz1K/8AkPsVfabDWVFxgkpzWTNdFHI3DiwN+ljiM56/F51NqDT9ltsglt9poaaQcHxU7Gu/xAytms2q7QffaLoQhhPm2fKdLdeWwiIq0ZjAv9G+42O4UMTg2SppZYmk9Rc0gf8A2uT7lbqy11klJcaaSnqIzh0cjcH/AMjzrr9YtfbqG5RiO4UdNVRg5DZ4mvAPoIW70fWXp+9Fx3ov9THUp75yAro5BrFcKV9fdqqCSGmnibHAXtxzu/JI68DA38DnzKyqXTGn6SVstLZLbFK07TXspWBwPmONy26m6ntGrug6FOGE+bZ4hR3XlsLTWvUENy1BerPHBIyS1GESSOI2ZOcYXDHXux1rcqDaQ+snXn79B7EqrmcnKIiAIiIAtLqvTlPqe3RUVVU1NMIqhlQyWmc0Pa9mcfSBHX4lukQET7zazyy1J+ND7tO82s8stSfjQ+7UsRARPvNrPLLUn40Pu07zazyy1J+ND7tSxEBE+82s8stSfjQ+7TvNrPLLUn40Pu1LEQET7zazyy1J+ND7tO82s8stSfjQ+7UsRARPvNrPLLUn40Pu07zazyy1J+ND7tSxEBE+82s8stSfjQ+7Xyj0DE6822619/vNfNbpDJTtqpIi0EgZ4MB34HX1KYogCIiAKOXbSFNcb8b1HcrnRVpphTF1HM1gMYcXY3tPWf8AQKRogIx3ozeVGovzUfu070ZvKjUX5qP3ak6ICMd6M3lRqL81H7tO9Gbyo1F+aj92pOiAjHejN5Uai/NR+7TvRm8qNRfmo/dqTogIx3ozeVGovzUfu070ZvKjUX5qP3ak6ICMd6M3lRqL81H7tO9Gbyo1F+aj92pOiAjHejN5Uai/NR+7WTp3S9NYa241sVZXVdVcDGaiWrlDyebBDcYaOo4/gFvkQBERAEREAWk75Ie+w6c7jqO6RSd2c9lnN81tbOfpZztbsYW7UFnt09RytOrpKatbQ/EophUxiRjedEu3s7Tcf2f4Z3cUBsqTXFsltl4uNXFPRUloqn0tS+fZOZWkAhoaSTvc0Dx5WS/VNPTTW1lzo6qgbcniOmknDCOcO9rHbLjsuPVnd1Zyq+Gj7letI6rtkcFRTVM1/luFGKpjmiePLdnLneMA8d4OMqTaxttXrKCyUENFVUrIq6KrrZJ27HMNYHZYDwc4l2Bs7Q3ZzwyBu6DVVJV6prdOOp6iCupYhNmQN2JWEgZYQTniM5ASn1XR1GpK6yMhna+hhE09S/YbEG+Y7WTg5B3dRWgv9ouNZqG3XuyQSNraC5mGQzRljX00jGte7eBtBpGRjzlYpsFRWav1LR8xVw0VfZW0MVY+FxaX7JDjnrO/Oes5QG/7+Lf8R/H3clZ8S85s92bDcbG1s85sZ29ja3cM9eMb1lzanp49SUNkZSzyyVsBqIahjmGIxjifpZ8XAHOVFfi+8/ov71fiuX427n7h4/M7Occ7znDZ2d+PpdWF7itFRaNZ6Za2nq56K12Z1JLVMp3ubtYAHAHjjq4ICYX+/wBHYoqY1Qkknq5mwU1PCAXzSHg0ZIA9JIA6yvnBqOldfDZauKWkrzBz8TJdktmjG4lrgSNx4g4O7OMb1GtSUFzvN3sWoqSgm2bNcJB3K8bEs0Dg1rpAHY3gtJDetuOB3L1e7BV6o1nRVzWTUlvt9DUQioe0sdLJMwsw1pwQGg5yQN+4ZQG9odU09yo6ivtlFV1dvhe5vdMLWkS7JIcY27W08AgjcN/Vlfs+qqGJ1ohjjnmrLswSUtKwDbLNkOLnEnDQAd+/0ZKjNlgvumuT82SkpZ/jugD2UzmQc7DU5kcWkO4AEHftFpHXu4/aeyXen1fp/U9Sx1UWW80dxZEG7ULjl221o+kNpxBAyQACMoDdv1fRx/G8MtNUMrrTDz9RSHZ23RYztsO1suBHn3cDgrKor+2usdBd6aiqHQ1vNGOMuYHtbIQGuPysdYyASfSoxVabr77qm/3kxOpYJrO+10Ym3GUuyTIW8WtBON+88cePZ6ShqWaUstpqKOpp6ujZDHUCWPDWGIjJDvouB2d2yTxCAz2apo5W10tNDUT09DUGmmliDTiQEAjZztYBOCcY3E8N6zr7eqGw259dcpSyIODGhrS50jycNa1o3kk9Sr276WrJbmb5p6mrLNqN1cWvEQzTVcXOEc5IMloBZ8og4JOfkkkFSHlJsVwu9Haaq1RieptVxirRSl4bz4ad7QSQM+k+NAbt95liNK2e1VkclUS2NhMZw4Mc/ZcQ7DThhHizjetL+kGg7ye+7uCu+LtrGx83zuNvm9rG3jG1u4561IGXMSsD2UdZsBhc8vgc0s3ZxskZcerDQf61MNN3L9BvxT8XXL442tjuT53j3Rt/Rzs42N+eGfOgLJl1Q2PUENjNtqjWTUndbflx7GwDgjO1xB82POvkNb2ZthrLxUvlp4qKodS1ML2ZkjnaQDHhuQXZI4Ejfx4qP3u3XC58oNHU0XxjRQmzvgbXx05+Zlc/aaCHDHDiD6Mg8NQ7TF3uOiG2xtqNLerTdG10mXHm7lI0uy9sricl4OcngQBuGMAT92poKa5W+gudJU0E1wB7mM2w5rngZMZLXHDsePceokrzZtV0d1v1ysnc9RTV1AA57ZtnEjSSNpha45AOM5xxC0+qLdV6ruum46ekqKeloK1tfVTTs2Ngs+jGAfpOJJyRkDHErGr7NcanUlovllikhmjqamjrTLGYyaZ5e4PwQNoNO8eMkedAb+j1fb6q7XqhEc0TLMxr6uql2RGAQTkb8kYa7fjq9C+Lta0MVngvVRS1kNoneGtrHtbhrXHDXuaDtBpOMHGd4yAowNNVNyvevKBtPUUlLc6Slgo6iSFwY4xRFp3kcAcDzjOMr73S13W6cmlNpNluniuRggpJS8fNRCMtzJt8HNIZkAZdvAwN+AJbJqWk7tuNLTxTVLraxr6swgEs2m7QAbnLjs4O4HiAMncvJ1PSSXaK00cM1VXPphVSRx7IEMZ4F7iQAScAAZPXjG9QnUmjnTmertlLcaC/W5jILbX0Z/51rI2hokwcDflpLtkYAOSBhbez2e6WLW9deK+M1UF2oYGzzUzCeZqImBpGwN+y7BIIBxwOOKA2p1pQus1xuMNLVyvtspiraMNYJoXg7xgu2T6QSD1ErI767cdIDU7BLJRGm7oDGAGTGN7cZxtA5B343Heo5ZLPW0NbqK/19JPG673CmdFStYZXshieMOcG5wSMkjqA8e5YcOmbnatLartHMvloWd1CzxRNL3OE0W4YHANLy30udncAUBJZtaU8VHYao26sLL45jaUZjy0vG03b+VuyN+7KyKnVlJR0zpa2nngd3XHSQscWHuiR4BbsODtnZ3neSMbLvEodcbdWy2Lk9p/i+vLrfLTurAyGQOgDIwxxJG8YPi39YW5rLdFW6cpLBUWOpuNqgkjpZXytMcuw2Jx55odg7iGDI3nLgB4wJXRXEVNXUUrqeeGanaxzxI0YIdtY2SCQfon/APVmqG8nlmuNjfdKOSsq6iytkj+LO7RiVg2Ttjfv2QcAZA4EgYOTMkAREQBERAEREAREQBERAEREAREQBERAEREAREQBERAEREAREQBERAEREAwiIgCIiAIiIAiIgCIiAIiIAiIgC8TEiGQg4Iad/wDBEQH7HvjaT4gvSIgCIiAIiIAiIgCIiAIiIAiIgCIiAIiIAiIgCIiAI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100" name="Picture 4" descr="http://bioap.wikispaces.com/file/view/Homologous_chromosomes.GIF/200817364/Homologous_chromoso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81736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AU" dirty="0" smtClean="0"/>
              <a:t>          </a:t>
            </a:r>
            <a:r>
              <a:rPr lang="en-AU" dirty="0" err="1" smtClean="0"/>
              <a:t>Tt</a:t>
            </a:r>
            <a:r>
              <a:rPr lang="en-AU" dirty="0" smtClean="0"/>
              <a:t>  x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 ↓</a:t>
            </a:r>
            <a:br>
              <a:rPr lang="en-AU" dirty="0" smtClean="0"/>
            </a:br>
            <a:r>
              <a:rPr lang="en-AU" dirty="0" smtClean="0"/>
              <a:t>     TT,  </a:t>
            </a:r>
            <a:r>
              <a:rPr lang="en-AU" dirty="0" err="1" smtClean="0"/>
              <a:t>Tt</a:t>
            </a:r>
            <a:r>
              <a:rPr lang="en-AU" dirty="0" smtClean="0"/>
              <a:t>,  </a:t>
            </a:r>
            <a:r>
              <a:rPr lang="en-AU" dirty="0" err="1" smtClean="0"/>
              <a:t>Tt</a:t>
            </a:r>
            <a:r>
              <a:rPr lang="en-AU" dirty="0" smtClean="0"/>
              <a:t>,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68580" indent="0" eaLnBrk="1" hangingPunct="1">
              <a:buNone/>
            </a:pPr>
            <a:r>
              <a:rPr lang="en-AU" dirty="0" smtClean="0"/>
              <a:t>TT       </a:t>
            </a:r>
            <a:r>
              <a:rPr lang="en-AU" dirty="0" err="1" smtClean="0"/>
              <a:t>Tt</a:t>
            </a:r>
            <a:r>
              <a:rPr lang="en-AU" dirty="0" smtClean="0"/>
              <a:t>     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1   :   2   :    1</a:t>
            </a:r>
          </a:p>
        </p:txBody>
      </p:sp>
      <p:graphicFrame>
        <p:nvGraphicFramePr>
          <p:cNvPr id="2562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46106"/>
              </p:ext>
            </p:extLst>
          </p:nvPr>
        </p:nvGraphicFramePr>
        <p:xfrm>
          <a:off x="1763688" y="3645024"/>
          <a:ext cx="6096000" cy="11144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AU" dirty="0" smtClean="0"/>
              <a:t>          </a:t>
            </a:r>
            <a:r>
              <a:rPr lang="en-AU" dirty="0" err="1" smtClean="0"/>
              <a:t>Tt</a:t>
            </a:r>
            <a:r>
              <a:rPr lang="en-AU" dirty="0" smtClean="0"/>
              <a:t>  x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 ↓</a:t>
            </a:r>
            <a:br>
              <a:rPr lang="en-AU" dirty="0" smtClean="0"/>
            </a:br>
            <a:r>
              <a:rPr lang="en-AU" dirty="0" smtClean="0"/>
              <a:t>     TT,  </a:t>
            </a:r>
            <a:r>
              <a:rPr lang="en-AU" dirty="0" err="1" smtClean="0"/>
              <a:t>Tt</a:t>
            </a:r>
            <a:r>
              <a:rPr lang="en-AU" dirty="0" smtClean="0"/>
              <a:t>,  </a:t>
            </a:r>
            <a:r>
              <a:rPr lang="en-AU" dirty="0" err="1" smtClean="0"/>
              <a:t>Tt</a:t>
            </a:r>
            <a:r>
              <a:rPr lang="en-AU" dirty="0" smtClean="0"/>
              <a:t>,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68580" indent="0" eaLnBrk="1" hangingPunct="1">
              <a:buNone/>
            </a:pPr>
            <a:r>
              <a:rPr lang="en-AU" dirty="0" smtClean="0"/>
              <a:t>   TT       </a:t>
            </a:r>
            <a:r>
              <a:rPr lang="en-AU" dirty="0" err="1" smtClean="0"/>
              <a:t>Tt</a:t>
            </a:r>
            <a:r>
              <a:rPr lang="en-AU" dirty="0" smtClean="0"/>
              <a:t>       </a:t>
            </a:r>
            <a:r>
              <a:rPr lang="en-AU" dirty="0" err="1" smtClean="0"/>
              <a:t>tt</a:t>
            </a:r>
            <a:r>
              <a:rPr lang="en-AU" dirty="0" smtClean="0"/>
              <a:t> </a:t>
            </a:r>
          </a:p>
          <a:p>
            <a:pPr marL="68580" indent="0" eaLnBrk="1" hangingPunct="1">
              <a:buNone/>
            </a:pPr>
            <a:r>
              <a:rPr lang="en-AU" dirty="0"/>
              <a:t> </a:t>
            </a:r>
            <a:r>
              <a:rPr lang="en-AU" dirty="0" smtClean="0"/>
              <a:t>   1   :     2   :    1                   </a:t>
            </a:r>
          </a:p>
          <a:p>
            <a:pPr marL="68580" indent="0" eaLnBrk="1" hangingPunct="1">
              <a:buNone/>
            </a:pPr>
            <a:r>
              <a:rPr lang="en-AU" dirty="0" smtClean="0"/>
              <a:t>   25%:  50%:   25%</a:t>
            </a:r>
          </a:p>
        </p:txBody>
      </p:sp>
      <p:graphicFrame>
        <p:nvGraphicFramePr>
          <p:cNvPr id="2562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27289"/>
              </p:ext>
            </p:extLst>
          </p:nvPr>
        </p:nvGraphicFramePr>
        <p:xfrm>
          <a:off x="1691680" y="3573016"/>
          <a:ext cx="6096000" cy="11144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Possible outcomes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AU" dirty="0" smtClean="0"/>
              <a:t>          </a:t>
            </a:r>
            <a:r>
              <a:rPr lang="en-AU" dirty="0" err="1" smtClean="0"/>
              <a:t>Tt</a:t>
            </a:r>
            <a:r>
              <a:rPr lang="en-AU" dirty="0" smtClean="0"/>
              <a:t>  x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 ↓</a:t>
            </a:r>
            <a:br>
              <a:rPr lang="en-AU" dirty="0" smtClean="0"/>
            </a:br>
            <a:r>
              <a:rPr lang="en-AU" dirty="0" smtClean="0"/>
              <a:t>     TT,  </a:t>
            </a:r>
            <a:r>
              <a:rPr lang="en-AU" dirty="0" err="1" smtClean="0"/>
              <a:t>Tt</a:t>
            </a:r>
            <a:r>
              <a:rPr lang="en-AU" dirty="0" smtClean="0"/>
              <a:t>,  </a:t>
            </a:r>
            <a:r>
              <a:rPr lang="en-AU" dirty="0" err="1" smtClean="0"/>
              <a:t>Tt</a:t>
            </a:r>
            <a:r>
              <a:rPr lang="en-AU" dirty="0" smtClean="0"/>
              <a:t>,  </a:t>
            </a:r>
            <a:r>
              <a:rPr lang="en-AU" dirty="0" err="1" smtClean="0"/>
              <a:t>tt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eaLnBrk="1" hangingPunct="1"/>
            <a:endParaRPr lang="en-AU" sz="2600" dirty="0" smtClean="0"/>
          </a:p>
          <a:p>
            <a:pPr marL="68580" indent="0" eaLnBrk="1" hangingPunct="1">
              <a:buNone/>
            </a:pPr>
            <a:r>
              <a:rPr lang="en-AU" sz="2600" dirty="0" smtClean="0"/>
              <a:t>TT       </a:t>
            </a:r>
            <a:r>
              <a:rPr lang="en-AU" sz="2600" dirty="0" err="1" smtClean="0"/>
              <a:t>Tt</a:t>
            </a:r>
            <a:r>
              <a:rPr lang="en-AU" sz="2600" dirty="0" smtClean="0"/>
              <a:t>       </a:t>
            </a:r>
            <a:r>
              <a:rPr lang="en-AU" sz="2600" dirty="0" err="1" smtClean="0"/>
              <a:t>tt</a:t>
            </a:r>
            <a:r>
              <a:rPr lang="en-AU" sz="2600" dirty="0" smtClean="0"/>
              <a:t>     =   Tongue rollers   non rollers</a:t>
            </a:r>
            <a:br>
              <a:rPr lang="en-AU" sz="2600" dirty="0" smtClean="0"/>
            </a:br>
            <a:r>
              <a:rPr lang="en-AU" sz="2600" dirty="0" smtClean="0"/>
              <a:t> 1   :   2   :    1                   3         :       1</a:t>
            </a:r>
          </a:p>
          <a:p>
            <a:pPr marL="68580" indent="0" eaLnBrk="1" hangingPunct="1">
              <a:buNone/>
            </a:pPr>
            <a:r>
              <a:rPr lang="en-AU" sz="2600" dirty="0" smtClean="0"/>
              <a:t>25%: 50%: 25%               75%      :      25%</a:t>
            </a:r>
          </a:p>
        </p:txBody>
      </p:sp>
      <p:graphicFrame>
        <p:nvGraphicFramePr>
          <p:cNvPr id="2562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0195"/>
              </p:ext>
            </p:extLst>
          </p:nvPr>
        </p:nvGraphicFramePr>
        <p:xfrm>
          <a:off x="1691680" y="3573016"/>
          <a:ext cx="6096000" cy="11144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0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Key Terms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AU" dirty="0" smtClean="0">
                <a:solidFill>
                  <a:schemeClr val="tx1"/>
                </a:solidFill>
              </a:rPr>
              <a:t>Copy the definitions from the power point for the following terms in your books</a:t>
            </a: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 smtClean="0">
                <a:solidFill>
                  <a:srgbClr val="FF0000"/>
                </a:solidFill>
              </a:rPr>
              <a:t>Allele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Homozygous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Heterozygous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Genotype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Phenotype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Dominant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Recessive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79376"/>
            <a:ext cx="189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Activity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Worksheet </a:t>
            </a:r>
            <a:r>
              <a:rPr lang="en-AU" dirty="0" smtClean="0"/>
              <a:t>“Bikini Bottom Genetics”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08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883000"/>
          </a:xfrm>
        </p:spPr>
        <p:txBody>
          <a:bodyPr/>
          <a:lstStyle/>
          <a:p>
            <a:r>
              <a:rPr lang="en-AU" dirty="0" smtClean="0"/>
              <a:t>The Monk and his peas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7425273" cy="4347845"/>
          </a:xfrm>
        </p:spPr>
        <p:txBody>
          <a:bodyPr/>
          <a:lstStyle/>
          <a:p>
            <a:r>
              <a:rPr lang="en-AU" dirty="0" smtClean="0"/>
              <a:t>Who is this dude?</a:t>
            </a:r>
          </a:p>
          <a:p>
            <a:r>
              <a:rPr lang="en-NZ" dirty="0" err="1">
                <a:solidFill>
                  <a:schemeClr val="tx1"/>
                </a:solidFill>
              </a:rPr>
              <a:t>Gregor</a:t>
            </a:r>
            <a:r>
              <a:rPr lang="en-NZ" dirty="0">
                <a:solidFill>
                  <a:schemeClr val="tx1"/>
                </a:solidFill>
              </a:rPr>
              <a:t> Mendel</a:t>
            </a:r>
            <a:r>
              <a:rPr lang="en-NZ" dirty="0"/>
              <a:t>. He is the father of </a:t>
            </a:r>
            <a:r>
              <a:rPr lang="en-NZ" dirty="0" smtClean="0"/>
              <a:t>genetics</a:t>
            </a:r>
          </a:p>
          <a:p>
            <a:r>
              <a:rPr lang="en-NZ" dirty="0" smtClean="0"/>
              <a:t>An Austrian monk who had way too much time in his monastery and grew thousands and thousands of pea plants</a:t>
            </a:r>
          </a:p>
          <a:p>
            <a:r>
              <a:rPr lang="en-NZ" dirty="0" smtClean="0"/>
              <a:t>He </a:t>
            </a:r>
            <a:r>
              <a:rPr lang="en-NZ" dirty="0"/>
              <a:t>found that they had a large amount of variation in their appearance, and sought to find out why. </a:t>
            </a:r>
            <a:endParaRPr lang="en-NZ" dirty="0" smtClean="0"/>
          </a:p>
          <a:p>
            <a:r>
              <a:rPr lang="en-NZ" dirty="0" smtClean="0"/>
              <a:t>His findings are still accepted as the basis of genetics today</a:t>
            </a:r>
            <a:endParaRPr lang="en-US" dirty="0"/>
          </a:p>
          <a:p>
            <a:endParaRPr lang="en-AU" dirty="0"/>
          </a:p>
        </p:txBody>
      </p:sp>
      <p:pic>
        <p:nvPicPr>
          <p:cNvPr id="4" name="Picture 11" descr="Photograph of Gregor Mendel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2851" y="-8772"/>
            <a:ext cx="1925638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15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Mendel and his peas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268760"/>
            <a:ext cx="3994728" cy="518457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NZ" dirty="0"/>
              <a:t>In one of his experiments he took the anthers off a purple flower. Why?</a:t>
            </a:r>
          </a:p>
          <a:p>
            <a:pPr>
              <a:spcBef>
                <a:spcPct val="50000"/>
              </a:spcBef>
            </a:pPr>
            <a:r>
              <a:rPr lang="en-NZ" dirty="0"/>
              <a:t>To stop it self fertilizing!</a:t>
            </a:r>
          </a:p>
          <a:p>
            <a:pPr>
              <a:spcBef>
                <a:spcPct val="50000"/>
              </a:spcBef>
            </a:pPr>
            <a:r>
              <a:rPr lang="en-NZ" dirty="0"/>
              <a:t>He then took pollen from a white flower and fertilized the purple flower</a:t>
            </a:r>
            <a:r>
              <a:rPr lang="en-NZ" dirty="0" smtClean="0"/>
              <a:t>.</a:t>
            </a:r>
          </a:p>
          <a:p>
            <a:r>
              <a:rPr lang="en-NZ" dirty="0"/>
              <a:t>He found that 100% of the offspring were purple.</a:t>
            </a:r>
          </a:p>
          <a:p>
            <a:r>
              <a:rPr lang="en-NZ" dirty="0" smtClean="0"/>
              <a:t>He </a:t>
            </a:r>
            <a:r>
              <a:rPr lang="en-NZ" dirty="0"/>
              <a:t>then took two of the purple offspring and crossed them. What do you think he found?</a:t>
            </a:r>
            <a:endParaRPr lang="en-US" dirty="0"/>
          </a:p>
          <a:p>
            <a:pPr>
              <a:spcBef>
                <a:spcPct val="50000"/>
              </a:spcBef>
            </a:pPr>
            <a:endParaRPr lang="en-NZ" dirty="0"/>
          </a:p>
          <a:p>
            <a:endParaRPr lang="en-AU" dirty="0"/>
          </a:p>
        </p:txBody>
      </p:sp>
      <p:pic>
        <p:nvPicPr>
          <p:cNvPr id="5" name="Picture 8" descr="http://www.mun.ca/biology/desmid/brian/BIOL2250/Week_One/crossingpeas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4716016" y="1355281"/>
            <a:ext cx="4068960" cy="445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540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26314"/>
          </a:xfrm>
        </p:spPr>
        <p:txBody>
          <a:bodyPr/>
          <a:lstStyle/>
          <a:p>
            <a:r>
              <a:rPr lang="en-AU" dirty="0" smtClean="0"/>
              <a:t>The pea experiment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628800"/>
            <a:ext cx="3816424" cy="468052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NZ" dirty="0"/>
              <a:t>Mendel had no answer for this. No one had studied </a:t>
            </a:r>
            <a:r>
              <a:rPr lang="en-NZ" b="1" dirty="0">
                <a:solidFill>
                  <a:schemeClr val="tx1"/>
                </a:solidFill>
              </a:rPr>
              <a:t>inheritance</a:t>
            </a:r>
            <a:r>
              <a:rPr lang="en-NZ" dirty="0"/>
              <a:t> this closely before.</a:t>
            </a:r>
          </a:p>
          <a:p>
            <a:pPr>
              <a:spcBef>
                <a:spcPct val="50000"/>
              </a:spcBef>
            </a:pPr>
            <a:r>
              <a:rPr lang="en-NZ" dirty="0"/>
              <a:t>He deduced that: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NZ" dirty="0"/>
              <a:t>Each parent contributes a piece of information to the offspring.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NZ" dirty="0"/>
              <a:t>Some information was “</a:t>
            </a:r>
            <a:r>
              <a:rPr lang="en-NZ" b="1" dirty="0">
                <a:solidFill>
                  <a:schemeClr val="tx1"/>
                </a:solidFill>
              </a:rPr>
              <a:t>dominant</a:t>
            </a:r>
            <a:r>
              <a:rPr lang="en-NZ" dirty="0">
                <a:solidFill>
                  <a:schemeClr val="tx1"/>
                </a:solidFill>
              </a:rPr>
              <a:t>” </a:t>
            </a:r>
            <a:r>
              <a:rPr lang="en-NZ" dirty="0"/>
              <a:t>to the other.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NZ" dirty="0"/>
              <a:t>Which bits of information the offspring got from it’s parent was controlled by </a:t>
            </a:r>
            <a:r>
              <a:rPr lang="en-NZ" b="1" dirty="0">
                <a:solidFill>
                  <a:schemeClr val="tx1"/>
                </a:solidFill>
              </a:rPr>
              <a:t>random chance</a:t>
            </a:r>
            <a:r>
              <a:rPr lang="en-NZ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8" descr="mendelexperi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968" y="1628800"/>
            <a:ext cx="4218100" cy="435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62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Explanation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AU" dirty="0"/>
          </a:p>
          <a:p>
            <a:pPr marL="68580" indent="0" algn="ctr">
              <a:buNone/>
            </a:pPr>
            <a:endParaRPr lang="en-A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12415"/>
              </p:ext>
            </p:extLst>
          </p:nvPr>
        </p:nvGraphicFramePr>
        <p:xfrm>
          <a:off x="1115616" y="3212976"/>
          <a:ext cx="2615952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71984"/>
                <a:gridCol w="871984"/>
                <a:gridCol w="8719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h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Hh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Hh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h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Hh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Hh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2019"/>
              </p:ext>
            </p:extLst>
          </p:nvPr>
        </p:nvGraphicFramePr>
        <p:xfrm>
          <a:off x="5652120" y="3212976"/>
          <a:ext cx="2615952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71984"/>
                <a:gridCol w="871984"/>
                <a:gridCol w="8719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H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HH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Hh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/>
                        <a:t>h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Hh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 smtClean="0"/>
                        <a:t>hh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940152" y="4581128"/>
            <a:ext cx="2069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Genotype ratio</a:t>
            </a:r>
          </a:p>
          <a:p>
            <a:r>
              <a:rPr lang="en-AU" dirty="0"/>
              <a:t>HH   :   </a:t>
            </a:r>
            <a:r>
              <a:rPr lang="en-AU" dirty="0" err="1"/>
              <a:t>Hh</a:t>
            </a:r>
            <a:r>
              <a:rPr lang="en-AU" dirty="0"/>
              <a:t>  :   </a:t>
            </a:r>
            <a:r>
              <a:rPr lang="en-AU" dirty="0" err="1"/>
              <a:t>hh</a:t>
            </a:r>
            <a:endParaRPr lang="en-AU" dirty="0"/>
          </a:p>
          <a:p>
            <a:r>
              <a:rPr lang="en-AU" dirty="0"/>
              <a:t>  1    :    2    :   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5482607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Phenotype ratio</a:t>
            </a:r>
          </a:p>
          <a:p>
            <a:r>
              <a:rPr lang="en-AU" dirty="0" smtClean="0"/>
              <a:t>      Purple : White</a:t>
            </a:r>
          </a:p>
          <a:p>
            <a:r>
              <a:rPr lang="en-AU" dirty="0" smtClean="0"/>
              <a:t>        3      :      1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1259632" y="4597445"/>
            <a:ext cx="2448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Genotype ratio</a:t>
            </a:r>
          </a:p>
          <a:p>
            <a:r>
              <a:rPr lang="en-AU" dirty="0" smtClean="0"/>
              <a:t>100%  </a:t>
            </a:r>
            <a:r>
              <a:rPr lang="en-AU" dirty="0" err="1" smtClean="0"/>
              <a:t>Hh</a:t>
            </a:r>
            <a:r>
              <a:rPr lang="en-AU" dirty="0" smtClean="0"/>
              <a:t> </a:t>
            </a:r>
          </a:p>
          <a:p>
            <a:endParaRPr lang="en-AU" dirty="0"/>
          </a:p>
          <a:p>
            <a:r>
              <a:rPr lang="en-AU" dirty="0" smtClean="0"/>
              <a:t>Phenotype ratio</a:t>
            </a:r>
          </a:p>
          <a:p>
            <a:r>
              <a:rPr lang="en-AU" dirty="0" smtClean="0"/>
              <a:t>100% purple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First cross Purple x White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2617395"/>
            <a:ext cx="35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Second cross Purple x Purple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46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" y="1239445"/>
            <a:ext cx="9125388" cy="485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6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720080"/>
          </a:xfrm>
        </p:spPr>
        <p:txBody>
          <a:bodyPr/>
          <a:lstStyle/>
          <a:p>
            <a:r>
              <a:rPr lang="en-AU" dirty="0" smtClean="0"/>
              <a:t>Alleles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4896544"/>
          </a:xfrm>
        </p:spPr>
        <p:txBody>
          <a:bodyPr>
            <a:normAutofit/>
          </a:bodyPr>
          <a:lstStyle/>
          <a:p>
            <a:r>
              <a:rPr lang="en-AU" dirty="0" smtClean="0"/>
              <a:t>Note that there are alternatives in characteristics, (</a:t>
            </a:r>
            <a:r>
              <a:rPr lang="en-AU" dirty="0" err="1" smtClean="0"/>
              <a:t>Eg</a:t>
            </a:r>
            <a:r>
              <a:rPr lang="en-AU" dirty="0" smtClean="0"/>
              <a:t>: Blue/brown eyes)</a:t>
            </a:r>
          </a:p>
          <a:p>
            <a:r>
              <a:rPr lang="en-AU" dirty="0" smtClean="0"/>
              <a:t>These alternatives are called </a:t>
            </a:r>
            <a:r>
              <a:rPr lang="en-AU" b="1" dirty="0" smtClean="0">
                <a:solidFill>
                  <a:srgbClr val="FF0000"/>
                </a:solidFill>
              </a:rPr>
              <a:t>alleles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One allele comes from the mother and the other from the father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The child may have two of the same, or two different alleles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What the child will look like will depend on what combination of alleles he/she inherits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Both the same, or one of each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a person carries two of the same alleles </a:t>
            </a:r>
            <a:r>
              <a:rPr lang="en-AU" dirty="0" err="1" smtClean="0"/>
              <a:t>Eg</a:t>
            </a:r>
            <a:r>
              <a:rPr lang="en-AU" dirty="0" smtClean="0"/>
              <a:t> Blue eyes/Blue eyes, they are said to be </a:t>
            </a:r>
            <a:r>
              <a:rPr lang="en-AU" b="1" dirty="0" smtClean="0">
                <a:solidFill>
                  <a:srgbClr val="FF0000"/>
                </a:solidFill>
              </a:rPr>
              <a:t>homozygous</a:t>
            </a:r>
            <a:r>
              <a:rPr lang="en-AU" dirty="0" smtClean="0"/>
              <a:t> for that trait</a:t>
            </a:r>
          </a:p>
          <a:p>
            <a:pPr marL="68580" indent="0">
              <a:buNone/>
            </a:pPr>
            <a:endParaRPr lang="en-AU" dirty="0" smtClean="0"/>
          </a:p>
          <a:p>
            <a:r>
              <a:rPr lang="en-AU" dirty="0" smtClean="0"/>
              <a:t>If a person carries one of each type of allele for a particular trait </a:t>
            </a:r>
            <a:r>
              <a:rPr lang="en-AU" dirty="0" err="1" smtClean="0"/>
              <a:t>Eg</a:t>
            </a:r>
            <a:r>
              <a:rPr lang="en-AU" dirty="0" smtClean="0"/>
              <a:t> Blue eyes/Brown eyes, they are said to be </a:t>
            </a:r>
            <a:r>
              <a:rPr lang="en-AU" b="1" dirty="0" smtClean="0">
                <a:solidFill>
                  <a:srgbClr val="FF0000"/>
                </a:solidFill>
              </a:rPr>
              <a:t>heterozygous</a:t>
            </a:r>
            <a:r>
              <a:rPr lang="en-AU" dirty="0" smtClean="0"/>
              <a:t> for that trait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270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Gene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There is a gene for tongue rolling</a:t>
            </a:r>
          </a:p>
          <a:p>
            <a:pPr eaLnBrk="1" hangingPunct="1"/>
            <a:r>
              <a:rPr lang="en-AU" dirty="0" smtClean="0"/>
              <a:t>The two alleles are;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T                                </a:t>
            </a:r>
            <a:r>
              <a:rPr lang="en-AU" dirty="0" err="1" smtClean="0"/>
              <a:t>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(tongue rolling)     (non-tongue rolling)</a:t>
            </a:r>
          </a:p>
        </p:txBody>
      </p:sp>
    </p:spTree>
    <p:extLst>
      <p:ext uri="{BB962C8B-B14F-4D97-AF65-F5344CB8AC3E}">
        <p14:creationId xmlns:p14="http://schemas.microsoft.com/office/powerpoint/2010/main" val="20602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Genotype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b="1" dirty="0" smtClean="0">
                <a:solidFill>
                  <a:srgbClr val="FF0000"/>
                </a:solidFill>
              </a:rPr>
              <a:t>Genotype</a:t>
            </a:r>
            <a:r>
              <a:rPr lang="en-AU" dirty="0" smtClean="0"/>
              <a:t> - The actual genes we have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Example:    TT    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                     (two genes for tongue rolling)</a:t>
            </a:r>
          </a:p>
        </p:txBody>
      </p:sp>
    </p:spTree>
    <p:extLst>
      <p:ext uri="{BB962C8B-B14F-4D97-AF65-F5344CB8AC3E}">
        <p14:creationId xmlns:p14="http://schemas.microsoft.com/office/powerpoint/2010/main" val="2933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513</TotalTime>
  <Words>982</Words>
  <Application>Microsoft Office PowerPoint</Application>
  <PresentationFormat>On-screen Show (4:3)</PresentationFormat>
  <Paragraphs>267</Paragraphs>
  <Slides>48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Century Gothic</vt:lpstr>
      <vt:lpstr>Wingdings 2</vt:lpstr>
      <vt:lpstr>Austin</vt:lpstr>
      <vt:lpstr>PP5: Inheritance and genetics</vt:lpstr>
      <vt:lpstr>What influences you?</vt:lpstr>
      <vt:lpstr>PowerPoint Presentation</vt:lpstr>
      <vt:lpstr>Genes and heredity</vt:lpstr>
      <vt:lpstr>PowerPoint Presentation</vt:lpstr>
      <vt:lpstr>Alleles</vt:lpstr>
      <vt:lpstr>Both the same, or one of each</vt:lpstr>
      <vt:lpstr>Gene example</vt:lpstr>
      <vt:lpstr>Genotype</vt:lpstr>
      <vt:lpstr>Phenotype</vt:lpstr>
      <vt:lpstr>Dominant &amp; Recessive</vt:lpstr>
      <vt:lpstr>PowerPoint Presentation</vt:lpstr>
      <vt:lpstr>Genetic outcomes</vt:lpstr>
      <vt:lpstr>Letters to show alleles</vt:lpstr>
      <vt:lpstr>Genotype</vt:lpstr>
      <vt:lpstr>Phenotype</vt:lpstr>
      <vt:lpstr>Phenotype</vt:lpstr>
      <vt:lpstr>In practice . .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Tongue rolling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Possible outcomes</vt:lpstr>
      <vt:lpstr>Key Terms</vt:lpstr>
      <vt:lpstr>Activity</vt:lpstr>
      <vt:lpstr>The Monk and his peas</vt:lpstr>
      <vt:lpstr>Mendel and his peas</vt:lpstr>
      <vt:lpstr>The pea experiment</vt:lpstr>
      <vt:lpstr>Explanation</vt:lpstr>
    </vt:vector>
  </TitlesOfParts>
  <Company>DEECD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PP1: Introduction Biological Science</dc:title>
  <dc:creator>Michelle Steenhuizen</dc:creator>
  <cp:lastModifiedBy>Michelle STEENHUIZEN</cp:lastModifiedBy>
  <cp:revision>34</cp:revision>
  <cp:lastPrinted>2019-12-05T10:59:57Z</cp:lastPrinted>
  <dcterms:created xsi:type="dcterms:W3CDTF">2013-01-18T23:47:01Z</dcterms:created>
  <dcterms:modified xsi:type="dcterms:W3CDTF">2019-12-05T11:00:01Z</dcterms:modified>
</cp:coreProperties>
</file>