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7" r:id="rId2"/>
    <p:sldId id="274" r:id="rId3"/>
    <p:sldId id="276" r:id="rId4"/>
    <p:sldId id="279" r:id="rId5"/>
    <p:sldId id="278" r:id="rId6"/>
    <p:sldId id="277" r:id="rId7"/>
    <p:sldId id="280" r:id="rId8"/>
    <p:sldId id="281" r:id="rId9"/>
    <p:sldId id="284" r:id="rId10"/>
    <p:sldId id="286" r:id="rId11"/>
    <p:sldId id="282" r:id="rId12"/>
    <p:sldId id="285" r:id="rId13"/>
    <p:sldId id="259" r:id="rId14"/>
    <p:sldId id="272" r:id="rId15"/>
    <p:sldId id="260" r:id="rId16"/>
    <p:sldId id="271" r:id="rId17"/>
    <p:sldId id="273" r:id="rId18"/>
    <p:sldId id="261" r:id="rId19"/>
    <p:sldId id="262" r:id="rId20"/>
    <p:sldId id="263" r:id="rId21"/>
    <p:sldId id="264" r:id="rId22"/>
    <p:sldId id="265" r:id="rId23"/>
    <p:sldId id="266" r:id="rId24"/>
    <p:sldId id="267" r:id="rId25"/>
    <p:sldId id="268" r:id="rId26"/>
    <p:sldId id="275" r:id="rId27"/>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2444535-89B6-4F65-A999-85655287D908}" type="datetimeFigureOut">
              <a:rPr lang="en-AU" smtClean="0"/>
              <a:t>10/11/2016</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5A4AB9D-FC7C-41D4-9C72-9734A933FE9E}" type="slidenum">
              <a:rPr lang="en-AU" smtClean="0"/>
              <a:t>‹#›</a:t>
            </a:fld>
            <a:endParaRPr lang="en-AU"/>
          </a:p>
        </p:txBody>
      </p:sp>
    </p:spTree>
    <p:extLst>
      <p:ext uri="{BB962C8B-B14F-4D97-AF65-F5344CB8AC3E}">
        <p14:creationId xmlns:p14="http://schemas.microsoft.com/office/powerpoint/2010/main" val="1546397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5B9778D-A458-4266-AF43-FD4F627C7B66}" type="datetimeFigureOut">
              <a:rPr lang="en-AU" smtClean="0"/>
              <a:t>10/11/2016</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83FE43B8-A9AB-49AF-9D2F-95EB22DBDFC7}" type="slidenum">
              <a:rPr lang="en-AU" smtClean="0"/>
              <a:t>‹#›</a:t>
            </a:fld>
            <a:endParaRPr lang="en-AU"/>
          </a:p>
        </p:txBody>
      </p:sp>
    </p:spTree>
    <p:extLst>
      <p:ext uri="{BB962C8B-B14F-4D97-AF65-F5344CB8AC3E}">
        <p14:creationId xmlns:p14="http://schemas.microsoft.com/office/powerpoint/2010/main" val="1441079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1514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57403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05114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89566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6232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4753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8965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97950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5737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4871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87353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9230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64D150B-FC2A-46E4-9C70-1A5FFB5AF9C7}" type="datetimeFigureOut">
              <a:rPr lang="en-AU" smtClean="0"/>
              <a:t>10/11/2016</a:t>
            </a:fld>
            <a:endParaRPr lang="en-AU"/>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AU"/>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7A3616C-F37E-4B5B-9F42-522D5305C2F1}" type="slidenum">
              <a:rPr lang="en-AU" smtClean="0"/>
              <a:t>‹#›</a:t>
            </a:fld>
            <a:endParaRPr lang="en-AU"/>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D150B-FC2A-46E4-9C70-1A5FFB5AF9C7}" type="datetimeFigureOut">
              <a:rPr lang="en-AU" smtClean="0"/>
              <a:t>10/11/2016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D150B-FC2A-46E4-9C70-1A5FFB5AF9C7}" type="datetimeFigureOut">
              <a:rPr lang="en-AU" smtClean="0"/>
              <a:t>10/11/2016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4D150B-FC2A-46E4-9C70-1A5FFB5AF9C7}" type="datetimeFigureOut">
              <a:rPr lang="en-AU" smtClean="0"/>
              <a:t>10/11/2016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D150B-FC2A-46E4-9C70-1A5FFB5AF9C7}" type="datetimeFigureOut">
              <a:rPr lang="en-AU" smtClean="0"/>
              <a:t>10/11/2016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64D150B-FC2A-46E4-9C70-1A5FFB5AF9C7}" type="datetimeFigureOut">
              <a:rPr lang="en-AU" smtClean="0"/>
              <a:t>10/11/2016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7A3616C-F37E-4B5B-9F42-522D5305C2F1}" type="slidenum">
              <a:rPr lang="en-AU" smtClean="0"/>
              <a:t>‹#›</a:t>
            </a:fld>
            <a:endParaRPr lang="en-AU"/>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4D150B-FC2A-46E4-9C70-1A5FFB5AF9C7}" type="datetimeFigureOut">
              <a:rPr lang="en-AU" smtClean="0"/>
              <a:t>10/11/2016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D150B-FC2A-46E4-9C70-1A5FFB5AF9C7}" type="datetimeFigureOut">
              <a:rPr lang="en-AU" smtClean="0"/>
              <a:t>10/11/2016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D150B-FC2A-46E4-9C70-1A5FFB5AF9C7}" type="datetimeFigureOut">
              <a:rPr lang="en-AU" smtClean="0"/>
              <a:t>10/11/2016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64D150B-FC2A-46E4-9C70-1A5FFB5AF9C7}" type="datetimeFigureOut">
              <a:rPr lang="en-AU" smtClean="0"/>
              <a:t>10/11/2016</a:t>
            </a:fld>
            <a:endParaRPr lang="en-AU"/>
          </a:p>
        </p:txBody>
      </p:sp>
      <p:sp>
        <p:nvSpPr>
          <p:cNvPr id="7" name="Slide Number Placeholder 6"/>
          <p:cNvSpPr>
            <a:spLocks noGrp="1"/>
          </p:cNvSpPr>
          <p:nvPr>
            <p:ph type="sldNum" sz="quarter" idx="12"/>
          </p:nvPr>
        </p:nvSpPr>
        <p:spPr/>
        <p:txBody>
          <a:bodyPr/>
          <a:lstStyle/>
          <a:p>
            <a:fld id="{A7A3616C-F37E-4B5B-9F42-522D5305C2F1}" type="slidenum">
              <a:rPr lang="en-AU" smtClean="0"/>
              <a:t>‹#›</a:t>
            </a:fld>
            <a:endParaRPr lang="en-AU"/>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AU"/>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D150B-FC2A-46E4-9C70-1A5FFB5AF9C7}" type="datetimeFigureOut">
              <a:rPr lang="en-AU" smtClean="0"/>
              <a:t>10/11/2016</a:t>
            </a:fld>
            <a:endParaRPr lang="en-AU"/>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AU"/>
          </a:p>
        </p:txBody>
      </p:sp>
      <p:sp>
        <p:nvSpPr>
          <p:cNvPr id="7" name="Slide Number Placeholder 6"/>
          <p:cNvSpPr>
            <a:spLocks noGrp="1"/>
          </p:cNvSpPr>
          <p:nvPr>
            <p:ph type="sldNum" sz="quarter" idx="12"/>
          </p:nvPr>
        </p:nvSpPr>
        <p:spPr/>
        <p:txBody>
          <a:bodyPr/>
          <a:lstStyle/>
          <a:p>
            <a:fld id="{A7A3616C-F37E-4B5B-9F42-522D5305C2F1}"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64D150B-FC2A-46E4-9C70-1A5FFB5AF9C7}" type="datetimeFigureOut">
              <a:rPr lang="en-AU" smtClean="0"/>
              <a:t>10/11/2016</a:t>
            </a:fld>
            <a:endParaRPr lang="en-AU"/>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AU"/>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7A3616C-F37E-4B5B-9F42-522D5305C2F1}"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0.tqn.com/d/pediatrics/1/0/-/4/clubfoot_baby.jp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2"/>
          <p:cNvSpPr>
            <a:spLocks noGrp="1" noChangeArrowheads="1"/>
          </p:cNvSpPr>
          <p:nvPr>
            <p:ph type="ctrTitle"/>
          </p:nvPr>
        </p:nvSpPr>
        <p:spPr>
          <a:xfrm>
            <a:off x="4572000" y="2492896"/>
            <a:ext cx="4050784" cy="3024835"/>
          </a:xfrm>
        </p:spPr>
        <p:txBody>
          <a:bodyPr>
            <a:normAutofit fontScale="90000"/>
          </a:bodyPr>
          <a:lstStyle/>
          <a:p>
            <a:pPr eaLnBrk="1" hangingPunct="1"/>
            <a:r>
              <a:rPr lang="en-US" dirty="0" smtClean="0"/>
              <a:t>PP7: X linked Inheritance, Co and incomplete dominance, Mutations and Mutagens</a:t>
            </a:r>
          </a:p>
        </p:txBody>
      </p:sp>
      <p:sp>
        <p:nvSpPr>
          <p:cNvPr id="3077" name="Text Box 4"/>
          <p:cNvSpPr txBox="1">
            <a:spLocks noChangeArrowheads="1"/>
          </p:cNvSpPr>
          <p:nvPr/>
        </p:nvSpPr>
        <p:spPr bwMode="auto">
          <a:xfrm>
            <a:off x="5292080" y="5661747"/>
            <a:ext cx="186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Year 10 Science</a:t>
            </a:r>
          </a:p>
        </p:txBody>
      </p:sp>
    </p:spTree>
    <p:extLst>
      <p:ext uri="{BB962C8B-B14F-4D97-AF65-F5344CB8AC3E}">
        <p14:creationId xmlns:p14="http://schemas.microsoft.com/office/powerpoint/2010/main" val="278119466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normAutofit fontScale="90000"/>
          </a:bodyPr>
          <a:lstStyle/>
          <a:p>
            <a:r>
              <a:rPr lang="en-AU" dirty="0" smtClean="0"/>
              <a:t>Genotypes and Phenotypes</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59405"/>
            <a:ext cx="8064896" cy="4702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232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024744" cy="864096"/>
          </a:xfrm>
        </p:spPr>
        <p:txBody>
          <a:bodyPr/>
          <a:lstStyle/>
          <a:p>
            <a:r>
              <a:rPr lang="en-AU" dirty="0" smtClean="0"/>
              <a:t>Haemophilia</a:t>
            </a:r>
            <a:endParaRPr lang="en-AU" dirty="0"/>
          </a:p>
        </p:txBody>
      </p:sp>
      <p:sp>
        <p:nvSpPr>
          <p:cNvPr id="3" name="Content Placeholder 2"/>
          <p:cNvSpPr>
            <a:spLocks noGrp="1"/>
          </p:cNvSpPr>
          <p:nvPr>
            <p:ph idx="1"/>
          </p:nvPr>
        </p:nvSpPr>
        <p:spPr>
          <a:xfrm>
            <a:off x="1043492" y="1556792"/>
            <a:ext cx="6777317" cy="4275837"/>
          </a:xfrm>
        </p:spPr>
        <p:txBody>
          <a:bodyPr/>
          <a:lstStyle/>
          <a:p>
            <a:r>
              <a:rPr lang="en-AU" dirty="0" smtClean="0"/>
              <a:t>Disease where a particular protein necessary for clotting blood is not made</a:t>
            </a:r>
          </a:p>
          <a:p>
            <a:r>
              <a:rPr lang="en-AU" dirty="0" smtClean="0"/>
              <a:t>Patients can bleed to death from little injuries as their blood does not clot</a:t>
            </a:r>
          </a:p>
          <a:p>
            <a:r>
              <a:rPr lang="en-AU" dirty="0" smtClean="0"/>
              <a:t>Far more common in males</a:t>
            </a:r>
          </a:p>
          <a:p>
            <a:r>
              <a:rPr lang="en-AU" dirty="0" smtClean="0"/>
              <a:t>Sometimes called “The Royal Disease” as it is prevalent in the British Royal Family </a:t>
            </a:r>
            <a:endParaRPr lang="en-AU" dirty="0"/>
          </a:p>
        </p:txBody>
      </p:sp>
    </p:spTree>
    <p:extLst>
      <p:ext uri="{BB962C8B-B14F-4D97-AF65-F5344CB8AC3E}">
        <p14:creationId xmlns:p14="http://schemas.microsoft.com/office/powerpoint/2010/main" val="374882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6" descr="C:\Users\iwanowskaa\Pictures\pic 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9144000"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965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normAutofit fontScale="90000"/>
          </a:bodyPr>
          <a:lstStyle/>
          <a:p>
            <a:pPr eaLnBrk="1" hangingPunct="1"/>
            <a:r>
              <a:rPr lang="en-AU" dirty="0" smtClean="0"/>
              <a:t>Genetic </a:t>
            </a:r>
            <a:r>
              <a:rPr lang="en-AU" dirty="0" smtClean="0">
                <a:solidFill>
                  <a:srgbClr val="FF0000"/>
                </a:solidFill>
              </a:rPr>
              <a:t>Mutations</a:t>
            </a:r>
            <a:r>
              <a:rPr lang="en-AU" dirty="0" smtClean="0"/>
              <a:t> – when the code goes wrong</a:t>
            </a:r>
          </a:p>
        </p:txBody>
      </p:sp>
      <p:sp>
        <p:nvSpPr>
          <p:cNvPr id="7171" name="Rectangle 3"/>
          <p:cNvSpPr>
            <a:spLocks noGrp="1" noChangeArrowheads="1"/>
          </p:cNvSpPr>
          <p:nvPr>
            <p:ph type="body" idx="1"/>
          </p:nvPr>
        </p:nvSpPr>
        <p:spPr>
          <a:xfrm>
            <a:off x="755576" y="2323652"/>
            <a:ext cx="7560840" cy="4057676"/>
          </a:xfrm>
        </p:spPr>
        <p:txBody>
          <a:bodyPr>
            <a:normAutofit/>
          </a:bodyPr>
          <a:lstStyle/>
          <a:p>
            <a:pPr eaLnBrk="1" hangingPunct="1"/>
            <a:r>
              <a:rPr lang="en-AU" dirty="0" smtClean="0"/>
              <a:t>There are many reasons for genetic mutations</a:t>
            </a:r>
          </a:p>
          <a:p>
            <a:pPr eaLnBrk="1" hangingPunct="1"/>
            <a:r>
              <a:rPr lang="en-AU" dirty="0" smtClean="0"/>
              <a:t>Some mutations can be only in one individual and are caused by damage to their DNA</a:t>
            </a:r>
          </a:p>
          <a:p>
            <a:pPr eaLnBrk="1" hangingPunct="1"/>
            <a:r>
              <a:rPr lang="en-AU" dirty="0" smtClean="0"/>
              <a:t>Some can be inherited </a:t>
            </a:r>
            <a:r>
              <a:rPr lang="en-AU" dirty="0" err="1" smtClean="0"/>
              <a:t>Eg</a:t>
            </a:r>
            <a:r>
              <a:rPr lang="en-AU" dirty="0" smtClean="0"/>
              <a:t> </a:t>
            </a:r>
            <a:r>
              <a:rPr lang="en-AU" dirty="0" err="1" smtClean="0"/>
              <a:t>color</a:t>
            </a:r>
            <a:r>
              <a:rPr lang="en-AU" dirty="0" smtClean="0"/>
              <a:t> blindness</a:t>
            </a:r>
          </a:p>
          <a:p>
            <a:pPr eaLnBrk="1" hangingPunct="1"/>
            <a:r>
              <a:rPr lang="en-AU" dirty="0" smtClean="0"/>
              <a:t>Some can affect a particular section of DNA, altering the function of one or more genes</a:t>
            </a:r>
          </a:p>
          <a:p>
            <a:pPr eaLnBrk="1" hangingPunct="1"/>
            <a:r>
              <a:rPr lang="en-AU" dirty="0" smtClean="0"/>
              <a:t>Some can affect entire chromosomes</a:t>
            </a:r>
          </a:p>
          <a:p>
            <a:pPr eaLnBrk="1" hangingPunct="1"/>
            <a:r>
              <a:rPr lang="en-AU" dirty="0" smtClean="0"/>
              <a:t>Some mutations happen spontaneously, and some are caused by mutagens</a:t>
            </a:r>
          </a:p>
          <a:p>
            <a:pPr eaLnBrk="1" hangingPunct="1"/>
            <a:endParaRPr lang="en-AU" dirty="0" smtClean="0"/>
          </a:p>
        </p:txBody>
      </p:sp>
    </p:spTree>
    <p:extLst>
      <p:ext uri="{BB962C8B-B14F-4D97-AF65-F5344CB8AC3E}">
        <p14:creationId xmlns:p14="http://schemas.microsoft.com/office/powerpoint/2010/main" val="14114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Mutagens</a:t>
            </a:r>
            <a:endParaRPr lang="en-AU" dirty="0"/>
          </a:p>
        </p:txBody>
      </p:sp>
      <p:sp>
        <p:nvSpPr>
          <p:cNvPr id="3" name="Content Placeholder 2"/>
          <p:cNvSpPr>
            <a:spLocks noGrp="1"/>
          </p:cNvSpPr>
          <p:nvPr>
            <p:ph idx="1"/>
          </p:nvPr>
        </p:nvSpPr>
        <p:spPr/>
        <p:txBody>
          <a:bodyPr/>
          <a:lstStyle/>
          <a:p>
            <a:r>
              <a:rPr lang="en-AU" dirty="0" smtClean="0"/>
              <a:t>A mutagen is a substance that can cause mutations</a:t>
            </a:r>
          </a:p>
          <a:p>
            <a:r>
              <a:rPr lang="en-AU" dirty="0" smtClean="0"/>
              <a:t>Examples of mutagens are;</a:t>
            </a:r>
          </a:p>
          <a:p>
            <a:pPr lvl="1"/>
            <a:r>
              <a:rPr lang="en-AU" dirty="0" smtClean="0"/>
              <a:t>Some drugs</a:t>
            </a:r>
          </a:p>
          <a:p>
            <a:pPr lvl="1"/>
            <a:r>
              <a:rPr lang="en-AU" dirty="0" smtClean="0"/>
              <a:t>Certain chemicals</a:t>
            </a:r>
          </a:p>
          <a:p>
            <a:pPr lvl="1"/>
            <a:r>
              <a:rPr lang="en-AU" dirty="0" smtClean="0"/>
              <a:t>UV light</a:t>
            </a:r>
          </a:p>
          <a:p>
            <a:pPr lvl="1"/>
            <a:r>
              <a:rPr lang="en-AU" dirty="0" smtClean="0"/>
              <a:t>Radiation </a:t>
            </a:r>
          </a:p>
          <a:p>
            <a:pPr lvl="1"/>
            <a:r>
              <a:rPr lang="en-AU" dirty="0" smtClean="0"/>
              <a:t>X-Rays</a:t>
            </a:r>
            <a:endParaRPr lang="en-AU" dirty="0"/>
          </a:p>
        </p:txBody>
      </p:sp>
    </p:spTree>
    <p:extLst>
      <p:ext uri="{BB962C8B-B14F-4D97-AF65-F5344CB8AC3E}">
        <p14:creationId xmlns:p14="http://schemas.microsoft.com/office/powerpoint/2010/main" val="2142557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a:xfrm>
            <a:off x="1043490" y="692696"/>
            <a:ext cx="7024744" cy="792088"/>
          </a:xfrm>
        </p:spPr>
        <p:txBody>
          <a:bodyPr/>
          <a:lstStyle/>
          <a:p>
            <a:pPr eaLnBrk="1" hangingPunct="1"/>
            <a:r>
              <a:rPr lang="en-AU" dirty="0" smtClean="0"/>
              <a:t>DNA Mutation</a:t>
            </a:r>
          </a:p>
        </p:txBody>
      </p:sp>
      <p:sp>
        <p:nvSpPr>
          <p:cNvPr id="8195" name="Rectangle 3"/>
          <p:cNvSpPr>
            <a:spLocks noGrp="1" noChangeArrowheads="1"/>
          </p:cNvSpPr>
          <p:nvPr>
            <p:ph type="body" idx="1"/>
          </p:nvPr>
        </p:nvSpPr>
        <p:spPr>
          <a:xfrm>
            <a:off x="1043492" y="1484784"/>
            <a:ext cx="6777317" cy="4347845"/>
          </a:xfrm>
        </p:spPr>
        <p:txBody>
          <a:bodyPr/>
          <a:lstStyle/>
          <a:p>
            <a:pPr eaLnBrk="1" hangingPunct="1"/>
            <a:r>
              <a:rPr lang="en-AU" dirty="0" smtClean="0"/>
              <a:t>If the “code” is altered, a malfunctioning protein can result (</a:t>
            </a:r>
            <a:r>
              <a:rPr lang="en-AU" dirty="0" err="1" smtClean="0"/>
              <a:t>Eg</a:t>
            </a:r>
            <a:r>
              <a:rPr lang="en-AU" dirty="0" smtClean="0"/>
              <a:t>: Haemophilia)</a:t>
            </a:r>
          </a:p>
          <a:p>
            <a:pPr eaLnBrk="1" hangingPunct="1"/>
            <a:r>
              <a:rPr lang="en-AU" dirty="0" smtClean="0"/>
              <a:t>Bases may be inserted, deleted, switched around, duplicated</a:t>
            </a:r>
          </a:p>
        </p:txBody>
      </p:sp>
      <p:pic>
        <p:nvPicPr>
          <p:cNvPr id="8196" name="Picture 5" descr="inser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163950"/>
            <a:ext cx="5013352" cy="3694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25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43490" y="692696"/>
            <a:ext cx="7024744" cy="648072"/>
          </a:xfrm>
        </p:spPr>
        <p:txBody>
          <a:bodyPr>
            <a:normAutofit fontScale="90000"/>
          </a:bodyPr>
          <a:lstStyle/>
          <a:p>
            <a:pPr eaLnBrk="1" hangingPunct="1"/>
            <a:r>
              <a:rPr lang="en-AU" dirty="0" smtClean="0"/>
              <a:t>Chromosome mutations</a:t>
            </a:r>
          </a:p>
        </p:txBody>
      </p:sp>
      <p:sp>
        <p:nvSpPr>
          <p:cNvPr id="19459" name="Content Placeholder 2"/>
          <p:cNvSpPr>
            <a:spLocks noGrp="1"/>
          </p:cNvSpPr>
          <p:nvPr>
            <p:ph idx="1"/>
          </p:nvPr>
        </p:nvSpPr>
        <p:spPr>
          <a:xfrm>
            <a:off x="1043492" y="1916832"/>
            <a:ext cx="6777317" cy="3915797"/>
          </a:xfrm>
        </p:spPr>
        <p:txBody>
          <a:bodyPr/>
          <a:lstStyle/>
          <a:p>
            <a:pPr eaLnBrk="1" hangingPunct="1"/>
            <a:r>
              <a:rPr lang="en-AU" dirty="0" smtClean="0"/>
              <a:t>Some genetic abnormalities result from extra or missing chromosomes</a:t>
            </a:r>
          </a:p>
          <a:p>
            <a:pPr eaLnBrk="1" hangingPunct="1"/>
            <a:r>
              <a:rPr lang="en-AU" dirty="0" smtClean="0"/>
              <a:t>For example Down Syndrome</a:t>
            </a:r>
          </a:p>
          <a:p>
            <a:pPr eaLnBrk="1" hangingPunct="1">
              <a:buFont typeface="Wingdings" pitchFamily="2" charset="2"/>
              <a:buNone/>
            </a:pPr>
            <a:r>
              <a:rPr lang="en-AU" dirty="0" smtClean="0"/>
              <a:t>	sufferers have an extra 21</a:t>
            </a:r>
            <a:r>
              <a:rPr lang="en-AU" baseline="30000" dirty="0" smtClean="0"/>
              <a:t>st</a:t>
            </a:r>
            <a:r>
              <a:rPr lang="en-AU" dirty="0" smtClean="0"/>
              <a:t> </a:t>
            </a:r>
          </a:p>
          <a:p>
            <a:pPr eaLnBrk="1" hangingPunct="1">
              <a:buFont typeface="Wingdings" pitchFamily="2" charset="2"/>
              <a:buNone/>
            </a:pPr>
            <a:r>
              <a:rPr lang="en-AU" dirty="0" smtClean="0"/>
              <a:t>	chromosome (trisomy 21)</a:t>
            </a:r>
          </a:p>
          <a:p>
            <a:pPr eaLnBrk="1" hangingPunct="1"/>
            <a:r>
              <a:rPr lang="en-AU" dirty="0" smtClean="0"/>
              <a:t>Distinctive physical features </a:t>
            </a:r>
          </a:p>
          <a:p>
            <a:pPr eaLnBrk="1" hangingPunct="1">
              <a:buFont typeface="Wingdings" pitchFamily="2" charset="2"/>
              <a:buNone/>
            </a:pPr>
            <a:r>
              <a:rPr lang="en-AU" dirty="0" smtClean="0"/>
              <a:t>	and mental retardation</a:t>
            </a:r>
          </a:p>
          <a:p>
            <a:pPr eaLnBrk="1" hangingPunct="1">
              <a:buFont typeface="Wingdings" pitchFamily="2" charset="2"/>
              <a:buNone/>
            </a:pPr>
            <a:endParaRPr lang="en-AU" dirty="0" smtClean="0"/>
          </a:p>
          <a:p>
            <a:pPr eaLnBrk="1" hangingPunct="1">
              <a:buFont typeface="Wingdings" pitchFamily="2" charset="2"/>
              <a:buNone/>
            </a:pPr>
            <a:endParaRPr lang="en-AU" dirty="0" smtClean="0"/>
          </a:p>
        </p:txBody>
      </p:sp>
      <p:pic>
        <p:nvPicPr>
          <p:cNvPr id="19460" name="Picture 4" descr="http://www.genetic-diseases.net/wp-content/uploads/2007/03/trisomy21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068638"/>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79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Maternal Age</a:t>
            </a:r>
            <a:endParaRPr lang="en-AU" dirty="0"/>
          </a:p>
        </p:txBody>
      </p:sp>
      <p:sp>
        <p:nvSpPr>
          <p:cNvPr id="3" name="Content Placeholder 2"/>
          <p:cNvSpPr>
            <a:spLocks noGrp="1"/>
          </p:cNvSpPr>
          <p:nvPr>
            <p:ph idx="1"/>
          </p:nvPr>
        </p:nvSpPr>
        <p:spPr/>
        <p:txBody>
          <a:bodyPr/>
          <a:lstStyle/>
          <a:p>
            <a:r>
              <a:rPr lang="en-AU" dirty="0" smtClean="0"/>
              <a:t>The risk of having a child with Down Syndrome increases dramatically the older the mother is when she falls pregnant</a:t>
            </a:r>
          </a:p>
          <a:p>
            <a:r>
              <a:rPr lang="en-AU" dirty="0" smtClean="0"/>
              <a:t>This is because her eggs were produced when she herself was an embryo, so the longer they “sit” before they are used, the greater the risk that something can go wrong</a:t>
            </a:r>
            <a:endParaRPr lang="en-AU" dirty="0"/>
          </a:p>
        </p:txBody>
      </p:sp>
    </p:spTree>
    <p:extLst>
      <p:ext uri="{BB962C8B-B14F-4D97-AF65-F5344CB8AC3E}">
        <p14:creationId xmlns:p14="http://schemas.microsoft.com/office/powerpoint/2010/main" val="368665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AU" smtClean="0"/>
              <a:t>Cleft Lip</a:t>
            </a:r>
          </a:p>
        </p:txBody>
      </p:sp>
      <p:sp>
        <p:nvSpPr>
          <p:cNvPr id="9219" name="Content Placeholder 2"/>
          <p:cNvSpPr>
            <a:spLocks noGrp="1"/>
          </p:cNvSpPr>
          <p:nvPr>
            <p:ph idx="1"/>
          </p:nvPr>
        </p:nvSpPr>
        <p:spPr/>
        <p:txBody>
          <a:bodyPr/>
          <a:lstStyle/>
          <a:p>
            <a:pPr eaLnBrk="1" hangingPunct="1"/>
            <a:endParaRPr lang="en-AU" smtClean="0"/>
          </a:p>
        </p:txBody>
      </p:sp>
      <p:pic>
        <p:nvPicPr>
          <p:cNvPr id="9220" name="Picture 2" descr="http://profile.ak.fbcdn.net/object3/237/57/n22916234372_577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2428875"/>
            <a:ext cx="39465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149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AU" smtClean="0"/>
              <a:t>Albino</a:t>
            </a:r>
          </a:p>
        </p:txBody>
      </p:sp>
      <p:sp>
        <p:nvSpPr>
          <p:cNvPr id="10243" name="Content Placeholder 2"/>
          <p:cNvSpPr>
            <a:spLocks noGrp="1"/>
          </p:cNvSpPr>
          <p:nvPr>
            <p:ph idx="1"/>
          </p:nvPr>
        </p:nvSpPr>
        <p:spPr/>
        <p:txBody>
          <a:bodyPr/>
          <a:lstStyle/>
          <a:p>
            <a:pPr eaLnBrk="1" hangingPunct="1"/>
            <a:endParaRPr lang="en-AU" smtClean="0"/>
          </a:p>
        </p:txBody>
      </p:sp>
      <p:pic>
        <p:nvPicPr>
          <p:cNvPr id="10244" name="Picture 2" descr="http://img.xcitefun.net/users/2008/09/10919,xcitefun-albino-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357438"/>
            <a:ext cx="5429250"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531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types of inheritance</a:t>
            </a:r>
            <a:endParaRPr lang="en-AU" dirty="0"/>
          </a:p>
        </p:txBody>
      </p:sp>
      <p:sp>
        <p:nvSpPr>
          <p:cNvPr id="3" name="Content Placeholder 2"/>
          <p:cNvSpPr>
            <a:spLocks noGrp="1"/>
          </p:cNvSpPr>
          <p:nvPr>
            <p:ph idx="1"/>
          </p:nvPr>
        </p:nvSpPr>
        <p:spPr/>
        <p:txBody>
          <a:bodyPr/>
          <a:lstStyle/>
          <a:p>
            <a:r>
              <a:rPr lang="en-AU" dirty="0" smtClean="0"/>
              <a:t>We have looked at many traits that follow a simple dominant – recessive pattern</a:t>
            </a:r>
          </a:p>
          <a:p>
            <a:r>
              <a:rPr lang="en-AU" dirty="0" smtClean="0"/>
              <a:t>Many traits do not follow this pattern;</a:t>
            </a:r>
          </a:p>
          <a:p>
            <a:pPr lvl="1"/>
            <a:r>
              <a:rPr lang="en-AU" dirty="0" smtClean="0"/>
              <a:t>Polygenic inheritance</a:t>
            </a:r>
          </a:p>
          <a:p>
            <a:pPr lvl="1"/>
            <a:r>
              <a:rPr lang="en-AU" dirty="0" smtClean="0"/>
              <a:t>Co-Dominance</a:t>
            </a:r>
          </a:p>
          <a:p>
            <a:pPr lvl="1"/>
            <a:r>
              <a:rPr lang="en-AU" dirty="0" smtClean="0"/>
              <a:t>Incomplete Dominance</a:t>
            </a:r>
          </a:p>
          <a:p>
            <a:pPr lvl="1"/>
            <a:r>
              <a:rPr lang="en-AU" dirty="0" smtClean="0"/>
              <a:t>X-Linked inheritance</a:t>
            </a:r>
            <a:endParaRPr lang="en-AU" dirty="0"/>
          </a:p>
        </p:txBody>
      </p:sp>
    </p:spTree>
    <p:extLst>
      <p:ext uri="{BB962C8B-B14F-4D97-AF65-F5344CB8AC3E}">
        <p14:creationId xmlns:p14="http://schemas.microsoft.com/office/powerpoint/2010/main" val="12347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AU" smtClean="0"/>
              <a:t>Albino</a:t>
            </a:r>
          </a:p>
        </p:txBody>
      </p:sp>
      <p:sp>
        <p:nvSpPr>
          <p:cNvPr id="11267" name="Content Placeholder 2"/>
          <p:cNvSpPr>
            <a:spLocks noGrp="1"/>
          </p:cNvSpPr>
          <p:nvPr>
            <p:ph idx="1"/>
          </p:nvPr>
        </p:nvSpPr>
        <p:spPr/>
        <p:txBody>
          <a:bodyPr/>
          <a:lstStyle/>
          <a:p>
            <a:pPr eaLnBrk="1" hangingPunct="1"/>
            <a:endParaRPr lang="en-AU" smtClean="0"/>
          </a:p>
        </p:txBody>
      </p:sp>
      <p:pic>
        <p:nvPicPr>
          <p:cNvPr id="11268" name="Picture 2" descr="http://www.islandgazette.net/photo2/pictures/March-11-2009/Page-7C-Albino-Alligator-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357438"/>
            <a:ext cx="60960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718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AU" smtClean="0"/>
              <a:t>Polydactylism</a:t>
            </a:r>
          </a:p>
        </p:txBody>
      </p:sp>
      <p:sp>
        <p:nvSpPr>
          <p:cNvPr id="12291" name="Content Placeholder 2"/>
          <p:cNvSpPr>
            <a:spLocks noGrp="1"/>
          </p:cNvSpPr>
          <p:nvPr>
            <p:ph idx="1"/>
          </p:nvPr>
        </p:nvSpPr>
        <p:spPr/>
        <p:txBody>
          <a:bodyPr/>
          <a:lstStyle/>
          <a:p>
            <a:pPr eaLnBrk="1" hangingPunct="1"/>
            <a:endParaRPr lang="en-AU" smtClean="0"/>
          </a:p>
        </p:txBody>
      </p:sp>
      <p:pic>
        <p:nvPicPr>
          <p:cNvPr id="12292" name="Picture 2" descr="http://maine-cooncat.com/pic/thumsn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2357438"/>
            <a:ext cx="5595938"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984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AU" smtClean="0"/>
              <a:t>Polydactylism</a:t>
            </a:r>
          </a:p>
        </p:txBody>
      </p:sp>
      <p:sp>
        <p:nvSpPr>
          <p:cNvPr id="13315" name="Content Placeholder 2"/>
          <p:cNvSpPr>
            <a:spLocks noGrp="1"/>
          </p:cNvSpPr>
          <p:nvPr>
            <p:ph idx="1"/>
          </p:nvPr>
        </p:nvSpPr>
        <p:spPr/>
        <p:txBody>
          <a:bodyPr/>
          <a:lstStyle/>
          <a:p>
            <a:pPr eaLnBrk="1" hangingPunct="1"/>
            <a:endParaRPr lang="en-AU" smtClean="0"/>
          </a:p>
        </p:txBody>
      </p:sp>
      <p:pic>
        <p:nvPicPr>
          <p:cNvPr id="13316" name="Picture 2" descr="http://www.midwestrocklobster.com/011007/polydacty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2357438"/>
            <a:ext cx="4357687"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591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eaLnBrk="1" hangingPunct="1"/>
            <a:r>
              <a:rPr lang="en-AU" smtClean="0"/>
              <a:t>Hyper-</a:t>
            </a:r>
            <a:br>
              <a:rPr lang="en-AU" smtClean="0"/>
            </a:br>
            <a:r>
              <a:rPr lang="en-AU" smtClean="0"/>
              <a:t>thyroidism</a:t>
            </a:r>
          </a:p>
        </p:txBody>
      </p:sp>
      <p:sp>
        <p:nvSpPr>
          <p:cNvPr id="14339" name="Content Placeholder 2"/>
          <p:cNvSpPr>
            <a:spLocks noGrp="1"/>
          </p:cNvSpPr>
          <p:nvPr>
            <p:ph idx="1"/>
          </p:nvPr>
        </p:nvSpPr>
        <p:spPr/>
        <p:txBody>
          <a:bodyPr/>
          <a:lstStyle/>
          <a:p>
            <a:pPr eaLnBrk="1" hangingPunct="1"/>
            <a:endParaRPr lang="en-AU" smtClean="0"/>
          </a:p>
        </p:txBody>
      </p:sp>
      <p:pic>
        <p:nvPicPr>
          <p:cNvPr id="14340" name="Picture 2" descr="http://www.gigantism.com/robert_wad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688" y="285750"/>
            <a:ext cx="4872037" cy="621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072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AU" smtClean="0"/>
              <a:t>Club Foot</a:t>
            </a:r>
          </a:p>
        </p:txBody>
      </p:sp>
      <p:sp>
        <p:nvSpPr>
          <p:cNvPr id="15363" name="Content Placeholder 2"/>
          <p:cNvSpPr>
            <a:spLocks noGrp="1"/>
          </p:cNvSpPr>
          <p:nvPr>
            <p:ph idx="1"/>
          </p:nvPr>
        </p:nvSpPr>
        <p:spPr/>
        <p:txBody>
          <a:bodyPr/>
          <a:lstStyle/>
          <a:p>
            <a:pPr eaLnBrk="1" hangingPunct="1"/>
            <a:endParaRPr lang="en-AU" smtClean="0"/>
          </a:p>
        </p:txBody>
      </p:sp>
      <p:pic>
        <p:nvPicPr>
          <p:cNvPr id="15364" name="Picture 2" descr="Newborn with Club Foot">
            <a:hlinkClick r:id="rId3" tooltip="View Full-Siz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49275"/>
            <a:ext cx="3954463"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5087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AU" smtClean="0"/>
              <a:t>Two headed kitten</a:t>
            </a:r>
          </a:p>
        </p:txBody>
      </p:sp>
      <p:sp>
        <p:nvSpPr>
          <p:cNvPr id="16387" name="Content Placeholder 2"/>
          <p:cNvSpPr>
            <a:spLocks noGrp="1"/>
          </p:cNvSpPr>
          <p:nvPr>
            <p:ph idx="1"/>
          </p:nvPr>
        </p:nvSpPr>
        <p:spPr/>
        <p:txBody>
          <a:bodyPr/>
          <a:lstStyle/>
          <a:p>
            <a:pPr eaLnBrk="1" hangingPunct="1"/>
            <a:r>
              <a:rPr lang="en-AU" smtClean="0"/>
              <a:t>Something went</a:t>
            </a:r>
          </a:p>
          <a:p>
            <a:pPr eaLnBrk="1" hangingPunct="1">
              <a:buFont typeface="Wingdings" pitchFamily="2" charset="2"/>
              <a:buNone/>
            </a:pPr>
            <a:r>
              <a:rPr lang="en-AU" smtClean="0"/>
              <a:t>	wrong during</a:t>
            </a:r>
          </a:p>
          <a:p>
            <a:pPr eaLnBrk="1" hangingPunct="1">
              <a:buFont typeface="Wingdings" pitchFamily="2" charset="2"/>
              <a:buNone/>
            </a:pPr>
            <a:r>
              <a:rPr lang="en-AU" smtClean="0"/>
              <a:t>	embryonic </a:t>
            </a:r>
          </a:p>
          <a:p>
            <a:pPr eaLnBrk="1" hangingPunct="1">
              <a:buFont typeface="Wingdings" pitchFamily="2" charset="2"/>
              <a:buNone/>
            </a:pPr>
            <a:r>
              <a:rPr lang="en-AU" smtClean="0"/>
              <a:t>	development</a:t>
            </a:r>
          </a:p>
        </p:txBody>
      </p:sp>
      <p:pic>
        <p:nvPicPr>
          <p:cNvPr id="16388" name="Picture 2" descr="A genetic mutation has left a kitten born in Perth with two fa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00" y="2570458"/>
            <a:ext cx="50165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7935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Activity</a:t>
            </a:r>
            <a:endParaRPr lang="en-AU" dirty="0"/>
          </a:p>
        </p:txBody>
      </p:sp>
      <p:sp>
        <p:nvSpPr>
          <p:cNvPr id="3" name="Content Placeholder 2"/>
          <p:cNvSpPr>
            <a:spLocks noGrp="1"/>
          </p:cNvSpPr>
          <p:nvPr>
            <p:ph idx="1"/>
          </p:nvPr>
        </p:nvSpPr>
        <p:spPr/>
        <p:txBody>
          <a:bodyPr/>
          <a:lstStyle/>
          <a:p>
            <a:r>
              <a:rPr lang="en-AU" dirty="0" smtClean="0"/>
              <a:t>“Genetic Disorder Research Project”</a:t>
            </a:r>
          </a:p>
          <a:p>
            <a:r>
              <a:rPr lang="en-AU" dirty="0" smtClean="0"/>
              <a:t>Read through the information on a variety of genetic disorders, choose one that interests you and let me know which one you have chosen.</a:t>
            </a:r>
          </a:p>
          <a:p>
            <a:r>
              <a:rPr lang="en-AU" dirty="0" smtClean="0"/>
              <a:t>Make a start on the assignment.</a:t>
            </a:r>
          </a:p>
          <a:p>
            <a:r>
              <a:rPr lang="en-AU" dirty="0" smtClean="0"/>
              <a:t>This is an assessable Homework task, and is due in next week.</a:t>
            </a:r>
            <a:endParaRPr lang="en-AU" dirty="0"/>
          </a:p>
        </p:txBody>
      </p:sp>
    </p:spTree>
    <p:extLst>
      <p:ext uri="{BB962C8B-B14F-4D97-AF65-F5344CB8AC3E}">
        <p14:creationId xmlns:p14="http://schemas.microsoft.com/office/powerpoint/2010/main" val="34986424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2696"/>
            <a:ext cx="7024744" cy="648072"/>
          </a:xfrm>
        </p:spPr>
        <p:txBody>
          <a:bodyPr>
            <a:normAutofit fontScale="90000"/>
          </a:bodyPr>
          <a:lstStyle/>
          <a:p>
            <a:r>
              <a:rPr lang="en-AU" dirty="0" smtClean="0"/>
              <a:t>Polygenic Inheritance</a:t>
            </a:r>
            <a:endParaRPr lang="en-AU" dirty="0"/>
          </a:p>
        </p:txBody>
      </p:sp>
      <p:sp>
        <p:nvSpPr>
          <p:cNvPr id="3" name="Content Placeholder 2"/>
          <p:cNvSpPr>
            <a:spLocks noGrp="1"/>
          </p:cNvSpPr>
          <p:nvPr>
            <p:ph idx="1"/>
          </p:nvPr>
        </p:nvSpPr>
        <p:spPr>
          <a:xfrm>
            <a:off x="1043492" y="1484784"/>
            <a:ext cx="6777317" cy="4347845"/>
          </a:xfrm>
        </p:spPr>
        <p:txBody>
          <a:bodyPr/>
          <a:lstStyle/>
          <a:p>
            <a:r>
              <a:rPr lang="en-AU" dirty="0" smtClean="0"/>
              <a:t>Some traits do no have two simple alternatives, like freckles/no freckles</a:t>
            </a:r>
          </a:p>
          <a:p>
            <a:r>
              <a:rPr lang="en-AU" dirty="0" smtClean="0"/>
              <a:t>Some have many variations of the trait, such as human height or skin </a:t>
            </a:r>
            <a:r>
              <a:rPr lang="en-AU" dirty="0" err="1" smtClean="0"/>
              <a:t>color</a:t>
            </a:r>
            <a:endParaRPr lang="en-AU" dirty="0" smtClean="0"/>
          </a:p>
          <a:p>
            <a:r>
              <a:rPr lang="en-AU" dirty="0" smtClean="0"/>
              <a:t>Traits such as these are under the control of many genes - polygenic</a:t>
            </a:r>
            <a:endParaRPr lang="en-AU" dirty="0"/>
          </a:p>
        </p:txBody>
      </p:sp>
      <p:pic>
        <p:nvPicPr>
          <p:cNvPr id="1026" name="Picture 2" descr="http://www.nature.com/scitable/nated/content/45524/human_height_illustration_MID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933056"/>
            <a:ext cx="5760640" cy="3112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7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792088"/>
          </a:xfrm>
        </p:spPr>
        <p:txBody>
          <a:bodyPr/>
          <a:lstStyle/>
          <a:p>
            <a:r>
              <a:rPr lang="en-AU" dirty="0" smtClean="0"/>
              <a:t>Co-Dominance</a:t>
            </a:r>
            <a:endParaRPr lang="en-AU" dirty="0"/>
          </a:p>
        </p:txBody>
      </p:sp>
      <p:sp>
        <p:nvSpPr>
          <p:cNvPr id="3" name="Content Placeholder 2"/>
          <p:cNvSpPr>
            <a:spLocks noGrp="1"/>
          </p:cNvSpPr>
          <p:nvPr>
            <p:ph idx="1"/>
          </p:nvPr>
        </p:nvSpPr>
        <p:spPr>
          <a:xfrm>
            <a:off x="1043492" y="1268760"/>
            <a:ext cx="6777317" cy="4563869"/>
          </a:xfrm>
        </p:spPr>
        <p:txBody>
          <a:bodyPr/>
          <a:lstStyle/>
          <a:p>
            <a:r>
              <a:rPr lang="en-AU" dirty="0" smtClean="0"/>
              <a:t>Both alleles are equally expressed – one is not more dominant over the other</a:t>
            </a:r>
          </a:p>
          <a:p>
            <a:r>
              <a:rPr lang="en-AU" dirty="0" smtClean="0"/>
              <a:t>Examples</a:t>
            </a:r>
          </a:p>
          <a:p>
            <a:pPr lvl="1"/>
            <a:r>
              <a:rPr lang="en-AU" dirty="0" smtClean="0"/>
              <a:t>Human blood group, if you get A from mum and B from Dad, child will be AB</a:t>
            </a:r>
          </a:p>
          <a:p>
            <a:pPr lvl="1"/>
            <a:r>
              <a:rPr lang="en-AU" dirty="0" smtClean="0"/>
              <a:t>Red haired cow and white haired bull, calves will be “Roan” which is a mixture of some white hairs and some red hairs</a:t>
            </a:r>
          </a:p>
          <a:p>
            <a:endParaRPr lang="en-AU" dirty="0"/>
          </a:p>
        </p:txBody>
      </p:sp>
      <p:pic>
        <p:nvPicPr>
          <p:cNvPr id="24578" name="Picture 2" descr="http://www.bio.georgiasouthern.edu/bio-home/harvey/lect/images/codominance_ro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62744"/>
            <a:ext cx="3600400" cy="2295256"/>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wps.pearsoned.com.au/wps/media/objects/8476/8680015/_images_/ch3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384342"/>
            <a:ext cx="2808312" cy="247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8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936104"/>
          </a:xfrm>
        </p:spPr>
        <p:txBody>
          <a:bodyPr/>
          <a:lstStyle/>
          <a:p>
            <a:r>
              <a:rPr lang="en-AU" dirty="0" smtClean="0"/>
              <a:t>Incomplete Dominance</a:t>
            </a:r>
            <a:endParaRPr lang="en-AU" dirty="0"/>
          </a:p>
        </p:txBody>
      </p:sp>
      <p:sp>
        <p:nvSpPr>
          <p:cNvPr id="3" name="Content Placeholder 2"/>
          <p:cNvSpPr>
            <a:spLocks noGrp="1"/>
          </p:cNvSpPr>
          <p:nvPr>
            <p:ph idx="1"/>
          </p:nvPr>
        </p:nvSpPr>
        <p:spPr>
          <a:xfrm>
            <a:off x="1043492" y="1556792"/>
            <a:ext cx="6777317" cy="4275837"/>
          </a:xfrm>
        </p:spPr>
        <p:txBody>
          <a:bodyPr/>
          <a:lstStyle/>
          <a:p>
            <a:r>
              <a:rPr lang="en-AU" dirty="0" smtClean="0"/>
              <a:t>Where neither trait masks that other, and the offspring end up half way in between</a:t>
            </a:r>
          </a:p>
          <a:p>
            <a:r>
              <a:rPr lang="en-AU" dirty="0" smtClean="0"/>
              <a:t>Examples:</a:t>
            </a:r>
          </a:p>
          <a:p>
            <a:pPr lvl="1"/>
            <a:r>
              <a:rPr lang="en-AU" dirty="0" smtClean="0"/>
              <a:t>Snapdragon flowers</a:t>
            </a:r>
          </a:p>
          <a:p>
            <a:pPr lvl="1"/>
            <a:r>
              <a:rPr lang="en-AU" dirty="0" smtClean="0"/>
              <a:t>Red flowers crossed with white flowers, result in pink flowers</a:t>
            </a:r>
          </a:p>
          <a:p>
            <a:pPr lvl="1"/>
            <a:endParaRPr lang="en-AU" dirty="0"/>
          </a:p>
        </p:txBody>
      </p:sp>
      <p:pic>
        <p:nvPicPr>
          <p:cNvPr id="25602" name="Picture 2" descr="http://www.goldiesroom.org/Multimedia/Bio_Images/18%20Genetics/Incomplete%20Dominan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739" y="3284984"/>
            <a:ext cx="3191733" cy="3555148"/>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http://bio3400.nicerweb.net/Locked/media/ch04/04_01-snapdrag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77072"/>
            <a:ext cx="5184576" cy="232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792088"/>
          </a:xfrm>
        </p:spPr>
        <p:txBody>
          <a:bodyPr/>
          <a:lstStyle/>
          <a:p>
            <a:r>
              <a:rPr lang="en-AU" dirty="0" smtClean="0"/>
              <a:t>Sex Chromosomes</a:t>
            </a:r>
            <a:endParaRPr lang="en-AU" dirty="0"/>
          </a:p>
        </p:txBody>
      </p:sp>
      <p:sp>
        <p:nvSpPr>
          <p:cNvPr id="3" name="Content Placeholder 2"/>
          <p:cNvSpPr>
            <a:spLocks noGrp="1"/>
          </p:cNvSpPr>
          <p:nvPr>
            <p:ph idx="1"/>
          </p:nvPr>
        </p:nvSpPr>
        <p:spPr>
          <a:xfrm>
            <a:off x="1043492" y="1268760"/>
            <a:ext cx="6777317" cy="4563869"/>
          </a:xfrm>
        </p:spPr>
        <p:txBody>
          <a:bodyPr/>
          <a:lstStyle/>
          <a:p>
            <a:r>
              <a:rPr lang="en-AU" dirty="0" smtClean="0"/>
              <a:t>Females have two X chromosomes</a:t>
            </a:r>
          </a:p>
          <a:p>
            <a:r>
              <a:rPr lang="en-AU" dirty="0" smtClean="0"/>
              <a:t>Therefore all of her eggs contain one X chromosome as they are haploid</a:t>
            </a:r>
          </a:p>
          <a:p>
            <a:r>
              <a:rPr lang="en-AU" dirty="0" smtClean="0"/>
              <a:t>Males have one X and one Y chromosomes</a:t>
            </a:r>
          </a:p>
          <a:p>
            <a:r>
              <a:rPr lang="en-AU" dirty="0" smtClean="0"/>
              <a:t>Half his sperm will carry an X and the other half will carry a Y</a:t>
            </a:r>
          </a:p>
          <a:p>
            <a:r>
              <a:rPr lang="en-AU" dirty="0" smtClean="0"/>
              <a:t>So it  is the sperm that determines the sex of children</a:t>
            </a:r>
            <a:endParaRPr lang="en-AU" dirty="0"/>
          </a:p>
        </p:txBody>
      </p:sp>
      <p:pic>
        <p:nvPicPr>
          <p:cNvPr id="26626" name="Picture 2" descr="http://www.web-books.com/MoBio/Free/images/Ch1C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936" y="4568261"/>
            <a:ext cx="44767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0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864096"/>
          </a:xfrm>
        </p:spPr>
        <p:txBody>
          <a:bodyPr/>
          <a:lstStyle/>
          <a:p>
            <a:r>
              <a:rPr lang="en-AU" dirty="0" smtClean="0"/>
              <a:t>Sex linked inheritance</a:t>
            </a:r>
            <a:endParaRPr lang="en-AU" dirty="0"/>
          </a:p>
        </p:txBody>
      </p:sp>
      <p:sp>
        <p:nvSpPr>
          <p:cNvPr id="3" name="Content Placeholder 2"/>
          <p:cNvSpPr>
            <a:spLocks noGrp="1"/>
          </p:cNvSpPr>
          <p:nvPr>
            <p:ph idx="1"/>
          </p:nvPr>
        </p:nvSpPr>
        <p:spPr>
          <a:xfrm>
            <a:off x="1043492" y="1484784"/>
            <a:ext cx="6777317" cy="4347845"/>
          </a:xfrm>
        </p:spPr>
        <p:txBody>
          <a:bodyPr/>
          <a:lstStyle/>
          <a:p>
            <a:r>
              <a:rPr lang="en-AU" dirty="0" smtClean="0"/>
              <a:t>Sometimes genes for certain diseases can be carried on either of the sex </a:t>
            </a:r>
            <a:r>
              <a:rPr lang="en-AU" dirty="0" smtClean="0"/>
              <a:t>chromosomes. This is referred to as a </a:t>
            </a:r>
            <a:r>
              <a:rPr lang="en-AU" b="1" dirty="0" smtClean="0">
                <a:solidFill>
                  <a:srgbClr val="FF0000"/>
                </a:solidFill>
              </a:rPr>
              <a:t>sex linked condition</a:t>
            </a:r>
            <a:endParaRPr lang="en-AU" b="1" dirty="0" smtClean="0">
              <a:solidFill>
                <a:srgbClr val="FF0000"/>
              </a:solidFill>
            </a:endParaRPr>
          </a:p>
          <a:p>
            <a:r>
              <a:rPr lang="en-AU" dirty="0" smtClean="0"/>
              <a:t>There is only one disease that is carried on the Y chromosome</a:t>
            </a:r>
          </a:p>
          <a:p>
            <a:r>
              <a:rPr lang="en-AU" dirty="0" smtClean="0"/>
              <a:t>If the father has it – all his boys will have it</a:t>
            </a:r>
          </a:p>
          <a:p>
            <a:r>
              <a:rPr lang="en-AU" dirty="0" smtClean="0"/>
              <a:t>Hairy ear syndrome</a:t>
            </a:r>
            <a:endParaRPr lang="en-AU" dirty="0"/>
          </a:p>
        </p:txBody>
      </p:sp>
      <p:pic>
        <p:nvPicPr>
          <p:cNvPr id="27650" name="Picture 2" descr="http://3.bp.blogspot.com/-1X9xV3JNMME/TykRqCGKnsI/AAAAAAAAAF0/zYC8YTwKjjM/s1600/Ear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183489"/>
            <a:ext cx="3995936" cy="2663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14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476672"/>
            <a:ext cx="7024744" cy="936104"/>
          </a:xfrm>
        </p:spPr>
        <p:txBody>
          <a:bodyPr>
            <a:normAutofit fontScale="90000"/>
          </a:bodyPr>
          <a:lstStyle/>
          <a:p>
            <a:r>
              <a:rPr lang="en-AU" dirty="0" smtClean="0"/>
              <a:t>Sex linked – same as X linked</a:t>
            </a:r>
            <a:endParaRPr lang="en-AU" dirty="0"/>
          </a:p>
        </p:txBody>
      </p:sp>
      <p:sp>
        <p:nvSpPr>
          <p:cNvPr id="3" name="Content Placeholder 2"/>
          <p:cNvSpPr>
            <a:spLocks noGrp="1"/>
          </p:cNvSpPr>
          <p:nvPr>
            <p:ph idx="1"/>
          </p:nvPr>
        </p:nvSpPr>
        <p:spPr>
          <a:xfrm>
            <a:off x="539552" y="1628800"/>
            <a:ext cx="8064896" cy="4752528"/>
          </a:xfrm>
        </p:spPr>
        <p:txBody>
          <a:bodyPr>
            <a:normAutofit lnSpcReduction="10000"/>
          </a:bodyPr>
          <a:lstStyle/>
          <a:p>
            <a:r>
              <a:rPr lang="en-AU" dirty="0" smtClean="0"/>
              <a:t>It is far more common that the X chromosome may carry a sex linked disease </a:t>
            </a:r>
          </a:p>
          <a:p>
            <a:r>
              <a:rPr lang="en-AU" dirty="0" smtClean="0"/>
              <a:t>These traits are far more common in males than females</a:t>
            </a:r>
          </a:p>
          <a:p>
            <a:r>
              <a:rPr lang="en-AU" dirty="0" smtClean="0"/>
              <a:t>This is because, if a male has a faulty X, he will show the disease</a:t>
            </a:r>
          </a:p>
          <a:p>
            <a:r>
              <a:rPr lang="en-AU" dirty="0" smtClean="0"/>
              <a:t>Girls may need to have two faulty X’s to show the disease. </a:t>
            </a:r>
          </a:p>
          <a:p>
            <a:r>
              <a:rPr lang="en-AU" dirty="0" smtClean="0"/>
              <a:t>If females have the faulty genes on one of their two X chromosomes, they only show the trait if it is a sex linked dominant trait. If it is a recessive trait, then they are called carriers</a:t>
            </a:r>
          </a:p>
          <a:p>
            <a:r>
              <a:rPr lang="en-AU" dirty="0" smtClean="0"/>
              <a:t>Boys get these diseases from their mothers (X)</a:t>
            </a:r>
          </a:p>
          <a:p>
            <a:endParaRPr lang="en-AU" dirty="0"/>
          </a:p>
        </p:txBody>
      </p:sp>
    </p:spTree>
    <p:extLst>
      <p:ext uri="{BB962C8B-B14F-4D97-AF65-F5344CB8AC3E}">
        <p14:creationId xmlns:p14="http://schemas.microsoft.com/office/powerpoint/2010/main" val="28240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8064896" cy="721767"/>
          </a:xfrm>
        </p:spPr>
        <p:txBody>
          <a:bodyPr>
            <a:normAutofit fontScale="90000"/>
          </a:bodyPr>
          <a:lstStyle/>
          <a:p>
            <a:r>
              <a:rPr lang="en-AU" dirty="0" err="1" smtClean="0"/>
              <a:t>Color</a:t>
            </a:r>
            <a:r>
              <a:rPr lang="en-AU" dirty="0" smtClean="0"/>
              <a:t> blindness – what do you see?</a:t>
            </a:r>
            <a:endParaRPr lang="en-AU" dirty="0"/>
          </a:p>
        </p:txBody>
      </p:sp>
      <p:pic>
        <p:nvPicPr>
          <p:cNvPr id="4" name="Picture 2" descr="colourblindesschart"/>
          <p:cNvPicPr>
            <a:picLocks noChangeAspect="1" noChangeArrowheads="1"/>
          </p:cNvPicPr>
          <p:nvPr/>
        </p:nvPicPr>
        <p:blipFill>
          <a:blip r:embed="rId2"/>
          <a:srcRect t="11494" b="27498"/>
          <a:stretch>
            <a:fillRect/>
          </a:stretch>
        </p:blipFill>
        <p:spPr bwMode="auto">
          <a:xfrm>
            <a:off x="1187624" y="1414463"/>
            <a:ext cx="6337300" cy="5443537"/>
          </a:xfrm>
          <a:prstGeom prst="rect">
            <a:avLst/>
          </a:prstGeom>
          <a:noFill/>
          <a:ln w="9525">
            <a:noFill/>
            <a:miter lim="800000"/>
            <a:headEnd/>
            <a:tailEnd/>
          </a:ln>
        </p:spPr>
      </p:pic>
    </p:spTree>
    <p:extLst>
      <p:ext uri="{BB962C8B-B14F-4D97-AF65-F5344CB8AC3E}">
        <p14:creationId xmlns:p14="http://schemas.microsoft.com/office/powerpoint/2010/main" val="418494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2810</TotalTime>
  <Words>730</Words>
  <Application>Microsoft Office PowerPoint</Application>
  <PresentationFormat>On-screen Show (4:3)</PresentationFormat>
  <Paragraphs>93</Paragraphs>
  <Slides>26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2</vt:lpstr>
      <vt:lpstr>Austin</vt:lpstr>
      <vt:lpstr>PP7: X linked Inheritance, Co and incomplete dominance, Mutations and Mutagens</vt:lpstr>
      <vt:lpstr>Other types of inheritance</vt:lpstr>
      <vt:lpstr>Polygenic Inheritance</vt:lpstr>
      <vt:lpstr>Co-Dominance</vt:lpstr>
      <vt:lpstr>Incomplete Dominance</vt:lpstr>
      <vt:lpstr>Sex Chromosomes</vt:lpstr>
      <vt:lpstr>Sex linked inheritance</vt:lpstr>
      <vt:lpstr>Sex linked – same as X linked</vt:lpstr>
      <vt:lpstr>Color blindness – what do you see?</vt:lpstr>
      <vt:lpstr>Genotypes and Phenotypes</vt:lpstr>
      <vt:lpstr>Haemophilia</vt:lpstr>
      <vt:lpstr>PowerPoint Presentation</vt:lpstr>
      <vt:lpstr>Genetic Mutations – when the code goes wrong</vt:lpstr>
      <vt:lpstr>Mutagens</vt:lpstr>
      <vt:lpstr>DNA Mutation</vt:lpstr>
      <vt:lpstr>Chromosome mutations</vt:lpstr>
      <vt:lpstr>Maternal Age</vt:lpstr>
      <vt:lpstr>Cleft Lip</vt:lpstr>
      <vt:lpstr>Albino</vt:lpstr>
      <vt:lpstr>Albino</vt:lpstr>
      <vt:lpstr>Polydactylism</vt:lpstr>
      <vt:lpstr>Polydactylism</vt:lpstr>
      <vt:lpstr>Hyper- thyroidism</vt:lpstr>
      <vt:lpstr>Club Foot</vt:lpstr>
      <vt:lpstr>Two headed kitten</vt:lpstr>
      <vt:lpstr>Activity</vt:lpstr>
    </vt:vector>
  </TitlesOfParts>
  <Company>DEECD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PP1: Introduction Biological Science</dc:title>
  <dc:creator>Michelle Steenhuizen</dc:creator>
  <cp:lastModifiedBy>Michelle STEENHUIZEN</cp:lastModifiedBy>
  <cp:revision>40</cp:revision>
  <cp:lastPrinted>2013-01-23T03:26:18Z</cp:lastPrinted>
  <dcterms:created xsi:type="dcterms:W3CDTF">2013-01-18T23:47:01Z</dcterms:created>
  <dcterms:modified xsi:type="dcterms:W3CDTF">2016-11-10T02:18:22Z</dcterms:modified>
</cp:coreProperties>
</file>