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4" r:id="rId12"/>
    <p:sldId id="284" r:id="rId13"/>
    <p:sldId id="285" r:id="rId14"/>
    <p:sldId id="286" r:id="rId15"/>
    <p:sldId id="304" r:id="rId16"/>
    <p:sldId id="287" r:id="rId17"/>
    <p:sldId id="288" r:id="rId18"/>
    <p:sldId id="289" r:id="rId19"/>
    <p:sldId id="290" r:id="rId20"/>
    <p:sldId id="291" r:id="rId21"/>
    <p:sldId id="292" r:id="rId22"/>
    <p:sldId id="302" r:id="rId23"/>
    <p:sldId id="293" r:id="rId24"/>
    <p:sldId id="294" r:id="rId25"/>
    <p:sldId id="295" r:id="rId26"/>
    <p:sldId id="296" r:id="rId27"/>
    <p:sldId id="303" r:id="rId28"/>
    <p:sldId id="297" r:id="rId29"/>
    <p:sldId id="298" r:id="rId30"/>
    <p:sldId id="299" r:id="rId31"/>
    <p:sldId id="300" r:id="rId32"/>
    <p:sldId id="305" r:id="rId3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4535-89B6-4F65-A999-85655287D908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AB9D-FC7C-41D4-9C72-9734A933F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397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74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21/03/2018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1kpMgX0v2A" TargetMode="External"/><Relationship Id="rId2" Type="http://schemas.openxmlformats.org/officeDocument/2006/relationships/hyperlink" Target="http://www.youtube.com/watch?v=9b88wwMxM_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C25Yoh8cP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492896"/>
            <a:ext cx="4050784" cy="302483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PP8 Genetic Issues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92080" y="5661747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781194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743272" cy="4033623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2000</a:t>
            </a:r>
            <a:endParaRPr lang="en-AU" dirty="0"/>
          </a:p>
          <a:p>
            <a:r>
              <a:rPr lang="en-AU" b="1" dirty="0"/>
              <a:t>J. Craig </a:t>
            </a:r>
            <a:r>
              <a:rPr lang="en-AU" b="1" dirty="0" err="1"/>
              <a:t>Ventor</a:t>
            </a:r>
            <a:r>
              <a:rPr lang="en-AU" b="1" dirty="0"/>
              <a:t>, along with Francis Collins, jointly announce the sequencing of the entire human genome</a:t>
            </a:r>
            <a:r>
              <a:rPr lang="en-AU" b="1" dirty="0" smtClean="0"/>
              <a:t>.</a:t>
            </a:r>
          </a:p>
          <a:p>
            <a:r>
              <a:rPr lang="en-AU" b="1" dirty="0" smtClean="0"/>
              <a:t>3 billion bases pairs long</a:t>
            </a:r>
          </a:p>
          <a:p>
            <a:r>
              <a:rPr lang="en-AU" b="1" dirty="0" smtClean="0"/>
              <a:t>Fast computers and people skilled in appropriate computing made this project possible</a:t>
            </a:r>
            <a:endParaRPr lang="en-AU" dirty="0"/>
          </a:p>
          <a:p>
            <a:endParaRPr lang="en-AU" dirty="0"/>
          </a:p>
        </p:txBody>
      </p:sp>
      <p:pic>
        <p:nvPicPr>
          <p:cNvPr id="10242" name="Picture 2" descr="J. Craig Ve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9400"/>
            <a:ext cx="2304256" cy="38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Genetic Disease?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There </a:t>
            </a:r>
            <a:r>
              <a:rPr lang="en-AU" dirty="0" smtClean="0"/>
              <a:t>are many diseases that can be inherited.</a:t>
            </a:r>
          </a:p>
          <a:p>
            <a:r>
              <a:rPr lang="en-AU" dirty="0" smtClean="0"/>
              <a:t>Some people can be “carriers” of genetic disease without showing symptoms themselves – this depends if the trait is dominant or </a:t>
            </a:r>
            <a:r>
              <a:rPr lang="en-AU" dirty="0" smtClean="0"/>
              <a:t>recessive</a:t>
            </a:r>
            <a:endParaRPr lang="en-AU" dirty="0" smtClean="0"/>
          </a:p>
          <a:p>
            <a:r>
              <a:rPr lang="en-AU" dirty="0" smtClean="0"/>
              <a:t>Some genetic diseases show symptoms at birth and </a:t>
            </a:r>
            <a:r>
              <a:rPr lang="en-AU" dirty="0" smtClean="0"/>
              <a:t>others </a:t>
            </a:r>
            <a:r>
              <a:rPr lang="en-AU" dirty="0" smtClean="0"/>
              <a:t>not until later in </a:t>
            </a:r>
            <a:r>
              <a:rPr lang="en-AU" dirty="0" smtClean="0"/>
              <a:t>life</a:t>
            </a:r>
          </a:p>
          <a:p>
            <a:r>
              <a:rPr lang="en-AU" dirty="0" smtClean="0"/>
              <a:t>Some can be easily managed and others are fatal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7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Genetic Testing?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2968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….a </a:t>
            </a:r>
            <a:r>
              <a:rPr lang="en-AU" dirty="0"/>
              <a:t>type of medical test that identifies changes in chromosomes, genes, or proteins.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results of a genetic test can confirm or rule out a suspected genetic condition or help determine a person’s chance of developing or passing on a genetic </a:t>
            </a:r>
            <a:r>
              <a:rPr lang="en-AU" dirty="0" smtClean="0"/>
              <a:t>disorder</a:t>
            </a:r>
            <a:r>
              <a:rPr lang="en-AU" dirty="0"/>
              <a:t> </a:t>
            </a:r>
            <a:r>
              <a:rPr lang="en-AU" dirty="0" smtClean="0"/>
              <a:t>to their children</a:t>
            </a:r>
            <a:endParaRPr lang="en-AU" dirty="0" smtClean="0"/>
          </a:p>
          <a:p>
            <a:r>
              <a:rPr lang="en-AU" dirty="0" smtClean="0"/>
              <a:t>More </a:t>
            </a:r>
            <a:r>
              <a:rPr lang="en-AU" dirty="0"/>
              <a:t>than 1,000 genetic tests are currently in use, and more are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38651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AU" dirty="0" smtClean="0"/>
              <a:t>Types of Genetic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608512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Several methods can be used for genetic testing:</a:t>
            </a:r>
          </a:p>
          <a:p>
            <a:r>
              <a:rPr lang="en-AU" b="1" dirty="0" smtClean="0"/>
              <a:t>Gene tests</a:t>
            </a:r>
            <a:r>
              <a:rPr lang="en-AU" dirty="0" smtClean="0"/>
              <a:t> </a:t>
            </a:r>
            <a:r>
              <a:rPr lang="en-AU" dirty="0"/>
              <a:t>study single genes </a:t>
            </a:r>
            <a:r>
              <a:rPr lang="en-AU" dirty="0" smtClean="0"/>
              <a:t>to </a:t>
            </a:r>
            <a:r>
              <a:rPr lang="en-AU" dirty="0"/>
              <a:t>identify </a:t>
            </a:r>
            <a:r>
              <a:rPr lang="en-AU" dirty="0" smtClean="0"/>
              <a:t>faults that </a:t>
            </a:r>
            <a:r>
              <a:rPr lang="en-AU" dirty="0"/>
              <a:t>lead to a genetic disorder</a:t>
            </a:r>
            <a:r>
              <a:rPr lang="en-AU" dirty="0" smtClean="0"/>
              <a:t>. </a:t>
            </a:r>
          </a:p>
          <a:p>
            <a:pPr marL="68580" indent="0">
              <a:buNone/>
            </a:pPr>
            <a:r>
              <a:rPr lang="en-AU" i="1" dirty="0" err="1" smtClean="0">
                <a:solidFill>
                  <a:srgbClr val="FF0000"/>
                </a:solidFill>
              </a:rPr>
              <a:t>Eg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dirty="0" err="1" smtClean="0">
                <a:solidFill>
                  <a:srgbClr val="FF0000"/>
                </a:solidFill>
              </a:rPr>
              <a:t>Huntingdons</a:t>
            </a:r>
            <a:r>
              <a:rPr lang="en-AU" i="1" dirty="0" smtClean="0">
                <a:solidFill>
                  <a:srgbClr val="FF0000"/>
                </a:solidFill>
              </a:rPr>
              <a:t> disease</a:t>
            </a:r>
            <a:endParaRPr lang="en-AU" i="1" dirty="0">
              <a:solidFill>
                <a:srgbClr val="FF0000"/>
              </a:solidFill>
            </a:endParaRPr>
          </a:p>
          <a:p>
            <a:r>
              <a:rPr lang="en-AU" b="1" dirty="0" smtClean="0"/>
              <a:t>Chromosomal </a:t>
            </a:r>
            <a:r>
              <a:rPr lang="en-AU" b="1" dirty="0"/>
              <a:t>tests </a:t>
            </a:r>
            <a:r>
              <a:rPr lang="en-AU" dirty="0" smtClean="0"/>
              <a:t>analyse </a:t>
            </a:r>
            <a:r>
              <a:rPr lang="en-AU" dirty="0"/>
              <a:t>whole chromosomes or long lengths of DNA to see if there are large genetic changes, such as an extra copy of a chromosome, that cause a genetic condition</a:t>
            </a:r>
            <a:r>
              <a:rPr lang="en-AU" dirty="0" smtClean="0"/>
              <a:t>.</a:t>
            </a:r>
          </a:p>
          <a:p>
            <a:pPr marL="68580" indent="0">
              <a:buNone/>
            </a:pPr>
            <a:r>
              <a:rPr lang="en-AU" i="1" dirty="0" err="1" smtClean="0">
                <a:solidFill>
                  <a:srgbClr val="FF0000"/>
                </a:solidFill>
              </a:rPr>
              <a:t>Eg</a:t>
            </a:r>
            <a:r>
              <a:rPr lang="en-AU" i="1" dirty="0" smtClean="0">
                <a:solidFill>
                  <a:srgbClr val="FF0000"/>
                </a:solidFill>
              </a:rPr>
              <a:t> Downs Syndrome or </a:t>
            </a:r>
            <a:r>
              <a:rPr lang="en-AU" i="1" dirty="0" err="1" smtClean="0">
                <a:solidFill>
                  <a:srgbClr val="FF0000"/>
                </a:solidFill>
              </a:rPr>
              <a:t>Klinefelters</a:t>
            </a:r>
            <a:endParaRPr lang="en-AU" i="1" dirty="0">
              <a:solidFill>
                <a:srgbClr val="FF0000"/>
              </a:solidFill>
            </a:endParaRPr>
          </a:p>
          <a:p>
            <a:r>
              <a:rPr lang="en-AU" b="1" dirty="0"/>
              <a:t>Biochemical </a:t>
            </a:r>
            <a:r>
              <a:rPr lang="en-AU" b="1" dirty="0" smtClean="0"/>
              <a:t>tests </a:t>
            </a:r>
            <a:r>
              <a:rPr lang="en-AU" dirty="0"/>
              <a:t>study the amount or activity level of proteins; abnormalities in either can indicate changes to the DNA that result </a:t>
            </a:r>
            <a:r>
              <a:rPr lang="en-AU" dirty="0" smtClean="0"/>
              <a:t>from </a:t>
            </a:r>
            <a:r>
              <a:rPr lang="en-AU" dirty="0"/>
              <a:t>a genetic disorder. </a:t>
            </a:r>
            <a:endParaRPr lang="en-AU" dirty="0" smtClean="0"/>
          </a:p>
          <a:p>
            <a:pPr marL="68580" indent="0">
              <a:buNone/>
            </a:pPr>
            <a:r>
              <a:rPr lang="en-AU" i="1" dirty="0" err="1" smtClean="0">
                <a:solidFill>
                  <a:srgbClr val="FF0000"/>
                </a:solidFill>
              </a:rPr>
              <a:t>Eg</a:t>
            </a:r>
            <a:r>
              <a:rPr lang="en-AU" i="1" dirty="0" smtClean="0">
                <a:solidFill>
                  <a:srgbClr val="FF0000"/>
                </a:solidFill>
              </a:rPr>
              <a:t> PKU</a:t>
            </a:r>
            <a:endParaRPr lang="en-AU" i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1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AU" dirty="0" smtClean="0"/>
              <a:t>Pros and Cons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82453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Genetic testing is voluntary. </a:t>
            </a:r>
            <a:endParaRPr lang="en-AU" dirty="0" smtClean="0"/>
          </a:p>
          <a:p>
            <a:r>
              <a:rPr lang="en-AU" dirty="0" smtClean="0"/>
              <a:t>Testing </a:t>
            </a:r>
            <a:r>
              <a:rPr lang="en-AU" dirty="0"/>
              <a:t>has benefits as well as limitations and risks,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decision about whether to be tested is a personal and complex one. </a:t>
            </a:r>
            <a:endParaRPr lang="en-AU" dirty="0" smtClean="0"/>
          </a:p>
          <a:p>
            <a:r>
              <a:rPr lang="en-AU" dirty="0" smtClean="0"/>
              <a:t>A </a:t>
            </a:r>
            <a:r>
              <a:rPr lang="en-AU" dirty="0"/>
              <a:t>geneticist or genetic </a:t>
            </a:r>
            <a:r>
              <a:rPr lang="en-AU" dirty="0" smtClean="0"/>
              <a:t>counsellor </a:t>
            </a:r>
            <a:r>
              <a:rPr lang="en-AU" dirty="0"/>
              <a:t>can help by </a:t>
            </a:r>
            <a:r>
              <a:rPr lang="en-AU" dirty="0" smtClean="0"/>
              <a:t>discussing the pros and cons and the </a:t>
            </a:r>
            <a:r>
              <a:rPr lang="en-AU" dirty="0"/>
              <a:t>social and emotional aspects of </a:t>
            </a:r>
            <a:r>
              <a:rPr lang="en-AU" dirty="0" smtClean="0"/>
              <a:t>testing</a:t>
            </a:r>
          </a:p>
          <a:p>
            <a:r>
              <a:rPr lang="en-AU" dirty="0"/>
              <a:t>Who should have the right to know – </a:t>
            </a:r>
            <a:r>
              <a:rPr lang="en-AU" dirty="0" smtClean="0"/>
              <a:t>Family? insurance </a:t>
            </a:r>
            <a:r>
              <a:rPr lang="en-AU" dirty="0"/>
              <a:t>companies? </a:t>
            </a:r>
            <a:r>
              <a:rPr lang="en-AU" dirty="0"/>
              <a:t>Employers? Would you be given the same opportunities if they did or didn’t know?</a:t>
            </a:r>
            <a:endParaRPr lang="en-AU" dirty="0"/>
          </a:p>
          <a:p>
            <a:pPr marL="68580" indent="0">
              <a:buNone/>
            </a:pPr>
            <a:endParaRPr lang="en-AU" dirty="0"/>
          </a:p>
          <a:p>
            <a:pPr marL="6858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4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points to think about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/>
          <a:lstStyle/>
          <a:p>
            <a:pPr marL="68580" indent="0">
              <a:buNone/>
            </a:pPr>
            <a:r>
              <a:rPr lang="en-AU" sz="2000" u="sng" dirty="0">
                <a:hlinkClick r:id="rId2"/>
              </a:rPr>
              <a:t>http://www.youtube.com/watch?v=9b88wwMxM_I</a:t>
            </a:r>
            <a:endParaRPr lang="en-AU" sz="2000" u="sng" dirty="0"/>
          </a:p>
          <a:p>
            <a:pPr marL="68580" indent="0">
              <a:buNone/>
            </a:pPr>
            <a:r>
              <a:rPr lang="en-AU" sz="2000" u="sng" dirty="0">
                <a:hlinkClick r:id="rId3"/>
              </a:rPr>
              <a:t>http://www.youtube.com/watch?v=71kpMgX0v2A</a:t>
            </a:r>
            <a:endParaRPr lang="en-AU" sz="2000" u="sng" dirty="0"/>
          </a:p>
          <a:p>
            <a:pPr marL="68580" indent="0">
              <a:buNone/>
            </a:pPr>
            <a:r>
              <a:rPr lang="en-AU" sz="2000" dirty="0">
                <a:hlinkClick r:id="rId4"/>
              </a:rPr>
              <a:t>https://www.youtube.com/watch?v=WC25Yoh8cPc</a:t>
            </a:r>
            <a:endParaRPr lang="en-AU" sz="2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8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vitro fertilisation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 vitro fertilisation (IVF)</a:t>
            </a:r>
            <a:r>
              <a:rPr lang="en-AU" dirty="0"/>
              <a:t> </a:t>
            </a:r>
            <a:r>
              <a:rPr lang="en-AU" dirty="0" smtClean="0"/>
              <a:t>is medical technology where the fertilisation of an egg and a sperm are done in a test tube</a:t>
            </a:r>
          </a:p>
          <a:p>
            <a:r>
              <a:rPr lang="en-AU" dirty="0" smtClean="0"/>
              <a:t>The embryo is grown for 3-5 days before being transferred into the mothers womb in the hope that it will implant</a:t>
            </a:r>
          </a:p>
          <a:p>
            <a:r>
              <a:rPr lang="en-AU" dirty="0" smtClean="0"/>
              <a:t>This technology is designed for couples who for many reasons may not be able to conceive naturally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52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vitro fertilisation</a:t>
            </a:r>
            <a:endParaRPr lang="en-AU" dirty="0"/>
          </a:p>
        </p:txBody>
      </p:sp>
      <p:pic>
        <p:nvPicPr>
          <p:cNvPr id="1026" name="Picture 2" descr="https://encrypted-tbn3.gstatic.com/images?q=tbn:ANd9GcSPPGeRf8xKhFuyeDQXv8pCnmItiLHfsVr1CO2YWX6Ix2jPS2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336"/>
            <a:ext cx="4499992" cy="30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xQGfK8epj7MU7H7Go_MgvuXN0wKk_PZWxl80KPSvkd1RexC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07201"/>
            <a:ext cx="4658215" cy="29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Embryo Selection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fertilised egg (called the blastocyst) is viewed under a microscope and ones that are growing at the correct rate are chosen to be implanted</a:t>
            </a:r>
          </a:p>
          <a:p>
            <a:r>
              <a:rPr lang="en-AU" dirty="0" smtClean="0"/>
              <a:t>There are specialised genetic tests now available to determine if the embryo is carrying any genetic disorders</a:t>
            </a:r>
          </a:p>
          <a:p>
            <a:pPr marL="6858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9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test an embryo?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Previous pregnancy with genetic disorder</a:t>
            </a:r>
          </a:p>
          <a:p>
            <a:r>
              <a:rPr lang="en-AU" dirty="0" smtClean="0"/>
              <a:t>One of the parents with a disorder or both carriers</a:t>
            </a:r>
          </a:p>
          <a:p>
            <a:r>
              <a:rPr lang="en-AU" dirty="0" smtClean="0"/>
              <a:t>In some countries, couples can chose the gender of the embryo to be implanted</a:t>
            </a:r>
          </a:p>
          <a:p>
            <a:r>
              <a:rPr lang="en-AU" dirty="0" smtClean="0"/>
              <a:t>It is not lawful in Australia to chose gender unless there is risk of a sex linked disorder</a:t>
            </a:r>
          </a:p>
          <a:p>
            <a:r>
              <a:rPr lang="en-AU" dirty="0" smtClean="0"/>
              <a:t>Just because we can? Should we?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74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Timeline of discovery of DNA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AU" b="1" dirty="0"/>
              <a:t>1866</a:t>
            </a:r>
            <a:endParaRPr lang="en-AU" dirty="0"/>
          </a:p>
          <a:p>
            <a:r>
              <a:rPr lang="en-AU" b="1" dirty="0" err="1"/>
              <a:t>Gregor</a:t>
            </a:r>
            <a:r>
              <a:rPr lang="en-AU" b="1" dirty="0"/>
              <a:t> Mendel published the results of his investigations of the inheritance of "factors" in pea plants</a:t>
            </a:r>
            <a:r>
              <a:rPr lang="en-AU" b="1" dirty="0" smtClean="0"/>
              <a:t>.</a:t>
            </a:r>
          </a:p>
          <a:p>
            <a:r>
              <a:rPr lang="en-AU" b="1" dirty="0" smtClean="0"/>
              <a:t>Did not know how traits were passed on</a:t>
            </a:r>
            <a:endParaRPr lang="en-AU" dirty="0"/>
          </a:p>
          <a:p>
            <a:pPr marL="68580" indent="0">
              <a:buNone/>
            </a:pPr>
            <a:endParaRPr lang="en-AU" dirty="0"/>
          </a:p>
        </p:txBody>
      </p:sp>
      <p:pic>
        <p:nvPicPr>
          <p:cNvPr id="2050" name="Picture 2" descr="http://homepage.smc.edu/hgp/images/CharicaturesSmall/Mendel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2088232" cy="379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x.english-ch.com/teacher/jocelyn/designing%20bab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6" y="620688"/>
            <a:ext cx="8583320" cy="58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 should know?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a person gets tested for a genetic disorder, should they “have” to tell others</a:t>
            </a:r>
          </a:p>
          <a:p>
            <a:r>
              <a:rPr lang="en-AU" dirty="0" err="1" smtClean="0"/>
              <a:t>Eg</a:t>
            </a:r>
            <a:r>
              <a:rPr lang="en-AU" dirty="0" smtClean="0"/>
              <a:t>; health or life insurance policies ask for pre existing conditions?</a:t>
            </a:r>
          </a:p>
          <a:p>
            <a:r>
              <a:rPr lang="en-AU" dirty="0" smtClean="0"/>
              <a:t>Lots of bio ethics issues surrounding genetic technologies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2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Ethical principals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7024742" cy="4536504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AU" b="1" dirty="0" smtClean="0"/>
              <a:t>   Autonomy</a:t>
            </a:r>
          </a:p>
          <a:p>
            <a:pPr lvl="1"/>
            <a:r>
              <a:rPr lang="en-AU" dirty="0" smtClean="0"/>
              <a:t>Informed consent</a:t>
            </a:r>
          </a:p>
          <a:p>
            <a:pPr lvl="1"/>
            <a:r>
              <a:rPr lang="en-AU" dirty="0" smtClean="0"/>
              <a:t>Understand risks and benefits</a:t>
            </a:r>
          </a:p>
          <a:p>
            <a:pPr lvl="1"/>
            <a:r>
              <a:rPr lang="en-AU" dirty="0" smtClean="0"/>
              <a:t>Free of coaxing or </a:t>
            </a:r>
            <a:r>
              <a:rPr lang="en-AU" dirty="0" err="1" smtClean="0"/>
              <a:t>cohersion</a:t>
            </a:r>
            <a:r>
              <a:rPr lang="en-AU" dirty="0" smtClean="0"/>
              <a:t> – must be own choice</a:t>
            </a:r>
            <a:endParaRPr lang="en-AU" dirty="0"/>
          </a:p>
          <a:p>
            <a:pPr marL="68580" indent="0">
              <a:buNone/>
            </a:pPr>
            <a:r>
              <a:rPr lang="en-AU" dirty="0"/>
              <a:t> </a:t>
            </a:r>
            <a:r>
              <a:rPr lang="en-AU" dirty="0" smtClean="0"/>
              <a:t>   </a:t>
            </a:r>
            <a:r>
              <a:rPr lang="en-AU" b="1" dirty="0" smtClean="0"/>
              <a:t>Justice</a:t>
            </a:r>
            <a:endParaRPr lang="en-AU" dirty="0"/>
          </a:p>
          <a:p>
            <a:pPr lvl="1"/>
            <a:r>
              <a:rPr lang="en-AU" dirty="0"/>
              <a:t>fair </a:t>
            </a:r>
            <a:r>
              <a:rPr lang="en-AU" dirty="0"/>
              <a:t>distribution of scarce resources, </a:t>
            </a:r>
            <a:endParaRPr lang="en-AU" dirty="0"/>
          </a:p>
          <a:p>
            <a:pPr lvl="1"/>
            <a:r>
              <a:rPr lang="en-AU" dirty="0"/>
              <a:t>Reproductive </a:t>
            </a:r>
            <a:r>
              <a:rPr lang="en-AU" dirty="0"/>
              <a:t>technologies create ethical dilemmas because treatment is not equally available to all people.  </a:t>
            </a:r>
            <a:endParaRPr lang="en-AU" dirty="0" smtClean="0"/>
          </a:p>
          <a:p>
            <a:pPr marL="365760" lvl="1" indent="0">
              <a:buNone/>
            </a:pPr>
            <a:r>
              <a:rPr lang="en-AU" sz="2500" b="1" dirty="0" smtClean="0"/>
              <a:t>Beneficence</a:t>
            </a:r>
            <a:endParaRPr lang="en-AU" sz="2500" b="1" dirty="0"/>
          </a:p>
          <a:p>
            <a:pPr lvl="1"/>
            <a:r>
              <a:rPr lang="en-AU" dirty="0" smtClean="0"/>
              <a:t>Provides an overall benefit – more good than harm</a:t>
            </a:r>
          </a:p>
          <a:p>
            <a:pPr lvl="1"/>
            <a:r>
              <a:rPr lang="en-AU" dirty="0" smtClean="0"/>
              <a:t>This is to the individual and society</a:t>
            </a:r>
          </a:p>
          <a:p>
            <a:pPr marL="365760" lvl="1" indent="0">
              <a:buNone/>
            </a:pPr>
            <a:r>
              <a:rPr lang="en-AU" dirty="0"/>
              <a:t> </a:t>
            </a:r>
            <a:r>
              <a:rPr lang="en-AU" b="1" dirty="0" smtClean="0"/>
              <a:t>Non-maleficence</a:t>
            </a:r>
          </a:p>
          <a:p>
            <a:pPr lvl="1"/>
            <a:r>
              <a:rPr lang="en-AU" dirty="0" smtClean="0"/>
              <a:t>Cannot be the cause of harm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 Therapy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 therapy is an experimental technique that uses genes to treat or prevent disease. </a:t>
            </a:r>
            <a:endParaRPr lang="en-AU" dirty="0" smtClean="0"/>
          </a:p>
          <a:p>
            <a:r>
              <a:rPr lang="en-AU" dirty="0" smtClean="0"/>
              <a:t>In </a:t>
            </a:r>
            <a:r>
              <a:rPr lang="en-AU" dirty="0"/>
              <a:t>the future, this technique may allow doctors to treat a disorder by inserting a gene into a patient’s cells instead of using drugs or surgery. </a:t>
            </a:r>
          </a:p>
        </p:txBody>
      </p:sp>
    </p:spTree>
    <p:extLst>
      <p:ext uri="{BB962C8B-B14F-4D97-AF65-F5344CB8AC3E}">
        <p14:creationId xmlns:p14="http://schemas.microsoft.com/office/powerpoint/2010/main" val="22677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it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Researchers are testing several approaches to gene therapy, including:</a:t>
            </a:r>
          </a:p>
          <a:p>
            <a:r>
              <a:rPr lang="en-AU" dirty="0"/>
              <a:t>Replacing a mutated gene that causes disease with a healthy copy of the gene.</a:t>
            </a:r>
          </a:p>
          <a:p>
            <a:r>
              <a:rPr lang="en-AU" dirty="0"/>
              <a:t>Inactivating, or “knocking out,” a mutated gene that is functioning improperly.</a:t>
            </a:r>
          </a:p>
          <a:p>
            <a:r>
              <a:rPr lang="en-AU" dirty="0"/>
              <a:t>Introducing a new gene into the body to help fight a disease.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29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QVUdYbutE7E/TtsKPYyov8I/AAAAAAAADaU/3VTMRwwy2II/s1600/gene-therap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410450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223" y="764704"/>
            <a:ext cx="7024744" cy="745152"/>
          </a:xfrm>
        </p:spPr>
        <p:txBody>
          <a:bodyPr/>
          <a:lstStyle/>
          <a:p>
            <a:r>
              <a:rPr lang="en-AU" dirty="0" smtClean="0"/>
              <a:t>Genetic Engineering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09856"/>
            <a:ext cx="6777317" cy="4871472"/>
          </a:xfrm>
        </p:spPr>
        <p:txBody>
          <a:bodyPr>
            <a:normAutofit/>
          </a:bodyPr>
          <a:lstStyle/>
          <a:p>
            <a:r>
              <a:rPr lang="en-AU" dirty="0" smtClean="0"/>
              <a:t>is </a:t>
            </a:r>
            <a:r>
              <a:rPr lang="en-AU" dirty="0"/>
              <a:t>the process of manually adding new DNA to an organism.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goal is to add one or more new traits that are not already found in that organism. </a:t>
            </a:r>
            <a:endParaRPr lang="en-AU" dirty="0" smtClean="0"/>
          </a:p>
          <a:p>
            <a:r>
              <a:rPr lang="en-AU" dirty="0" smtClean="0"/>
              <a:t>Examples </a:t>
            </a:r>
            <a:r>
              <a:rPr lang="en-AU" dirty="0"/>
              <a:t>of genetically engineered (transgenic) </a:t>
            </a:r>
            <a:r>
              <a:rPr lang="en-AU" dirty="0" smtClean="0"/>
              <a:t>organisms;</a:t>
            </a:r>
          </a:p>
          <a:p>
            <a:pPr lvl="1"/>
            <a:r>
              <a:rPr lang="en-AU" dirty="0" smtClean="0"/>
              <a:t>plants </a:t>
            </a:r>
            <a:r>
              <a:rPr lang="en-AU" dirty="0"/>
              <a:t>with resistance to some </a:t>
            </a:r>
            <a:r>
              <a:rPr lang="en-AU" dirty="0" smtClean="0"/>
              <a:t>insects,</a:t>
            </a:r>
          </a:p>
          <a:p>
            <a:pPr lvl="1"/>
            <a:r>
              <a:rPr lang="en-AU" dirty="0" smtClean="0"/>
              <a:t>plants </a:t>
            </a:r>
            <a:r>
              <a:rPr lang="en-AU" dirty="0"/>
              <a:t>that can tolerate </a:t>
            </a:r>
            <a:r>
              <a:rPr lang="en-AU" dirty="0" smtClean="0"/>
              <a:t>herbicides,</a:t>
            </a:r>
          </a:p>
          <a:p>
            <a:pPr lvl="1"/>
            <a:r>
              <a:rPr lang="en-AU" dirty="0" smtClean="0"/>
              <a:t>crops </a:t>
            </a:r>
            <a:r>
              <a:rPr lang="en-AU" dirty="0"/>
              <a:t>with </a:t>
            </a:r>
            <a:r>
              <a:rPr lang="en-AU" dirty="0" smtClean="0"/>
              <a:t>increased yields (fruits/oils)</a:t>
            </a:r>
          </a:p>
          <a:p>
            <a:pPr lvl="1"/>
            <a:r>
              <a:rPr lang="en-AU" dirty="0" smtClean="0"/>
              <a:t>Bacteria producing human </a:t>
            </a:r>
            <a:r>
              <a:rPr lang="en-AU" dirty="0" smtClean="0"/>
              <a:t>products</a:t>
            </a:r>
          </a:p>
          <a:p>
            <a:pPr lvl="1"/>
            <a:r>
              <a:rPr lang="en-AU" dirty="0" smtClean="0"/>
              <a:t>Spider silk in goats milk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57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864096"/>
          </a:xfrm>
        </p:spPr>
        <p:txBody>
          <a:bodyPr>
            <a:normAutofit/>
          </a:bodyPr>
          <a:lstStyle/>
          <a:p>
            <a:r>
              <a:rPr lang="en-AU" dirty="0" smtClean="0"/>
              <a:t>Sheldon’s night light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11" y="1247217"/>
            <a:ext cx="5507694" cy="3240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" y="4000500"/>
            <a:ext cx="447675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765066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Manufacturing biological molecules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2323652"/>
            <a:ext cx="6777317" cy="420169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Some diseases/disorders affect hormones or other materials that are manufactured in one part of the body, then transported by the blood to where they are required</a:t>
            </a:r>
          </a:p>
          <a:p>
            <a:r>
              <a:rPr lang="en-AU" dirty="0" err="1" smtClean="0"/>
              <a:t>Eg</a:t>
            </a:r>
            <a:r>
              <a:rPr lang="en-AU" dirty="0" smtClean="0"/>
              <a:t> Insulin, produced by the pancreas controls the level of glucose in the blood, or growth hormone produced by the pituitary gland</a:t>
            </a:r>
          </a:p>
          <a:p>
            <a:r>
              <a:rPr lang="en-AU" dirty="0" smtClean="0"/>
              <a:t>We can use common bacteria, and insert a gene that codes for a desired protein into it, and get the bacteria to manufacture that protein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99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Plasmids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2323652"/>
            <a:ext cx="3745555" cy="3508977"/>
          </a:xfrm>
        </p:spPr>
        <p:txBody>
          <a:bodyPr/>
          <a:lstStyle/>
          <a:p>
            <a:r>
              <a:rPr lang="en-AU" dirty="0" smtClean="0"/>
              <a:t>Circular DNA</a:t>
            </a:r>
            <a:br>
              <a:rPr lang="en-AU" dirty="0" smtClean="0"/>
            </a:br>
            <a:r>
              <a:rPr lang="en-AU" dirty="0" smtClean="0"/>
              <a:t>found in some bacteria</a:t>
            </a:r>
          </a:p>
          <a:p>
            <a:r>
              <a:rPr lang="en-AU" dirty="0" smtClean="0"/>
              <a:t>Can be used as a vector or carrier to take desired gene</a:t>
            </a:r>
          </a:p>
          <a:p>
            <a:pPr>
              <a:buNone/>
            </a:pPr>
            <a:r>
              <a:rPr lang="en-AU" dirty="0" smtClean="0"/>
              <a:t>   Into a cell</a:t>
            </a:r>
            <a:endParaRPr lang="en-A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14290"/>
            <a:ext cx="3929090" cy="647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75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484784"/>
            <a:ext cx="3419856" cy="4321655"/>
          </a:xfrm>
        </p:spPr>
        <p:txBody>
          <a:bodyPr>
            <a:normAutofit/>
          </a:bodyPr>
          <a:lstStyle/>
          <a:p>
            <a:r>
              <a:rPr lang="en-AU" sz="2200" b="1" dirty="0"/>
              <a:t>1952</a:t>
            </a:r>
          </a:p>
          <a:p>
            <a:r>
              <a:rPr lang="en-AU" sz="2200" b="1" dirty="0" smtClean="0"/>
              <a:t>Rosalind Franklin</a:t>
            </a:r>
          </a:p>
          <a:p>
            <a:r>
              <a:rPr lang="en-AU" sz="2200" b="1" dirty="0" smtClean="0"/>
              <a:t>Was </a:t>
            </a:r>
            <a:r>
              <a:rPr lang="en-AU" sz="2200" b="1" dirty="0"/>
              <a:t>a biophysicist and X-Ray crystallographer who investigated structure of DNA</a:t>
            </a:r>
          </a:p>
          <a:p>
            <a:r>
              <a:rPr lang="en-AU" sz="2200" b="1" dirty="0"/>
              <a:t>Provided images which would later help Watson and Crick</a:t>
            </a:r>
          </a:p>
        </p:txBody>
      </p:sp>
      <p:pic>
        <p:nvPicPr>
          <p:cNvPr id="3074" name="Picture 2" descr="Rosalind Frank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88" y="2780545"/>
            <a:ext cx="1944216" cy="40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"/>
            <a:ext cx="4104455" cy="27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2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Yellow rice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977246"/>
          </a:xfrm>
        </p:spPr>
        <p:txBody>
          <a:bodyPr>
            <a:normAutofit/>
          </a:bodyPr>
          <a:lstStyle/>
          <a:p>
            <a:r>
              <a:rPr lang="en-AU" dirty="0" smtClean="0"/>
              <a:t>Rice is low in vitamin A</a:t>
            </a:r>
          </a:p>
          <a:p>
            <a:r>
              <a:rPr lang="en-AU" dirty="0" smtClean="0"/>
              <a:t>The orange </a:t>
            </a:r>
            <a:r>
              <a:rPr lang="en-AU" dirty="0" err="1" smtClean="0"/>
              <a:t>color</a:t>
            </a:r>
            <a:r>
              <a:rPr lang="en-AU" dirty="0" smtClean="0"/>
              <a:t> (beta carotene) in carrots is a rich source of vitamin </a:t>
            </a:r>
          </a:p>
          <a:p>
            <a:r>
              <a:rPr lang="en-AU" dirty="0" smtClean="0"/>
              <a:t>The beta carotene gene has successfully been transferred into rice </a:t>
            </a:r>
          </a:p>
          <a:p>
            <a:r>
              <a:rPr lang="en-AU" dirty="0" smtClean="0"/>
              <a:t>Huge health implications in third world countries</a:t>
            </a:r>
          </a:p>
          <a:p>
            <a:r>
              <a:rPr lang="en-AU" dirty="0" smtClean="0"/>
              <a:t>Lots of controversy about</a:t>
            </a:r>
          </a:p>
          <a:p>
            <a:pPr marL="68580" indent="0">
              <a:buNone/>
            </a:pPr>
            <a:r>
              <a:rPr lang="en-AU" dirty="0" smtClean="0"/>
              <a:t>Genetically modified (GM)</a:t>
            </a:r>
          </a:p>
          <a:p>
            <a:pPr marL="68580" indent="0">
              <a:buNone/>
            </a:pPr>
            <a:r>
              <a:rPr lang="en-AU" dirty="0" smtClean="0"/>
              <a:t>Foods. What do you think?</a:t>
            </a:r>
          </a:p>
          <a:p>
            <a:pPr marL="68580" indent="0">
              <a:buNone/>
            </a:pPr>
            <a:endParaRPr lang="en-AU" dirty="0"/>
          </a:p>
        </p:txBody>
      </p:sp>
      <p:pic>
        <p:nvPicPr>
          <p:cNvPr id="4100" name="Picture 4" descr="Golden R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34180"/>
            <a:ext cx="3459337" cy="25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these ideas as a basis for completing the bio ethics component of the “Genetics disorder and bioethics</a:t>
            </a:r>
            <a:r>
              <a:rPr lang="en-AU" smtClean="0"/>
              <a:t>” research CAT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b="1" dirty="0" smtClean="0"/>
              <a:t>1953</a:t>
            </a:r>
          </a:p>
          <a:p>
            <a:r>
              <a:rPr lang="en-AU" b="1" dirty="0" smtClean="0"/>
              <a:t>Watson </a:t>
            </a:r>
            <a:r>
              <a:rPr lang="en-AU" b="1" dirty="0"/>
              <a:t>and Crick made a model of the DNA molecule and proved that genes determine heredity.</a:t>
            </a:r>
            <a:endParaRPr lang="en-AU" dirty="0"/>
          </a:p>
        </p:txBody>
      </p:sp>
      <p:pic>
        <p:nvPicPr>
          <p:cNvPr id="4098" name="Picture 2" descr="James D. 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" y="0"/>
            <a:ext cx="20574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ancis H. C. Cri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34" y="-8950"/>
            <a:ext cx="13716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chemheritage.org/Images/Main-Images-250x290/Discover/Themes/Biomolecules/watson-crick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77" y="3202859"/>
            <a:ext cx="3010729" cy="34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b="1" dirty="0"/>
              <a:t>1957</a:t>
            </a:r>
            <a:endParaRPr lang="en-AU" dirty="0"/>
          </a:p>
          <a:p>
            <a:r>
              <a:rPr lang="en-AU" b="1" dirty="0"/>
              <a:t>Arthur Kornberg </a:t>
            </a:r>
            <a:endParaRPr lang="en-AU" b="1" dirty="0" smtClean="0"/>
          </a:p>
          <a:p>
            <a:r>
              <a:rPr lang="en-AU" b="1" dirty="0" smtClean="0"/>
              <a:t>Produced </a:t>
            </a:r>
            <a:r>
              <a:rPr lang="en-AU" b="1" dirty="0"/>
              <a:t>DNA in a test tube.</a:t>
            </a:r>
            <a:endParaRPr lang="en-AU" dirty="0"/>
          </a:p>
          <a:p>
            <a:endParaRPr lang="en-AU" dirty="0"/>
          </a:p>
        </p:txBody>
      </p:sp>
      <p:pic>
        <p:nvPicPr>
          <p:cNvPr id="5122" name="Picture 2" descr="Arthur Korn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2736304" cy="46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b="1" dirty="0"/>
              <a:t>1963</a:t>
            </a:r>
            <a:endParaRPr lang="en-AU" dirty="0"/>
          </a:p>
          <a:p>
            <a:r>
              <a:rPr lang="en-AU" b="1" dirty="0"/>
              <a:t>F. Sanger </a:t>
            </a:r>
            <a:endParaRPr lang="en-AU" b="1" dirty="0" smtClean="0"/>
          </a:p>
          <a:p>
            <a:r>
              <a:rPr lang="en-AU" b="1" dirty="0" smtClean="0"/>
              <a:t>Developed </a:t>
            </a:r>
            <a:r>
              <a:rPr lang="en-AU" b="1" dirty="0"/>
              <a:t>sequencing procedure for </a:t>
            </a:r>
            <a:r>
              <a:rPr lang="en-AU" b="1" dirty="0" smtClean="0"/>
              <a:t>DNA</a:t>
            </a:r>
          </a:p>
          <a:p>
            <a:r>
              <a:rPr lang="en-AU" b="1" dirty="0" smtClean="0"/>
              <a:t>(this means to work out the order of the bases in DNA)</a:t>
            </a:r>
            <a:endParaRPr lang="en-AU" dirty="0"/>
          </a:p>
          <a:p>
            <a:endParaRPr lang="en-AU" dirty="0"/>
          </a:p>
        </p:txBody>
      </p:sp>
      <p:pic>
        <p:nvPicPr>
          <p:cNvPr id="6146" name="Picture 2" descr="F. Sa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8028"/>
            <a:ext cx="1656184" cy="34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1966</a:t>
            </a:r>
            <a:endParaRPr lang="en-AU" dirty="0"/>
          </a:p>
          <a:p>
            <a:r>
              <a:rPr lang="en-AU" b="1" dirty="0"/>
              <a:t>The Genetic code was discovered; scientists </a:t>
            </a:r>
            <a:r>
              <a:rPr lang="en-AU" b="1" dirty="0" smtClean="0"/>
              <a:t>were then able </a:t>
            </a:r>
            <a:r>
              <a:rPr lang="en-AU" b="1" dirty="0"/>
              <a:t>to predict characteristics by studying DNA. </a:t>
            </a:r>
            <a:endParaRPr lang="en-AU" b="1" dirty="0" smtClean="0"/>
          </a:p>
          <a:p>
            <a:r>
              <a:rPr lang="en-AU" b="1" dirty="0" smtClean="0"/>
              <a:t>This lead </a:t>
            </a:r>
            <a:r>
              <a:rPr lang="en-AU" b="1" dirty="0"/>
              <a:t>to genetic </a:t>
            </a:r>
            <a:r>
              <a:rPr lang="en-AU" b="1" dirty="0" smtClean="0"/>
              <a:t>engineering and genetic counselling.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3704578" cy="38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2040" y="2276872"/>
            <a:ext cx="3419856" cy="3493008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/>
              <a:t>The Late 1980's</a:t>
            </a:r>
            <a:endParaRPr lang="en-AU" dirty="0"/>
          </a:p>
          <a:p>
            <a:r>
              <a:rPr lang="en-AU" b="1" dirty="0"/>
              <a:t>An international team of scientists began the project to map the human genome.</a:t>
            </a:r>
            <a:endParaRPr lang="en-AU" dirty="0"/>
          </a:p>
          <a:p>
            <a:r>
              <a:rPr lang="en-AU" b="1" dirty="0"/>
              <a:t>The first crime conviction based on DNA fingerprinting, in Portland Oregon.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9812"/>
            <a:ext cx="4536504" cy="334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6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b="1" dirty="0"/>
              <a:t>1995</a:t>
            </a:r>
            <a:endParaRPr lang="en-AU" dirty="0"/>
          </a:p>
          <a:p>
            <a:r>
              <a:rPr lang="en-AU" b="1" dirty="0"/>
              <a:t>DNA testing in forensics cases gains fame in the O.J. Simpson trial.</a:t>
            </a:r>
            <a:endParaRPr lang="en-AU" dirty="0"/>
          </a:p>
          <a:p>
            <a:endParaRPr lang="en-AU" dirty="0"/>
          </a:p>
        </p:txBody>
      </p:sp>
      <p:pic>
        <p:nvPicPr>
          <p:cNvPr id="9218" name="Picture 2" descr="O.J.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2736304" cy="4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2939</TotalTime>
  <Words>1124</Words>
  <Application>Microsoft Office PowerPoint</Application>
  <PresentationFormat>On-screen Show (4:3)</PresentationFormat>
  <Paragraphs>125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2</vt:lpstr>
      <vt:lpstr>Austin</vt:lpstr>
      <vt:lpstr>PP8 Genetic Issues</vt:lpstr>
      <vt:lpstr>Timeline of discovery of DNA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Disease?</vt:lpstr>
      <vt:lpstr>What is Genetic Testing?</vt:lpstr>
      <vt:lpstr>Types of Genetic testing</vt:lpstr>
      <vt:lpstr>Pros and Cons</vt:lpstr>
      <vt:lpstr>Some points to think about</vt:lpstr>
      <vt:lpstr>In vitro fertilisation</vt:lpstr>
      <vt:lpstr>In vitro fertilisation</vt:lpstr>
      <vt:lpstr>Embryo Selection</vt:lpstr>
      <vt:lpstr>Why test an embryo?</vt:lpstr>
      <vt:lpstr>PowerPoint Presentation</vt:lpstr>
      <vt:lpstr>Who should know?</vt:lpstr>
      <vt:lpstr>Ethical principals</vt:lpstr>
      <vt:lpstr>Gene Therapy</vt:lpstr>
      <vt:lpstr>How does it work?</vt:lpstr>
      <vt:lpstr>PowerPoint Presentation</vt:lpstr>
      <vt:lpstr>Genetic Engineering</vt:lpstr>
      <vt:lpstr>Sheldon’s night light</vt:lpstr>
      <vt:lpstr>Manufacturing biological molecules</vt:lpstr>
      <vt:lpstr>Plasmids</vt:lpstr>
      <vt:lpstr>PowerPoint Presentation</vt:lpstr>
      <vt:lpstr>Yellow rice</vt:lpstr>
      <vt:lpstr>CAT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49</cp:revision>
  <cp:lastPrinted>2014-03-16T05:19:57Z</cp:lastPrinted>
  <dcterms:created xsi:type="dcterms:W3CDTF">2013-01-18T23:47:01Z</dcterms:created>
  <dcterms:modified xsi:type="dcterms:W3CDTF">2018-03-21T00:17:25Z</dcterms:modified>
</cp:coreProperties>
</file>