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28" r:id="rId2"/>
    <p:sldId id="529" r:id="rId3"/>
    <p:sldId id="256" r:id="rId4"/>
    <p:sldId id="263" r:id="rId5"/>
    <p:sldId id="396" r:id="rId6"/>
    <p:sldId id="518" r:id="rId7"/>
    <p:sldId id="519" r:id="rId8"/>
    <p:sldId id="520" r:id="rId9"/>
    <p:sldId id="523" r:id="rId10"/>
    <p:sldId id="524" r:id="rId11"/>
    <p:sldId id="525" r:id="rId12"/>
    <p:sldId id="526" r:id="rId13"/>
    <p:sldId id="527" r:id="rId14"/>
    <p:sldId id="351" r:id="rId15"/>
    <p:sldId id="463" r:id="rId16"/>
    <p:sldId id="4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880" autoAdjust="0"/>
  </p:normalViewPr>
  <p:slideViewPr>
    <p:cSldViewPr snapToGrid="0">
      <p:cViewPr varScale="1">
        <p:scale>
          <a:sx n="46" d="100"/>
          <a:sy n="46" d="100"/>
        </p:scale>
        <p:origin x="51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668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865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871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2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66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269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44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73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4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73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21059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Biology is the study of living things and how they interact with their environment and other living things.</a:t>
            </a:r>
          </a:p>
          <a:p>
            <a:endParaRPr lang="en-AU" sz="2800" dirty="0"/>
          </a:p>
          <a:p>
            <a:r>
              <a:rPr lang="en-AU" sz="2800" dirty="0" smtClean="0"/>
              <a:t>The </a:t>
            </a:r>
            <a:r>
              <a:rPr lang="en-AU" sz="2800" b="1" dirty="0" smtClean="0"/>
              <a:t>living</a:t>
            </a:r>
            <a:r>
              <a:rPr lang="en-AU" sz="2800" dirty="0" smtClean="0"/>
              <a:t> things interacting in an ecosystem are called </a:t>
            </a:r>
            <a:r>
              <a:rPr lang="en-AU" sz="2800" b="1" dirty="0" smtClean="0"/>
              <a:t>biotic factors.</a:t>
            </a:r>
          </a:p>
          <a:p>
            <a:endParaRPr lang="en-AU" sz="2800" dirty="0" smtClean="0"/>
          </a:p>
          <a:p>
            <a:r>
              <a:rPr lang="en-AU" sz="2800" dirty="0" smtClean="0"/>
              <a:t>The </a:t>
            </a:r>
            <a:r>
              <a:rPr lang="en-AU" sz="2800" b="1" dirty="0" smtClean="0"/>
              <a:t>non-living</a:t>
            </a:r>
            <a:r>
              <a:rPr lang="en-AU" sz="2800" dirty="0" smtClean="0"/>
              <a:t> </a:t>
            </a:r>
            <a:r>
              <a:rPr lang="en-AU" sz="2800" dirty="0"/>
              <a:t>things interacting in an ecosystem are called </a:t>
            </a:r>
            <a:r>
              <a:rPr lang="en-AU" sz="2800" b="1" dirty="0" smtClean="0"/>
              <a:t>abiotic </a:t>
            </a:r>
            <a:r>
              <a:rPr lang="en-AU" sz="2800" b="1" dirty="0"/>
              <a:t>factors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r>
              <a:rPr lang="en-AU" sz="2800" dirty="0" smtClean="0"/>
              <a:t>Divide your whiteboard in half.  Label the left half biotic and the right half abiotic.</a:t>
            </a:r>
          </a:p>
          <a:p>
            <a:endParaRPr lang="en-AU" sz="2800" dirty="0"/>
          </a:p>
          <a:p>
            <a:r>
              <a:rPr lang="en-AU" sz="2800" dirty="0" smtClean="0"/>
              <a:t>Classify the following as </a:t>
            </a:r>
            <a:r>
              <a:rPr lang="en-AU" sz="2800" b="1" dirty="0" smtClean="0"/>
              <a:t>biotic</a:t>
            </a:r>
            <a:r>
              <a:rPr lang="en-AU" sz="2800" dirty="0" smtClean="0"/>
              <a:t> or </a:t>
            </a:r>
            <a:r>
              <a:rPr lang="en-AU" sz="2800" b="1" dirty="0" smtClean="0"/>
              <a:t>abiotic </a:t>
            </a:r>
            <a:r>
              <a:rPr lang="en-AU" sz="2800" dirty="0" smtClean="0"/>
              <a:t>factors.</a:t>
            </a:r>
          </a:p>
          <a:p>
            <a:endParaRPr lang="en-AU" sz="2800" dirty="0" smtClean="0"/>
          </a:p>
          <a:p>
            <a:r>
              <a:rPr lang="en-AU" sz="2800" dirty="0" smtClean="0"/>
              <a:t>	Trees    Sunlight    Water    Insects    Bacteria    Temperature    Gases</a:t>
            </a:r>
          </a:p>
        </p:txBody>
      </p:sp>
    </p:spTree>
    <p:extLst>
      <p:ext uri="{BB962C8B-B14F-4D97-AF65-F5344CB8AC3E}">
        <p14:creationId xmlns:p14="http://schemas.microsoft.com/office/powerpoint/2010/main" val="247213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C7C0410-B808-4D84-B051-B6E798341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28"/>
          <a:stretch/>
        </p:blipFill>
        <p:spPr>
          <a:xfrm>
            <a:off x="8056282" y="1083215"/>
            <a:ext cx="3836894" cy="5090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55556"/>
              </p:ext>
            </p:extLst>
          </p:nvPr>
        </p:nvGraphicFramePr>
        <p:xfrm>
          <a:off x="2" y="1083215"/>
          <a:ext cx="564776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Changes to Food Webs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Identify the change to the food web.</a:t>
                      </a:r>
                      <a:endParaRPr lang="en-AU" sz="2400" b="1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directly</a:t>
                      </a:r>
                      <a:r>
                        <a:rPr lang="en-AU" sz="2400" b="0" baseline="0" dirty="0" smtClean="0"/>
                        <a:t>.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indirectly</a:t>
                      </a:r>
                      <a:r>
                        <a:rPr lang="en-AU" sz="2400" b="0" baseline="0" dirty="0" smtClean="0"/>
                        <a:t>.</a:t>
                      </a:r>
                      <a:endParaRPr lang="en-AU" sz="24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-41835" y="3810887"/>
            <a:ext cx="8695765" cy="25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Rain has caused more grass to grow.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The number of mice will increase because they have more grass to eat.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The number of snakes will also increase because they have more mice to eat.</a:t>
            </a: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what will happen to the food web if a large amount of rain caused more grass to grow.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014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55556"/>
              </p:ext>
            </p:extLst>
          </p:nvPr>
        </p:nvGraphicFramePr>
        <p:xfrm>
          <a:off x="2" y="1083215"/>
          <a:ext cx="564776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Changes to Food Webs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Identify the change to the food web.</a:t>
                      </a:r>
                      <a:endParaRPr lang="en-AU" sz="2400" b="1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directly</a:t>
                      </a:r>
                      <a:r>
                        <a:rPr lang="en-AU" sz="2400" b="0" baseline="0" dirty="0" smtClean="0"/>
                        <a:t>.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indirectly</a:t>
                      </a:r>
                      <a:r>
                        <a:rPr lang="en-AU" sz="2400" b="0" baseline="0" dirty="0" smtClean="0"/>
                        <a:t>.</a:t>
                      </a:r>
                      <a:endParaRPr lang="en-AU" sz="24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-41834" y="3810887"/>
            <a:ext cx="6992470" cy="25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The corn did not grow because of drought.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The grasshoppers would have no food an die out or move to another ecosystem.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+mn-lt"/>
              </a:rPr>
              <a:t> </a:t>
            </a:r>
            <a:endParaRPr lang="en-AU" sz="2800" dirty="0" smtClean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what will happen to the food web if there was a drought and the corn did not grow.</a:t>
            </a:r>
            <a:endParaRPr lang="en-AU" sz="2800" dirty="0"/>
          </a:p>
        </p:txBody>
      </p:sp>
      <p:pic>
        <p:nvPicPr>
          <p:cNvPr id="7" name="Picture 2" descr="http://k8schoollessons.com/wp-content/uploads/2015/01/food-web.jpg">
            <a:extLst>
              <a:ext uri="{FF2B5EF4-FFF2-40B4-BE49-F238E27FC236}">
                <a16:creationId xmlns="" xmlns:a16="http://schemas.microsoft.com/office/drawing/2014/main" id="{81780505-0EA3-441E-847C-2F18FD06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6993119" y="1531080"/>
            <a:ext cx="5198881" cy="532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k8schoollessons.com/wp-content/uploads/2015/01/food-web.jpg">
            <a:extLst>
              <a:ext uri="{FF2B5EF4-FFF2-40B4-BE49-F238E27FC236}">
                <a16:creationId xmlns="" xmlns:a16="http://schemas.microsoft.com/office/drawing/2014/main" id="{81780505-0EA3-441E-847C-2F18FD06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6993119" y="1531080"/>
            <a:ext cx="5198881" cy="532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55556"/>
              </p:ext>
            </p:extLst>
          </p:nvPr>
        </p:nvGraphicFramePr>
        <p:xfrm>
          <a:off x="2" y="1083215"/>
          <a:ext cx="564776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Changes to Food Webs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Identify the change to the food web.</a:t>
                      </a:r>
                      <a:endParaRPr lang="en-AU" sz="2400" b="1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directly</a:t>
                      </a:r>
                      <a:r>
                        <a:rPr lang="en-AU" sz="2400" b="0" baseline="0" dirty="0" smtClean="0"/>
                        <a:t>.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indirectly</a:t>
                      </a:r>
                      <a:r>
                        <a:rPr lang="en-AU" sz="2400" b="0" baseline="0" dirty="0" smtClean="0"/>
                        <a:t>.</a:t>
                      </a:r>
                      <a:endParaRPr lang="en-AU" sz="24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-41834" y="3810887"/>
            <a:ext cx="7100046" cy="25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People killed wolves to protect their homes.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endParaRPr lang="en-AU" sz="2800" dirty="0" smtClean="0">
              <a:solidFill>
                <a:srgbClr val="00B050"/>
              </a:solidFill>
              <a:latin typeface="+mn-lt"/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 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endParaRPr lang="en-AU" sz="2800" dirty="0" smtClean="0">
              <a:solidFill>
                <a:srgbClr val="00B050"/>
              </a:solidFill>
              <a:latin typeface="+mn-lt"/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+mn-lt"/>
              </a:rPr>
              <a:t> </a:t>
            </a:r>
            <a:endParaRPr lang="en-AU" sz="2800" dirty="0" smtClean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what will happen to the food web if people hunted the wolves because they were close to homes.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7500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k8schoollessons.com/wp-content/uploads/2015/01/food-web.jpg">
            <a:extLst>
              <a:ext uri="{FF2B5EF4-FFF2-40B4-BE49-F238E27FC236}">
                <a16:creationId xmlns="" xmlns:a16="http://schemas.microsoft.com/office/drawing/2014/main" id="{81780505-0EA3-441E-847C-2F18FD06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6993119" y="1531080"/>
            <a:ext cx="5198881" cy="532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55556"/>
              </p:ext>
            </p:extLst>
          </p:nvPr>
        </p:nvGraphicFramePr>
        <p:xfrm>
          <a:off x="2" y="1083215"/>
          <a:ext cx="564776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Changes to Food Webs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Identify the change to the food web.</a:t>
                      </a:r>
                      <a:endParaRPr lang="en-AU" sz="2400" b="1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directly</a:t>
                      </a:r>
                      <a:r>
                        <a:rPr lang="en-AU" sz="2400" b="0" baseline="0" dirty="0" smtClean="0"/>
                        <a:t>.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indirectly</a:t>
                      </a:r>
                      <a:r>
                        <a:rPr lang="en-AU" sz="2400" b="0" baseline="0" dirty="0" smtClean="0"/>
                        <a:t>.</a:t>
                      </a:r>
                      <a:endParaRPr lang="en-AU" sz="24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-41834" y="3810887"/>
            <a:ext cx="7100046" cy="25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 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endParaRPr lang="en-AU" sz="2800" dirty="0" smtClean="0">
              <a:solidFill>
                <a:srgbClr val="00B050"/>
              </a:solidFill>
              <a:latin typeface="+mn-lt"/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 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endParaRPr lang="en-AU" sz="2800" dirty="0" smtClean="0">
              <a:solidFill>
                <a:srgbClr val="00B050"/>
              </a:solidFill>
              <a:latin typeface="+mn-lt"/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+mn-lt"/>
              </a:rPr>
              <a:t> </a:t>
            </a:r>
            <a:endParaRPr lang="en-AU" sz="2800" dirty="0" smtClean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what will happen to the food web when the thrush migrate to a warmer area for winter.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7010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Ecosystems are complex interactions between organisms and their surroundings.  </a:t>
            </a:r>
          </a:p>
          <a:p>
            <a:endParaRPr lang="en-AU" sz="2800" dirty="0"/>
          </a:p>
          <a:p>
            <a:r>
              <a:rPr lang="en-AU" sz="2800" dirty="0" smtClean="0"/>
              <a:t>Food chains and food webs are a simple way of representing the feeding interactions between organisms in an ecosystem.</a:t>
            </a:r>
          </a:p>
          <a:p>
            <a:endParaRPr lang="en-AU" sz="2800" dirty="0"/>
          </a:p>
          <a:p>
            <a:r>
              <a:rPr lang="en-AU" sz="2800" dirty="0" smtClean="0"/>
              <a:t>When one organism in a food web is affected by change, other organisms that are directly or indirectly linked are also affected.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369" y="732983"/>
            <a:ext cx="1189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Draw one food chain from this food web.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1497117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2081892"/>
            <a:ext cx="6227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Underneath your food chain, label the organisms with their position in the chain (producer, type of consumer)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418066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4002841"/>
            <a:ext cx="6323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</a:t>
            </a:r>
            <a:r>
              <a:rPr lang="en-AU" sz="2800" dirty="0" smtClean="0"/>
              <a:t>what will happen to the food web if a drought causes the grass to die.</a:t>
            </a:r>
            <a:endParaRPr lang="en-AU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363"/>
              </p:ext>
            </p:extLst>
          </p:nvPr>
        </p:nvGraphicFramePr>
        <p:xfrm>
          <a:off x="6227482" y="4151979"/>
          <a:ext cx="564776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Changes to Food Webs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Identify the change to the food web.</a:t>
                      </a:r>
                      <a:endParaRPr lang="en-AU" sz="2400" b="1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directly</a:t>
                      </a:r>
                      <a:r>
                        <a:rPr lang="en-AU" sz="2400" b="0" baseline="0" dirty="0" smtClean="0"/>
                        <a:t>.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indirectly</a:t>
                      </a:r>
                      <a:r>
                        <a:rPr lang="en-AU" sz="2400" b="0" baseline="0" dirty="0" smtClean="0"/>
                        <a:t>.</a:t>
                      </a:r>
                      <a:endParaRPr lang="en-AU" sz="24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318"/>
          <a:stretch/>
        </p:blipFill>
        <p:spPr>
          <a:xfrm>
            <a:off x="6517500" y="100962"/>
            <a:ext cx="5674499" cy="35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5124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worksheet on Food Chains and Food Webs on your device or a paper copy.</a:t>
            </a:r>
            <a:endParaRPr lang="en-AU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21059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In an ecosystem, animals need to consume other organisms to obtain energy</a:t>
            </a:r>
            <a:r>
              <a:rPr lang="en-AU" sz="2800" dirty="0" smtClean="0"/>
              <a:t>.</a:t>
            </a:r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Animals can be classified according to their diet.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Herbivores</a:t>
            </a:r>
            <a:r>
              <a:rPr lang="en-AU" sz="2800" dirty="0" smtClean="0"/>
              <a:t> only eat plants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Carnivores</a:t>
            </a:r>
            <a:r>
              <a:rPr lang="en-AU" sz="2800" dirty="0" smtClean="0"/>
              <a:t> only eat other animals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Omnivores</a:t>
            </a:r>
            <a:r>
              <a:rPr lang="en-AU" sz="2800" dirty="0" smtClean="0"/>
              <a:t> eat both plants and other animals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r>
              <a:rPr lang="en-AU" sz="2800" dirty="0" smtClean="0"/>
              <a:t>Divide your whiteboard </a:t>
            </a:r>
            <a:r>
              <a:rPr lang="en-AU" sz="2800" dirty="0" smtClean="0"/>
              <a:t>into three and label </a:t>
            </a:r>
            <a:r>
              <a:rPr lang="en-AU" sz="2800" dirty="0" smtClean="0"/>
              <a:t>the </a:t>
            </a:r>
            <a:r>
              <a:rPr lang="en-AU" sz="2800" dirty="0" smtClean="0"/>
              <a:t>columns herbivore, carnivore and omnivore.</a:t>
            </a:r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Classify the following as </a:t>
            </a:r>
            <a:r>
              <a:rPr lang="en-AU" sz="2800" b="1" dirty="0" smtClean="0"/>
              <a:t>herbivores, carnivores or omnivores:</a:t>
            </a:r>
            <a:endParaRPr lang="en-AU" sz="2800" dirty="0" smtClean="0"/>
          </a:p>
          <a:p>
            <a:r>
              <a:rPr lang="en-AU" sz="2800" dirty="0" smtClean="0"/>
              <a:t>	</a:t>
            </a:r>
            <a:r>
              <a:rPr lang="en-AU" sz="2800" dirty="0"/>
              <a:t>c</a:t>
            </a:r>
            <a:r>
              <a:rPr lang="en-AU" sz="2800" dirty="0" smtClean="0"/>
              <a:t>ow, human, dog, lion, pig, rabbit, mouse, snake, caterpillar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32628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Food Chains and Food Webs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172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Identify an organism’s place in a food chain or web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Draw food chains within food webs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Identify organisms impacted by changes to a food web</a:t>
            </a:r>
            <a:endParaRPr lang="en-AU" sz="2800" dirty="0"/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115225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The picture shows a food chain.</a:t>
            </a:r>
          </a:p>
          <a:p>
            <a:endParaRPr lang="en-AU" sz="2800" dirty="0"/>
          </a:p>
          <a:p>
            <a:r>
              <a:rPr lang="en-AU" sz="2800" dirty="0" smtClean="0"/>
              <a:t>In the food chain:</a:t>
            </a:r>
          </a:p>
          <a:p>
            <a:r>
              <a:rPr lang="en-AU" sz="2800" dirty="0" smtClean="0"/>
              <a:t>	Which organism can produce its own food?</a:t>
            </a:r>
          </a:p>
          <a:p>
            <a:r>
              <a:rPr lang="en-AU" sz="2800" dirty="0" smtClean="0"/>
              <a:t>	Which organism(s) need to consume other organisms as food?</a:t>
            </a:r>
          </a:p>
          <a:p>
            <a:pPr>
              <a:spcAft>
                <a:spcPts val="1200"/>
              </a:spcAft>
            </a:pPr>
            <a:r>
              <a:rPr lang="en-AU" sz="2800" dirty="0" smtClean="0"/>
              <a:t>	What is the energy source for this food chain?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616" b="27510"/>
          <a:stretch/>
        </p:blipFill>
        <p:spPr>
          <a:xfrm>
            <a:off x="5536649" y="2169042"/>
            <a:ext cx="5617382" cy="15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Food Chains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Food chains show the flow of energy from one organism to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arrows in a food chain show the direction the energy is going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869316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a food chain?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78065"/>
              </p:ext>
            </p:extLst>
          </p:nvPr>
        </p:nvGraphicFramePr>
        <p:xfrm>
          <a:off x="9523079" y="106267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</a:t>
                      </a:r>
                      <a:r>
                        <a:rPr lang="en-AU" baseline="0" dirty="0" smtClean="0"/>
                        <a:t> the arrows in a food chain show?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15994"/>
              </p:ext>
            </p:extLst>
          </p:nvPr>
        </p:nvGraphicFramePr>
        <p:xfrm>
          <a:off x="9523079" y="224637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Where does the energy in a food chain originally</a:t>
                      </a:r>
                      <a:r>
                        <a:rPr lang="en-AU" baseline="0" dirty="0" smtClean="0"/>
                        <a:t> come from?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616" b="27510"/>
          <a:stretch/>
        </p:blipFill>
        <p:spPr>
          <a:xfrm>
            <a:off x="630868" y="2979752"/>
            <a:ext cx="5617382" cy="1578381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26748"/>
              </p:ext>
            </p:extLst>
          </p:nvPr>
        </p:nvGraphicFramePr>
        <p:xfrm>
          <a:off x="9523079" y="370440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this food chain,</a:t>
                      </a:r>
                      <a:r>
                        <a:rPr lang="en-AU" baseline="0" dirty="0" smtClean="0"/>
                        <a:t> where does the rabbit’s energy go?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5220"/>
              </p:ext>
            </p:extLst>
          </p:nvPr>
        </p:nvGraphicFramePr>
        <p:xfrm>
          <a:off x="6836587" y="370440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this food chain,</a:t>
                      </a:r>
                      <a:r>
                        <a:rPr lang="en-AU" baseline="0" dirty="0" smtClean="0"/>
                        <a:t> where does the rabbit’s energy come from?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Food Chains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Producers</a:t>
            </a:r>
            <a:r>
              <a:rPr lang="en-AU" sz="2800" dirty="0" smtClean="0"/>
              <a:t> are organisms </a:t>
            </a:r>
            <a:r>
              <a:rPr lang="en-AU" sz="2800" dirty="0" smtClean="0"/>
              <a:t>that </a:t>
            </a:r>
            <a:r>
              <a:rPr lang="en-AU" sz="2800" dirty="0" smtClean="0"/>
              <a:t>				       use photosynthesis to make 					     their </a:t>
            </a:r>
            <a:r>
              <a:rPr lang="en-AU" sz="2800" dirty="0" smtClean="0"/>
              <a:t>own food from </a:t>
            </a:r>
            <a:r>
              <a:rPr lang="en-AU" sz="2800" dirty="0" smtClean="0"/>
              <a:t>non-living things and the Sun’s energy.</a:t>
            </a: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Organisms </a:t>
            </a:r>
            <a:r>
              <a:rPr lang="en-AU" sz="2800" dirty="0" smtClean="0"/>
              <a:t>that eat other living things are called </a:t>
            </a:r>
            <a:r>
              <a:rPr lang="en-AU" sz="2800" b="1" dirty="0" smtClean="0"/>
              <a:t>consumers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Consumers are labelled according to their order in the chain: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1</a:t>
            </a:r>
            <a:r>
              <a:rPr lang="en-AU" sz="2800" baseline="30000" dirty="0" smtClean="0"/>
              <a:t>st</a:t>
            </a:r>
            <a:r>
              <a:rPr lang="en-AU" sz="2800" dirty="0" smtClean="0"/>
              <a:t> consumer = </a:t>
            </a:r>
            <a:r>
              <a:rPr lang="en-AU" sz="2800" b="1" dirty="0" smtClean="0"/>
              <a:t>primary</a:t>
            </a:r>
            <a:r>
              <a:rPr lang="en-AU" sz="2800" dirty="0" smtClean="0"/>
              <a:t> consumer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2</a:t>
            </a:r>
            <a:r>
              <a:rPr lang="en-AU" sz="2800" baseline="30000" dirty="0" smtClean="0"/>
              <a:t>nd</a:t>
            </a:r>
            <a:r>
              <a:rPr lang="en-AU" sz="2800" dirty="0" smtClean="0"/>
              <a:t> consumer = </a:t>
            </a:r>
            <a:r>
              <a:rPr lang="en-AU" sz="2800" b="1" dirty="0" smtClean="0"/>
              <a:t>secondary</a:t>
            </a:r>
            <a:r>
              <a:rPr lang="en-AU" sz="2800" dirty="0" smtClean="0"/>
              <a:t> consumer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3</a:t>
            </a:r>
            <a:r>
              <a:rPr lang="en-AU" sz="2800" baseline="30000" dirty="0" smtClean="0"/>
              <a:t>rd</a:t>
            </a:r>
            <a:r>
              <a:rPr lang="en-AU" sz="2800" dirty="0" smtClean="0"/>
              <a:t> consumer = </a:t>
            </a:r>
            <a:r>
              <a:rPr lang="en-AU" sz="2800" b="1" dirty="0" smtClean="0"/>
              <a:t>tertiary</a:t>
            </a:r>
            <a:r>
              <a:rPr lang="en-AU" sz="2800" dirty="0" smtClean="0"/>
              <a:t> consumer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Decomposers</a:t>
            </a:r>
            <a:r>
              <a:rPr lang="en-AU" sz="2800" dirty="0" smtClean="0"/>
              <a:t> </a:t>
            </a:r>
            <a:r>
              <a:rPr lang="en-AU" sz="2800" dirty="0" smtClean="0"/>
              <a:t>feed on and break down dead material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05113"/>
              </p:ext>
            </p:extLst>
          </p:nvPr>
        </p:nvGraphicFramePr>
        <p:xfrm>
          <a:off x="9523079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producer in this food chain?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54818"/>
              </p:ext>
            </p:extLst>
          </p:nvPr>
        </p:nvGraphicFramePr>
        <p:xfrm>
          <a:off x="9523079" y="133191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Where</a:t>
                      </a:r>
                      <a:r>
                        <a:rPr lang="en-AU" baseline="0" dirty="0" smtClean="0"/>
                        <a:t> does the producer get its energy?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82047"/>
              </p:ext>
            </p:extLst>
          </p:nvPr>
        </p:nvGraphicFramePr>
        <p:xfrm>
          <a:off x="9523079" y="2515616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organism</a:t>
                      </a:r>
                      <a:r>
                        <a:rPr lang="en-AU" baseline="0" dirty="0" smtClean="0"/>
                        <a:t> is the secondary consumer?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Image result for food cha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22" y="148208"/>
            <a:ext cx="4484934" cy="175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47284"/>
              </p:ext>
            </p:extLst>
          </p:nvPr>
        </p:nvGraphicFramePr>
        <p:xfrm>
          <a:off x="9523079" y="369932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this</a:t>
                      </a:r>
                      <a:r>
                        <a:rPr lang="en-AU" baseline="0" dirty="0" smtClean="0"/>
                        <a:t> food chain, what are the mushrooms and what is their function?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5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Trophic Levels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trophic level is another way of describing the position an organism has within a food chain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first trophic level are the producers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second trophic level are the primary consumers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third trophic level are the secondary consumers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74357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a trophic level?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820676"/>
              </p:ext>
            </p:extLst>
          </p:nvPr>
        </p:nvGraphicFramePr>
        <p:xfrm>
          <a:off x="9523079" y="106267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 the </a:t>
                      </a:r>
                      <a:r>
                        <a:rPr lang="en-AU" baseline="0" dirty="0" smtClean="0"/>
                        <a:t>group of organisms at the first trophic level.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22192"/>
              </p:ext>
            </p:extLst>
          </p:nvPr>
        </p:nvGraphicFramePr>
        <p:xfrm>
          <a:off x="9523078" y="252069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the</a:t>
                      </a:r>
                      <a:r>
                        <a:rPr lang="en-AU" baseline="0" dirty="0" smtClean="0"/>
                        <a:t> food chain below, which organism is at the second trophic level?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540"/>
          <a:stretch/>
        </p:blipFill>
        <p:spPr>
          <a:xfrm>
            <a:off x="2591763" y="3290777"/>
            <a:ext cx="6192111" cy="337483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97383"/>
              </p:ext>
            </p:extLst>
          </p:nvPr>
        </p:nvGraphicFramePr>
        <p:xfrm>
          <a:off x="9523078" y="397872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trophic level would the snake have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C7C0410-B808-4D84-B051-B6E798341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28"/>
          <a:stretch/>
        </p:blipFill>
        <p:spPr>
          <a:xfrm>
            <a:off x="6325703" y="732983"/>
            <a:ext cx="3024055" cy="401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75662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Food Webs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Food webs are used to show all the interconnected food chains in an ecosystem.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 individual food chain in this food web is:</a:t>
            </a:r>
          </a:p>
          <a:p>
            <a:pPr lvl="2"/>
            <a:r>
              <a:rPr lang="en-AU" sz="2800" dirty="0" smtClean="0"/>
              <a:t>Wildflowers </a:t>
            </a:r>
            <a:r>
              <a:rPr lang="en-AU" sz="2800" dirty="0" smtClean="0">
                <a:sym typeface="Wingdings" panose="05000000000000000000" pitchFamily="2" charset="2"/>
              </a:rPr>
              <a:t> Rabbit  Hawk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sym typeface="Wingdings" panose="05000000000000000000" pitchFamily="2" charset="2"/>
              </a:rPr>
              <a:t>Another food chain in the food web is:</a:t>
            </a:r>
          </a:p>
          <a:p>
            <a:pPr lvl="2"/>
            <a:r>
              <a:rPr lang="en-AU" sz="2800" dirty="0" smtClean="0">
                <a:sym typeface="Wingdings" panose="05000000000000000000" pitchFamily="2" charset="2"/>
              </a:rPr>
              <a:t>Grass  Mouse  Hawk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sym typeface="Wingdings" panose="05000000000000000000" pitchFamily="2" charset="2"/>
              </a:rPr>
              <a:t>Always start with a producer and follow the arrows until you reach the final consumer.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4251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a food web?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51845"/>
              </p:ext>
            </p:extLst>
          </p:nvPr>
        </p:nvGraphicFramePr>
        <p:xfrm>
          <a:off x="9523079" y="106267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a food chain that includes</a:t>
                      </a:r>
                      <a:r>
                        <a:rPr lang="en-AU" baseline="0" dirty="0" smtClean="0"/>
                        <a:t> the snake.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87995"/>
              </p:ext>
            </p:extLst>
          </p:nvPr>
        </p:nvGraphicFramePr>
        <p:xfrm>
          <a:off x="9523077" y="224637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your food chain,</a:t>
                      </a:r>
                      <a:r>
                        <a:rPr lang="en-AU" baseline="0" dirty="0" smtClean="0"/>
                        <a:t> what type of consumer is the snake?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78470"/>
              </p:ext>
            </p:extLst>
          </p:nvPr>
        </p:nvGraphicFramePr>
        <p:xfrm>
          <a:off x="9523076" y="3704400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consumer is the hawk</a:t>
                      </a:r>
                      <a:r>
                        <a:rPr lang="en-AU" baseline="0" dirty="0" smtClean="0"/>
                        <a:t> in this food web?  Draw food chains to support your choice.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8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C7C0410-B808-4D84-B051-B6E798341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28"/>
          <a:stretch/>
        </p:blipFill>
        <p:spPr>
          <a:xfrm>
            <a:off x="8056282" y="1083215"/>
            <a:ext cx="3836894" cy="5090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55556"/>
              </p:ext>
            </p:extLst>
          </p:nvPr>
        </p:nvGraphicFramePr>
        <p:xfrm>
          <a:off x="2" y="1083215"/>
          <a:ext cx="564776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Changes to Food Webs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Identify the change to the food web.</a:t>
                      </a:r>
                      <a:endParaRPr lang="en-AU" sz="2400" b="1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directly</a:t>
                      </a:r>
                      <a:r>
                        <a:rPr lang="en-AU" sz="2400" b="0" baseline="0" dirty="0" smtClean="0"/>
                        <a:t>.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Describe how one organism will be affected </a:t>
                      </a:r>
                      <a:r>
                        <a:rPr lang="en-AU" sz="2400" b="1" baseline="0" dirty="0" smtClean="0"/>
                        <a:t>indirectly</a:t>
                      </a:r>
                      <a:r>
                        <a:rPr lang="en-AU" sz="2400" b="0" baseline="0" dirty="0" smtClean="0"/>
                        <a:t>.</a:t>
                      </a:r>
                      <a:endParaRPr lang="en-AU" sz="24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-41835" y="3810887"/>
            <a:ext cx="8695765" cy="25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A disease has killed the mice.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The amount of grass will increase because there are fewer organisms eating it.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The number of rabbits will increase because they have more grass to eat.</a:t>
            </a: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what will happen to the food web if a disease killed the mice.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618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32096</TotalTime>
  <Words>1102</Words>
  <Application>Microsoft Office PowerPoint</Application>
  <PresentationFormat>Widescreen</PresentationFormat>
  <Paragraphs>188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Food Chains and Food Webs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janelle.lagrange@gmail.com</cp:lastModifiedBy>
  <cp:revision>588</cp:revision>
  <dcterms:created xsi:type="dcterms:W3CDTF">2017-01-28T08:32:28Z</dcterms:created>
  <dcterms:modified xsi:type="dcterms:W3CDTF">2019-01-29T12:45:56Z</dcterms:modified>
</cp:coreProperties>
</file>