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61" r:id="rId3"/>
    <p:sldId id="563" r:id="rId4"/>
    <p:sldId id="262" r:id="rId5"/>
    <p:sldId id="263" r:id="rId6"/>
    <p:sldId id="266" r:id="rId7"/>
    <p:sldId id="258" r:id="rId8"/>
    <p:sldId id="264" r:id="rId9"/>
    <p:sldId id="272" r:id="rId10"/>
    <p:sldId id="273" r:id="rId11"/>
    <p:sldId id="274" r:id="rId12"/>
    <p:sldId id="275"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84" d="100"/>
          <a:sy n="84" d="100"/>
        </p:scale>
        <p:origin x="96" y="1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37F49-1E7D-420F-824B-DAE5806150B0}" type="datetimeFigureOut">
              <a:rPr lang="en-AU" smtClean="0"/>
              <a:t>13/03/2020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760AB-8115-4010-AD06-DE50597A9DFB}" type="slidenum">
              <a:rPr lang="en-AU" smtClean="0"/>
              <a:t>‹#›</a:t>
            </a:fld>
            <a:endParaRPr lang="en-AU" dirty="0"/>
          </a:p>
        </p:txBody>
      </p:sp>
    </p:spTree>
    <p:extLst>
      <p:ext uri="{BB962C8B-B14F-4D97-AF65-F5344CB8AC3E}">
        <p14:creationId xmlns:p14="http://schemas.microsoft.com/office/powerpoint/2010/main" val="315358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1</a:t>
            </a:fld>
            <a:endParaRPr lang="en-AU" dirty="0"/>
          </a:p>
        </p:txBody>
      </p:sp>
    </p:spTree>
    <p:extLst>
      <p:ext uri="{BB962C8B-B14F-4D97-AF65-F5344CB8AC3E}">
        <p14:creationId xmlns:p14="http://schemas.microsoft.com/office/powerpoint/2010/main" val="353282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2</a:t>
            </a:fld>
            <a:endParaRPr lang="en-AU" dirty="0"/>
          </a:p>
        </p:txBody>
      </p:sp>
    </p:spTree>
    <p:extLst>
      <p:ext uri="{BB962C8B-B14F-4D97-AF65-F5344CB8AC3E}">
        <p14:creationId xmlns:p14="http://schemas.microsoft.com/office/powerpoint/2010/main" val="124530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4</a:t>
            </a:fld>
            <a:endParaRPr lang="en-AU" dirty="0"/>
          </a:p>
        </p:txBody>
      </p:sp>
    </p:spTree>
    <p:extLst>
      <p:ext uri="{BB962C8B-B14F-4D97-AF65-F5344CB8AC3E}">
        <p14:creationId xmlns:p14="http://schemas.microsoft.com/office/powerpoint/2010/main" val="415413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5</a:t>
            </a:fld>
            <a:endParaRPr lang="en-AU" dirty="0"/>
          </a:p>
        </p:txBody>
      </p:sp>
    </p:spTree>
    <p:extLst>
      <p:ext uri="{BB962C8B-B14F-4D97-AF65-F5344CB8AC3E}">
        <p14:creationId xmlns:p14="http://schemas.microsoft.com/office/powerpoint/2010/main" val="265683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6</a:t>
            </a:fld>
            <a:endParaRPr lang="en-AU" dirty="0"/>
          </a:p>
        </p:txBody>
      </p:sp>
    </p:spTree>
    <p:extLst>
      <p:ext uri="{BB962C8B-B14F-4D97-AF65-F5344CB8AC3E}">
        <p14:creationId xmlns:p14="http://schemas.microsoft.com/office/powerpoint/2010/main" val="264023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14</a:t>
            </a:fld>
            <a:endParaRPr lang="en-AU" dirty="0"/>
          </a:p>
        </p:txBody>
      </p:sp>
    </p:spTree>
    <p:extLst>
      <p:ext uri="{BB962C8B-B14F-4D97-AF65-F5344CB8AC3E}">
        <p14:creationId xmlns:p14="http://schemas.microsoft.com/office/powerpoint/2010/main" val="2408609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6092CCE-5B93-411B-8C2A-2ABF497DF66C}" type="datetimeFigureOut">
              <a:rPr lang="en-AU" smtClean="0"/>
              <a:t>13/03/2020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449965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092CCE-5B93-411B-8C2A-2ABF497DF66C}" type="datetimeFigureOut">
              <a:rPr lang="en-AU" smtClean="0"/>
              <a:t>13/03/2020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247575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092CCE-5B93-411B-8C2A-2ABF497DF66C}" type="datetimeFigureOut">
              <a:rPr lang="en-AU" smtClean="0"/>
              <a:t>13/03/2020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341011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092CCE-5B93-411B-8C2A-2ABF497DF66C}" type="datetimeFigureOut">
              <a:rPr lang="en-AU" smtClean="0"/>
              <a:t>13/03/2020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102310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92CCE-5B93-411B-8C2A-2ABF497DF66C}" type="datetimeFigureOut">
              <a:rPr lang="en-AU" smtClean="0"/>
              <a:t>13/03/2020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69260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6092CCE-5B93-411B-8C2A-2ABF497DF66C}" type="datetimeFigureOut">
              <a:rPr lang="en-AU" smtClean="0"/>
              <a:t>13/03/2020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174034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6092CCE-5B93-411B-8C2A-2ABF497DF66C}" type="datetimeFigureOut">
              <a:rPr lang="en-AU" smtClean="0"/>
              <a:t>13/03/2020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270870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6092CCE-5B93-411B-8C2A-2ABF497DF66C}" type="datetimeFigureOut">
              <a:rPr lang="en-AU" smtClean="0"/>
              <a:t>13/03/2020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30438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092CCE-5B93-411B-8C2A-2ABF497DF66C}" type="datetimeFigureOut">
              <a:rPr lang="en-AU" smtClean="0"/>
              <a:t>13/03/2020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157013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092CCE-5B93-411B-8C2A-2ABF497DF66C}" type="datetimeFigureOut">
              <a:rPr lang="en-AU" smtClean="0"/>
              <a:t>13/03/2020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426867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092CCE-5B93-411B-8C2A-2ABF497DF66C}" type="datetimeFigureOut">
              <a:rPr lang="en-AU" smtClean="0"/>
              <a:t>13/03/2020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F95DD59A-5A54-4972-8882-E229157DFBCD}" type="slidenum">
              <a:rPr lang="en-AU" smtClean="0"/>
              <a:t>‹#›</a:t>
            </a:fld>
            <a:endParaRPr lang="en-AU" dirty="0"/>
          </a:p>
        </p:txBody>
      </p:sp>
    </p:spTree>
    <p:extLst>
      <p:ext uri="{BB962C8B-B14F-4D97-AF65-F5344CB8AC3E}">
        <p14:creationId xmlns:p14="http://schemas.microsoft.com/office/powerpoint/2010/main" val="3710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92CCE-5B93-411B-8C2A-2ABF497DF66C}" type="datetimeFigureOut">
              <a:rPr lang="en-AU" smtClean="0"/>
              <a:t>13/03/2020</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DD59A-5A54-4972-8882-E229157DFBCD}" type="slidenum">
              <a:rPr lang="en-AU" smtClean="0"/>
              <a:t>‹#›</a:t>
            </a:fld>
            <a:endParaRPr lang="en-AU" dirty="0"/>
          </a:p>
        </p:txBody>
      </p:sp>
    </p:spTree>
    <p:extLst>
      <p:ext uri="{BB962C8B-B14F-4D97-AF65-F5344CB8AC3E}">
        <p14:creationId xmlns:p14="http://schemas.microsoft.com/office/powerpoint/2010/main" val="3703238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429041"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sp>
        <p:nvSpPr>
          <p:cNvPr id="2" name="TextBox 1"/>
          <p:cNvSpPr txBox="1"/>
          <p:nvPr/>
        </p:nvSpPr>
        <p:spPr>
          <a:xfrm>
            <a:off x="0" y="702240"/>
            <a:ext cx="11353800" cy="5693866"/>
          </a:xfrm>
          <a:prstGeom prst="rect">
            <a:avLst/>
          </a:prstGeom>
          <a:noFill/>
        </p:spPr>
        <p:txBody>
          <a:bodyPr wrap="square" rtlCol="0">
            <a:spAutoFit/>
          </a:bodyPr>
          <a:lstStyle/>
          <a:p>
            <a:r>
              <a:rPr lang="en-AU" sz="2800" dirty="0"/>
              <a:t>The brain processes internal and external information for the body.</a:t>
            </a:r>
          </a:p>
          <a:p>
            <a:endParaRPr lang="en-AU" sz="2800" dirty="0"/>
          </a:p>
          <a:p>
            <a:r>
              <a:rPr lang="en-AU" sz="2800" dirty="0"/>
              <a:t>It consists of the cerebrum, cerebellum, and brain stem.</a:t>
            </a:r>
          </a:p>
          <a:p>
            <a:endParaRPr lang="en-AU" sz="2800" dirty="0"/>
          </a:p>
          <a:p>
            <a:r>
              <a:rPr lang="en-AU" sz="2800" dirty="0"/>
              <a:t>The brain stem controls a number of important</a:t>
            </a:r>
            <a:br>
              <a:rPr lang="en-AU" sz="2800" dirty="0"/>
            </a:br>
            <a:r>
              <a:rPr lang="en-AU" sz="2800" dirty="0"/>
              <a:t>bodily functions that keep you alive. You do </a:t>
            </a:r>
            <a:br>
              <a:rPr lang="en-AU" sz="2800" dirty="0"/>
            </a:br>
            <a:r>
              <a:rPr lang="en-AU" sz="2800" dirty="0"/>
              <a:t>these things </a:t>
            </a:r>
            <a:r>
              <a:rPr lang="en-AU" sz="2800" b="1" dirty="0"/>
              <a:t>involuntarily</a:t>
            </a:r>
            <a:r>
              <a:rPr lang="en-AU" sz="2800" dirty="0"/>
              <a:t> – without choosing</a:t>
            </a:r>
            <a:br>
              <a:rPr lang="en-AU" sz="2800" dirty="0"/>
            </a:br>
            <a:r>
              <a:rPr lang="en-AU" sz="2800" dirty="0"/>
              <a:t>to do them or thinking about them.</a:t>
            </a:r>
            <a:br>
              <a:rPr lang="en-AU" sz="2800" dirty="0"/>
            </a:br>
            <a:endParaRPr lang="en-AU" sz="2800" dirty="0"/>
          </a:p>
          <a:p>
            <a:endParaRPr lang="en-AU" sz="2800" dirty="0"/>
          </a:p>
          <a:p>
            <a:endParaRPr lang="en-AU" sz="2800" dirty="0"/>
          </a:p>
          <a:p>
            <a:r>
              <a:rPr lang="en-AU" sz="2800" dirty="0"/>
              <a:t>Think, Pair, Share: what might some of these </a:t>
            </a:r>
            <a:br>
              <a:rPr lang="en-AU" sz="2800" dirty="0"/>
            </a:br>
            <a:r>
              <a:rPr lang="en-AU" sz="2800" dirty="0"/>
              <a:t>vital functions be?</a:t>
            </a:r>
          </a:p>
        </p:txBody>
      </p:sp>
      <p:pic>
        <p:nvPicPr>
          <p:cNvPr id="5" name="Picture 2">
            <a:extLst>
              <a:ext uri="{FF2B5EF4-FFF2-40B4-BE49-F238E27FC236}">
                <a16:creationId xmlns:a16="http://schemas.microsoft.com/office/drawing/2014/main" id="{217998BF-F140-435C-8E8C-E8CF18F41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5875" y="2264256"/>
            <a:ext cx="5161902" cy="426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80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4001"/>
            <a:ext cx="5834598" cy="1506491"/>
          </a:xfrm>
        </p:spPr>
        <p:txBody>
          <a:bodyPr/>
          <a:lstStyle/>
          <a:p>
            <a:pPr marL="0" indent="0">
              <a:buNone/>
            </a:pPr>
            <a:r>
              <a:rPr lang="en-AU" dirty="0"/>
              <a:t>Describe the stimulus response model </a:t>
            </a:r>
            <a:br>
              <a:rPr lang="en-AU" dirty="0"/>
            </a:br>
            <a:r>
              <a:rPr lang="en-AU" dirty="0"/>
              <a:t>for when someone calls your name.</a:t>
            </a:r>
          </a:p>
        </p:txBody>
      </p:sp>
      <p:sp>
        <p:nvSpPr>
          <p:cNvPr id="4" name="TextBox 3"/>
          <p:cNvSpPr txBox="1"/>
          <p:nvPr/>
        </p:nvSpPr>
        <p:spPr>
          <a:xfrm>
            <a:off x="0" y="148208"/>
            <a:ext cx="6086422"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6" name="Table 5"/>
          <p:cNvGraphicFramePr>
            <a:graphicFrameLocks noGrp="1"/>
          </p:cNvGraphicFramePr>
          <p:nvPr>
            <p:extLst>
              <p:ext uri="{D42A27DB-BD31-4B8C-83A1-F6EECF244321}">
                <p14:modId xmlns:p14="http://schemas.microsoft.com/office/powerpoint/2010/main" val="2346332764"/>
              </p:ext>
            </p:extLst>
          </p:nvPr>
        </p:nvGraphicFramePr>
        <p:xfrm>
          <a:off x="9545935" y="148208"/>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stimulus?</a:t>
                      </a:r>
                      <a:endParaRPr lang="en-AU"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655632"/>
              </p:ext>
            </p:extLst>
          </p:nvPr>
        </p:nvGraphicFramePr>
        <p:xfrm>
          <a:off x="9584745" y="310960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4</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effector?</a:t>
                      </a:r>
                      <a:endParaRPr lang="en-AU"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1755704"/>
              </p:ext>
            </p:extLst>
          </p:nvPr>
        </p:nvGraphicFramePr>
        <p:xfrm>
          <a:off x="9566758" y="1929539"/>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3</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control centre?</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88505865"/>
              </p:ext>
            </p:extLst>
          </p:nvPr>
        </p:nvGraphicFramePr>
        <p:xfrm>
          <a:off x="9560132" y="1036911"/>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2</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receptor?</a:t>
                      </a:r>
                      <a:endParaRPr lang="en-AU" dirty="0"/>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5092333"/>
              </p:ext>
            </p:extLst>
          </p:nvPr>
        </p:nvGraphicFramePr>
        <p:xfrm>
          <a:off x="9598295" y="398658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5</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response?</a:t>
                      </a:r>
                      <a:endParaRPr lang="en-AU"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42000378"/>
              </p:ext>
            </p:extLst>
          </p:nvPr>
        </p:nvGraphicFramePr>
        <p:xfrm>
          <a:off x="6167941" y="148208"/>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val="20000"/>
                    </a:ext>
                  </a:extLst>
                </a:gridCol>
              </a:tblGrid>
              <a:tr h="353527">
                <a:tc>
                  <a:txBody>
                    <a:bodyPr/>
                    <a:lstStyle/>
                    <a:p>
                      <a:r>
                        <a:rPr lang="en-AU" dirty="0"/>
                        <a:t>Reminder</a:t>
                      </a:r>
                    </a:p>
                  </a:txBody>
                  <a:tcPr>
                    <a:solidFill>
                      <a:srgbClr val="00B050"/>
                    </a:solidFill>
                  </a:tcPr>
                </a:tc>
                <a:extLst>
                  <a:ext uri="{0D108BD9-81ED-4DB2-BD59-A6C34878D82A}">
                    <a16:rowId xmlns:a16="http://schemas.microsoft.com/office/drawing/2014/main" val="10000"/>
                  </a:ext>
                </a:extLst>
              </a:tr>
              <a:tr h="370840">
                <a:tc>
                  <a: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305817" y="2508163"/>
            <a:ext cx="3446469" cy="461665"/>
          </a:xfrm>
          <a:prstGeom prst="rect">
            <a:avLst/>
          </a:prstGeom>
          <a:noFill/>
        </p:spPr>
        <p:txBody>
          <a:bodyPr wrap="square" rtlCol="0">
            <a:spAutoFit/>
          </a:bodyPr>
          <a:lstStyle/>
          <a:p>
            <a:r>
              <a:rPr lang="en-AU" sz="2400" dirty="0">
                <a:solidFill>
                  <a:srgbClr val="00B050"/>
                </a:solidFill>
              </a:rPr>
              <a:t>Sound of someone’s voice</a:t>
            </a:r>
          </a:p>
        </p:txBody>
      </p:sp>
      <p:sp>
        <p:nvSpPr>
          <p:cNvPr id="15" name="TextBox 14"/>
          <p:cNvSpPr txBox="1"/>
          <p:nvPr/>
        </p:nvSpPr>
        <p:spPr>
          <a:xfrm>
            <a:off x="134430" y="3281530"/>
            <a:ext cx="3796121"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Mechano</a:t>
            </a:r>
            <a:r>
              <a:rPr lang="en-AU" sz="2400" dirty="0">
                <a:solidFill>
                  <a:srgbClr val="00B050"/>
                </a:solidFill>
              </a:rPr>
              <a:t>receptors in the ear</a:t>
            </a:r>
          </a:p>
        </p:txBody>
      </p:sp>
      <p:sp>
        <p:nvSpPr>
          <p:cNvPr id="16" name="TextBox 15"/>
          <p:cNvSpPr txBox="1"/>
          <p:nvPr/>
        </p:nvSpPr>
        <p:spPr>
          <a:xfrm>
            <a:off x="1660049" y="4054897"/>
            <a:ext cx="1173960"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Brain</a:t>
            </a:r>
            <a:endParaRPr lang="en-AU" sz="2400" dirty="0">
              <a:solidFill>
                <a:srgbClr val="00B050"/>
              </a:solidFill>
            </a:endParaRPr>
          </a:p>
        </p:txBody>
      </p:sp>
      <p:sp>
        <p:nvSpPr>
          <p:cNvPr id="17" name="TextBox 16"/>
          <p:cNvSpPr txBox="1"/>
          <p:nvPr/>
        </p:nvSpPr>
        <p:spPr>
          <a:xfrm>
            <a:off x="650649" y="4826626"/>
            <a:ext cx="2756024"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M</a:t>
            </a:r>
            <a:r>
              <a:rPr lang="en-AU" sz="2400" dirty="0">
                <a:solidFill>
                  <a:srgbClr val="00B050"/>
                </a:solidFill>
              </a:rPr>
              <a:t>uscles in the neck</a:t>
            </a:r>
          </a:p>
        </p:txBody>
      </p:sp>
      <p:sp>
        <p:nvSpPr>
          <p:cNvPr id="18" name="TextBox 17"/>
          <p:cNvSpPr txBox="1"/>
          <p:nvPr/>
        </p:nvSpPr>
        <p:spPr>
          <a:xfrm>
            <a:off x="811514" y="5603269"/>
            <a:ext cx="2457126"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Turning your head</a:t>
            </a:r>
            <a:endParaRPr lang="en-AU" sz="2400" dirty="0">
              <a:solidFill>
                <a:srgbClr val="00B050"/>
              </a:solidFill>
            </a:endParaRPr>
          </a:p>
        </p:txBody>
      </p:sp>
      <p:sp>
        <p:nvSpPr>
          <p:cNvPr id="2" name="Down Arrow 1"/>
          <p:cNvSpPr/>
          <p:nvPr/>
        </p:nvSpPr>
        <p:spPr>
          <a:xfrm>
            <a:off x="1898588" y="2891951"/>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Down Arrow 19"/>
          <p:cNvSpPr/>
          <p:nvPr/>
        </p:nvSpPr>
        <p:spPr>
          <a:xfrm>
            <a:off x="1898588" y="368250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a:off x="1898587" y="444092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1898588" y="5194974"/>
            <a:ext cx="274770"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p:cNvPicPr>
            <a:picLocks noChangeAspect="1"/>
          </p:cNvPicPr>
          <p:nvPr/>
        </p:nvPicPr>
        <p:blipFill>
          <a:blip r:embed="rId2"/>
          <a:stretch>
            <a:fillRect/>
          </a:stretch>
        </p:blipFill>
        <p:spPr>
          <a:xfrm>
            <a:off x="5345057" y="1678371"/>
            <a:ext cx="3455103" cy="4753051"/>
          </a:xfrm>
          <a:prstGeom prst="rect">
            <a:avLst/>
          </a:prstGeom>
        </p:spPr>
      </p:pic>
    </p:spTree>
    <p:extLst>
      <p:ext uri="{BB962C8B-B14F-4D97-AF65-F5344CB8AC3E}">
        <p14:creationId xmlns:p14="http://schemas.microsoft.com/office/powerpoint/2010/main" val="205329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41848"/>
            <a:ext cx="9260005" cy="1506491"/>
          </a:xfrm>
        </p:spPr>
        <p:txBody>
          <a:bodyPr>
            <a:normAutofit/>
          </a:bodyPr>
          <a:lstStyle/>
          <a:p>
            <a:pPr marL="0" indent="0">
              <a:buNone/>
            </a:pPr>
            <a:r>
              <a:rPr lang="en-AU" dirty="0"/>
              <a:t>The </a:t>
            </a:r>
            <a:r>
              <a:rPr lang="en-AU" b="1" dirty="0"/>
              <a:t>knee-jerk reflex </a:t>
            </a:r>
            <a:r>
              <a:rPr lang="en-AU" dirty="0"/>
              <a:t>occurs when the small section below the kneecap is stimulated with a tap. The foot will kick out.</a:t>
            </a:r>
          </a:p>
          <a:p>
            <a:pPr marL="0" indent="0">
              <a:buNone/>
            </a:pPr>
            <a:r>
              <a:rPr lang="en-AU" dirty="0"/>
              <a:t>Describe the stimulus response model in this situation.</a:t>
            </a:r>
          </a:p>
          <a:p>
            <a:pPr marL="0" indent="0">
              <a:buNone/>
            </a:pPr>
            <a:endParaRPr lang="en-AU" dirty="0"/>
          </a:p>
        </p:txBody>
      </p:sp>
      <p:sp>
        <p:nvSpPr>
          <p:cNvPr id="4" name="TextBox 3"/>
          <p:cNvSpPr txBox="1"/>
          <p:nvPr/>
        </p:nvSpPr>
        <p:spPr>
          <a:xfrm>
            <a:off x="0" y="148208"/>
            <a:ext cx="6086422"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6" name="Table 5"/>
          <p:cNvGraphicFramePr>
            <a:graphicFrameLocks noGrp="1"/>
          </p:cNvGraphicFramePr>
          <p:nvPr>
            <p:extLst>
              <p:ext uri="{D42A27DB-BD31-4B8C-83A1-F6EECF244321}">
                <p14:modId xmlns:p14="http://schemas.microsoft.com/office/powerpoint/2010/main" val="2346332764"/>
              </p:ext>
            </p:extLst>
          </p:nvPr>
        </p:nvGraphicFramePr>
        <p:xfrm>
          <a:off x="9545935" y="148208"/>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stimulus?</a:t>
                      </a:r>
                      <a:endParaRPr lang="en-AU"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655632"/>
              </p:ext>
            </p:extLst>
          </p:nvPr>
        </p:nvGraphicFramePr>
        <p:xfrm>
          <a:off x="9584745" y="310960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4</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effector?</a:t>
                      </a:r>
                      <a:endParaRPr lang="en-AU"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1755704"/>
              </p:ext>
            </p:extLst>
          </p:nvPr>
        </p:nvGraphicFramePr>
        <p:xfrm>
          <a:off x="9566758" y="1929539"/>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3</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control centre?</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88505865"/>
              </p:ext>
            </p:extLst>
          </p:nvPr>
        </p:nvGraphicFramePr>
        <p:xfrm>
          <a:off x="9560132" y="1036911"/>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2</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receptor?</a:t>
                      </a:r>
                      <a:endParaRPr lang="en-AU" dirty="0"/>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5092333"/>
              </p:ext>
            </p:extLst>
          </p:nvPr>
        </p:nvGraphicFramePr>
        <p:xfrm>
          <a:off x="9598295" y="398658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5</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response?</a:t>
                      </a:r>
                      <a:endParaRPr lang="en-AU"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42000378"/>
              </p:ext>
            </p:extLst>
          </p:nvPr>
        </p:nvGraphicFramePr>
        <p:xfrm>
          <a:off x="6167941" y="148208"/>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val="20000"/>
                    </a:ext>
                  </a:extLst>
                </a:gridCol>
              </a:tblGrid>
              <a:tr h="353527">
                <a:tc>
                  <a:txBody>
                    <a:bodyPr/>
                    <a:lstStyle/>
                    <a:p>
                      <a:r>
                        <a:rPr lang="en-AU" dirty="0"/>
                        <a:t>Reminder</a:t>
                      </a:r>
                    </a:p>
                  </a:txBody>
                  <a:tcPr>
                    <a:solidFill>
                      <a:srgbClr val="00B050"/>
                    </a:solidFill>
                  </a:tcPr>
                </a:tc>
                <a:extLst>
                  <a:ext uri="{0D108BD9-81ED-4DB2-BD59-A6C34878D82A}">
                    <a16:rowId xmlns:a16="http://schemas.microsoft.com/office/drawing/2014/main" val="10000"/>
                  </a:ext>
                </a:extLst>
              </a:tr>
              <a:tr h="370840">
                <a:tc>
                  <a: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249833" y="2511069"/>
            <a:ext cx="3564713" cy="461665"/>
          </a:xfrm>
          <a:prstGeom prst="rect">
            <a:avLst/>
          </a:prstGeom>
          <a:noFill/>
        </p:spPr>
        <p:txBody>
          <a:bodyPr wrap="square" rtlCol="0">
            <a:spAutoFit/>
          </a:bodyPr>
          <a:lstStyle/>
          <a:p>
            <a:r>
              <a:rPr lang="en-AU" sz="2400" dirty="0">
                <a:solidFill>
                  <a:srgbClr val="00B050"/>
                </a:solidFill>
              </a:rPr>
              <a:t>Tapping below the kneecap</a:t>
            </a:r>
          </a:p>
        </p:txBody>
      </p:sp>
      <p:sp>
        <p:nvSpPr>
          <p:cNvPr id="15" name="TextBox 14"/>
          <p:cNvSpPr txBox="1"/>
          <p:nvPr/>
        </p:nvSpPr>
        <p:spPr>
          <a:xfrm>
            <a:off x="311855" y="3281530"/>
            <a:ext cx="3557780"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T</a:t>
            </a:r>
            <a:r>
              <a:rPr lang="en-AU" sz="2400" dirty="0">
                <a:solidFill>
                  <a:srgbClr val="00B050"/>
                </a:solidFill>
              </a:rPr>
              <a:t>ouch receptors in the skin</a:t>
            </a:r>
          </a:p>
        </p:txBody>
      </p:sp>
      <p:sp>
        <p:nvSpPr>
          <p:cNvPr id="16" name="TextBox 15"/>
          <p:cNvSpPr txBox="1"/>
          <p:nvPr/>
        </p:nvSpPr>
        <p:spPr>
          <a:xfrm>
            <a:off x="1258971" y="4052608"/>
            <a:ext cx="1553999"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Spinal cord</a:t>
            </a:r>
            <a:endParaRPr lang="en-AU" sz="2400" dirty="0">
              <a:solidFill>
                <a:srgbClr val="00B050"/>
              </a:solidFill>
            </a:endParaRPr>
          </a:p>
        </p:txBody>
      </p:sp>
      <p:sp>
        <p:nvSpPr>
          <p:cNvPr id="17" name="TextBox 16"/>
          <p:cNvSpPr txBox="1"/>
          <p:nvPr/>
        </p:nvSpPr>
        <p:spPr>
          <a:xfrm>
            <a:off x="751010" y="4821445"/>
            <a:ext cx="2569920"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M</a:t>
            </a:r>
            <a:r>
              <a:rPr lang="en-AU" sz="2400" dirty="0">
                <a:solidFill>
                  <a:srgbClr val="00B050"/>
                </a:solidFill>
              </a:rPr>
              <a:t>uscles in the leg</a:t>
            </a:r>
          </a:p>
        </p:txBody>
      </p:sp>
      <p:sp>
        <p:nvSpPr>
          <p:cNvPr id="18" name="TextBox 17"/>
          <p:cNvSpPr txBox="1"/>
          <p:nvPr/>
        </p:nvSpPr>
        <p:spPr>
          <a:xfrm>
            <a:off x="967408" y="5590282"/>
            <a:ext cx="2130637"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Kicking the foot</a:t>
            </a:r>
            <a:endParaRPr lang="en-AU" sz="2400" dirty="0">
              <a:solidFill>
                <a:srgbClr val="00B050"/>
              </a:solidFill>
            </a:endParaRPr>
          </a:p>
        </p:txBody>
      </p:sp>
      <p:sp>
        <p:nvSpPr>
          <p:cNvPr id="2" name="Down Arrow 1"/>
          <p:cNvSpPr/>
          <p:nvPr/>
        </p:nvSpPr>
        <p:spPr>
          <a:xfrm>
            <a:off x="1898588" y="2891951"/>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Down Arrow 19"/>
          <p:cNvSpPr/>
          <p:nvPr/>
        </p:nvSpPr>
        <p:spPr>
          <a:xfrm>
            <a:off x="1898588" y="368250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a:off x="1898587" y="444092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1898588" y="5194974"/>
            <a:ext cx="274770"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4" name="Picture 23"/>
          <p:cNvPicPr>
            <a:picLocks noChangeAspect="1"/>
          </p:cNvPicPr>
          <p:nvPr/>
        </p:nvPicPr>
        <p:blipFill rotWithShape="1">
          <a:blip r:embed="rId2"/>
          <a:srcRect l="13950"/>
          <a:stretch/>
        </p:blipFill>
        <p:spPr>
          <a:xfrm>
            <a:off x="4451381" y="2548339"/>
            <a:ext cx="4515644" cy="3276683"/>
          </a:xfrm>
          <a:prstGeom prst="rect">
            <a:avLst/>
          </a:prstGeom>
        </p:spPr>
      </p:pic>
    </p:spTree>
    <p:extLst>
      <p:ext uri="{BB962C8B-B14F-4D97-AF65-F5344CB8AC3E}">
        <p14:creationId xmlns:p14="http://schemas.microsoft.com/office/powerpoint/2010/main" val="33595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041848"/>
            <a:ext cx="5834598" cy="1506491"/>
          </a:xfrm>
        </p:spPr>
        <p:txBody>
          <a:bodyPr/>
          <a:lstStyle/>
          <a:p>
            <a:pPr marL="0" indent="0">
              <a:buNone/>
            </a:pPr>
            <a:r>
              <a:rPr lang="en-AU" dirty="0"/>
              <a:t>Describe the stimulus response model </a:t>
            </a:r>
            <a:br>
              <a:rPr lang="en-AU" dirty="0"/>
            </a:br>
            <a:r>
              <a:rPr lang="en-AU" dirty="0"/>
              <a:t>for when you step out into bright sunshine from a dark room.</a:t>
            </a:r>
          </a:p>
        </p:txBody>
      </p:sp>
      <p:sp>
        <p:nvSpPr>
          <p:cNvPr id="4" name="TextBox 3"/>
          <p:cNvSpPr txBox="1"/>
          <p:nvPr/>
        </p:nvSpPr>
        <p:spPr>
          <a:xfrm>
            <a:off x="0" y="148208"/>
            <a:ext cx="6086422"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6" name="Table 5"/>
          <p:cNvGraphicFramePr>
            <a:graphicFrameLocks noGrp="1"/>
          </p:cNvGraphicFramePr>
          <p:nvPr>
            <p:extLst>
              <p:ext uri="{D42A27DB-BD31-4B8C-83A1-F6EECF244321}">
                <p14:modId xmlns:p14="http://schemas.microsoft.com/office/powerpoint/2010/main" val="2346332764"/>
              </p:ext>
            </p:extLst>
          </p:nvPr>
        </p:nvGraphicFramePr>
        <p:xfrm>
          <a:off x="9545935" y="148208"/>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stimulus?</a:t>
                      </a:r>
                      <a:endParaRPr lang="en-AU"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655632"/>
              </p:ext>
            </p:extLst>
          </p:nvPr>
        </p:nvGraphicFramePr>
        <p:xfrm>
          <a:off x="9584745" y="310960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4</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effector?</a:t>
                      </a:r>
                      <a:endParaRPr lang="en-AU"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1755704"/>
              </p:ext>
            </p:extLst>
          </p:nvPr>
        </p:nvGraphicFramePr>
        <p:xfrm>
          <a:off x="9566758" y="1929539"/>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3</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control centre?</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88505865"/>
              </p:ext>
            </p:extLst>
          </p:nvPr>
        </p:nvGraphicFramePr>
        <p:xfrm>
          <a:off x="9560132" y="1036911"/>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2</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receptor?</a:t>
                      </a:r>
                      <a:endParaRPr lang="en-AU" dirty="0"/>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5092333"/>
              </p:ext>
            </p:extLst>
          </p:nvPr>
        </p:nvGraphicFramePr>
        <p:xfrm>
          <a:off x="9598295" y="398658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5</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response?</a:t>
                      </a:r>
                      <a:endParaRPr lang="en-AU"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42000378"/>
              </p:ext>
            </p:extLst>
          </p:nvPr>
        </p:nvGraphicFramePr>
        <p:xfrm>
          <a:off x="6167941" y="148208"/>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val="20000"/>
                    </a:ext>
                  </a:extLst>
                </a:gridCol>
              </a:tblGrid>
              <a:tr h="353527">
                <a:tc>
                  <a:txBody>
                    <a:bodyPr/>
                    <a:lstStyle/>
                    <a:p>
                      <a:r>
                        <a:rPr lang="en-AU" dirty="0"/>
                        <a:t>Reminder</a:t>
                      </a:r>
                    </a:p>
                  </a:txBody>
                  <a:tcPr>
                    <a:solidFill>
                      <a:srgbClr val="00B050"/>
                    </a:solidFill>
                  </a:tcPr>
                </a:tc>
                <a:extLst>
                  <a:ext uri="{0D108BD9-81ED-4DB2-BD59-A6C34878D82A}">
                    <a16:rowId xmlns:a16="http://schemas.microsoft.com/office/drawing/2014/main" val="10000"/>
                  </a:ext>
                </a:extLst>
              </a:tr>
              <a:tr h="370840">
                <a:tc>
                  <a: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1022323" y="2508163"/>
            <a:ext cx="2014302" cy="461665"/>
          </a:xfrm>
          <a:prstGeom prst="rect">
            <a:avLst/>
          </a:prstGeom>
          <a:noFill/>
        </p:spPr>
        <p:txBody>
          <a:bodyPr wrap="square" rtlCol="0">
            <a:spAutoFit/>
          </a:bodyPr>
          <a:lstStyle/>
          <a:p>
            <a:r>
              <a:rPr lang="en-AU" sz="2400" dirty="0">
                <a:solidFill>
                  <a:srgbClr val="00B050"/>
                </a:solidFill>
              </a:rPr>
              <a:t>Bright sunlight</a:t>
            </a:r>
          </a:p>
        </p:txBody>
      </p:sp>
      <p:sp>
        <p:nvSpPr>
          <p:cNvPr id="15" name="TextBox 14"/>
          <p:cNvSpPr txBox="1"/>
          <p:nvPr/>
        </p:nvSpPr>
        <p:spPr>
          <a:xfrm>
            <a:off x="318678" y="3281530"/>
            <a:ext cx="3441283"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Photo</a:t>
            </a:r>
            <a:r>
              <a:rPr lang="en-AU" sz="2400" dirty="0">
                <a:solidFill>
                  <a:srgbClr val="00B050"/>
                </a:solidFill>
              </a:rPr>
              <a:t>receptors in the eye</a:t>
            </a:r>
          </a:p>
        </p:txBody>
      </p:sp>
      <p:sp>
        <p:nvSpPr>
          <p:cNvPr id="16" name="TextBox 15"/>
          <p:cNvSpPr txBox="1"/>
          <p:nvPr/>
        </p:nvSpPr>
        <p:spPr>
          <a:xfrm>
            <a:off x="1660049" y="4054897"/>
            <a:ext cx="1173960"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Brain</a:t>
            </a:r>
            <a:endParaRPr lang="en-AU" sz="2400" dirty="0">
              <a:solidFill>
                <a:srgbClr val="00B050"/>
              </a:solidFill>
            </a:endParaRPr>
          </a:p>
        </p:txBody>
      </p:sp>
      <p:sp>
        <p:nvSpPr>
          <p:cNvPr id="17" name="TextBox 16"/>
          <p:cNvSpPr txBox="1"/>
          <p:nvPr/>
        </p:nvSpPr>
        <p:spPr>
          <a:xfrm>
            <a:off x="1708348" y="4826626"/>
            <a:ext cx="659536"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a:t>
            </a:r>
            <a:endParaRPr lang="en-AU" sz="2400" dirty="0">
              <a:solidFill>
                <a:srgbClr val="00B050"/>
              </a:solidFill>
            </a:endParaRPr>
          </a:p>
        </p:txBody>
      </p:sp>
      <p:sp>
        <p:nvSpPr>
          <p:cNvPr id="18" name="TextBox 17"/>
          <p:cNvSpPr txBox="1"/>
          <p:nvPr/>
        </p:nvSpPr>
        <p:spPr>
          <a:xfrm>
            <a:off x="1725914" y="5603269"/>
            <a:ext cx="621501"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a:t>
            </a:r>
            <a:endParaRPr lang="en-AU" sz="2400" dirty="0">
              <a:solidFill>
                <a:srgbClr val="00B050"/>
              </a:solidFill>
            </a:endParaRPr>
          </a:p>
        </p:txBody>
      </p:sp>
      <p:sp>
        <p:nvSpPr>
          <p:cNvPr id="2" name="Down Arrow 1"/>
          <p:cNvSpPr/>
          <p:nvPr/>
        </p:nvSpPr>
        <p:spPr>
          <a:xfrm>
            <a:off x="1898588" y="2891951"/>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Down Arrow 19"/>
          <p:cNvSpPr/>
          <p:nvPr/>
        </p:nvSpPr>
        <p:spPr>
          <a:xfrm>
            <a:off x="1898588" y="368250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a:off x="1898587" y="444092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1898588" y="5194974"/>
            <a:ext cx="274770"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050" name="Picture 2">
            <a:extLst>
              <a:ext uri="{FF2B5EF4-FFF2-40B4-BE49-F238E27FC236}">
                <a16:creationId xmlns:a16="http://schemas.microsoft.com/office/drawing/2014/main" id="{0C3E5A47-7598-4E30-B108-88ED169E95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660"/>
          <a:stretch/>
        </p:blipFill>
        <p:spPr bwMode="auto">
          <a:xfrm>
            <a:off x="6231706" y="1405211"/>
            <a:ext cx="3247384" cy="4713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014888"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Relevance</a:t>
            </a:r>
          </a:p>
        </p:txBody>
      </p:sp>
      <p:sp>
        <p:nvSpPr>
          <p:cNvPr id="3" name="TextBox 2"/>
          <p:cNvSpPr txBox="1"/>
          <p:nvPr/>
        </p:nvSpPr>
        <p:spPr>
          <a:xfrm>
            <a:off x="0" y="732983"/>
            <a:ext cx="11045728" cy="2677656"/>
          </a:xfrm>
          <a:prstGeom prst="rect">
            <a:avLst/>
          </a:prstGeom>
          <a:noFill/>
        </p:spPr>
        <p:txBody>
          <a:bodyPr wrap="square" rtlCol="0">
            <a:spAutoFit/>
          </a:bodyPr>
          <a:lstStyle/>
          <a:p>
            <a:r>
              <a:rPr lang="en-AU" sz="2800" dirty="0"/>
              <a:t>Our bodies are complex organisms that are constantly responding to changes in the external and internal environment.</a:t>
            </a:r>
          </a:p>
          <a:p>
            <a:endParaRPr lang="en-AU" sz="2800" dirty="0"/>
          </a:p>
          <a:p>
            <a:r>
              <a:rPr lang="en-AU" sz="2800" dirty="0"/>
              <a:t>Knowing about the nervous system and how it generates responses from the body helps you understand how our body coordinates its movement and internal environment to protect us from harm and help us to survive.</a:t>
            </a:r>
          </a:p>
        </p:txBody>
      </p:sp>
    </p:spTree>
    <p:extLst>
      <p:ext uri="{BB962C8B-B14F-4D97-AF65-F5344CB8AC3E}">
        <p14:creationId xmlns:p14="http://schemas.microsoft.com/office/powerpoint/2010/main" val="3866548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311405"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11" name="TextBox 10"/>
          <p:cNvSpPr txBox="1"/>
          <p:nvPr/>
        </p:nvSpPr>
        <p:spPr>
          <a:xfrm>
            <a:off x="-6296" y="2226727"/>
            <a:ext cx="11394730" cy="2677656"/>
          </a:xfrm>
          <a:prstGeom prst="rect">
            <a:avLst/>
          </a:prstGeom>
          <a:noFill/>
        </p:spPr>
        <p:txBody>
          <a:bodyPr wrap="square" rtlCol="0">
            <a:spAutoFit/>
          </a:bodyPr>
          <a:lstStyle/>
          <a:p>
            <a:r>
              <a:rPr lang="en-US" sz="2800" dirty="0"/>
              <a:t>Put the components of the stimulus response model in the correct order.</a:t>
            </a:r>
          </a:p>
          <a:p>
            <a:r>
              <a:rPr lang="en-US" sz="2800" dirty="0"/>
              <a:t>A	Effector</a:t>
            </a:r>
          </a:p>
          <a:p>
            <a:r>
              <a:rPr lang="en-US" sz="2800" dirty="0"/>
              <a:t>B	Response</a:t>
            </a:r>
          </a:p>
          <a:p>
            <a:r>
              <a:rPr lang="en-US" sz="2800" dirty="0"/>
              <a:t>C	Control Centre</a:t>
            </a:r>
          </a:p>
          <a:p>
            <a:r>
              <a:rPr lang="en-US" sz="2800" dirty="0"/>
              <a:t>D	Stimulus</a:t>
            </a:r>
          </a:p>
          <a:p>
            <a:r>
              <a:rPr lang="en-US" sz="2800" dirty="0"/>
              <a:t>E	Receptor</a:t>
            </a:r>
            <a:endParaRPr lang="en-AU" sz="2800" dirty="0"/>
          </a:p>
        </p:txBody>
      </p:sp>
      <p:sp>
        <p:nvSpPr>
          <p:cNvPr id="46" name="TextBox 45"/>
          <p:cNvSpPr txBox="1"/>
          <p:nvPr/>
        </p:nvSpPr>
        <p:spPr>
          <a:xfrm>
            <a:off x="0" y="1641952"/>
            <a:ext cx="2311405"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50" name="TextBox 49"/>
          <p:cNvSpPr txBox="1"/>
          <p:nvPr/>
        </p:nvSpPr>
        <p:spPr>
          <a:xfrm>
            <a:off x="-50398" y="590437"/>
            <a:ext cx="11482935" cy="954107"/>
          </a:xfrm>
          <a:prstGeom prst="rect">
            <a:avLst/>
          </a:prstGeom>
          <a:noFill/>
        </p:spPr>
        <p:txBody>
          <a:bodyPr wrap="square" rtlCol="0">
            <a:spAutoFit/>
          </a:bodyPr>
          <a:lstStyle/>
          <a:p>
            <a:r>
              <a:rPr lang="en-AU" sz="2800" dirty="0"/>
              <a:t>Reflexes occur without waiting for the brain to respond. What could happen if we did not have reflexes? </a:t>
            </a:r>
          </a:p>
        </p:txBody>
      </p:sp>
      <p:sp>
        <p:nvSpPr>
          <p:cNvPr id="6" name="TextBox 5"/>
          <p:cNvSpPr txBox="1"/>
          <p:nvPr/>
        </p:nvSpPr>
        <p:spPr>
          <a:xfrm>
            <a:off x="0" y="5001791"/>
            <a:ext cx="2311405"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7" name="TextBox 6"/>
          <p:cNvSpPr txBox="1"/>
          <p:nvPr/>
        </p:nvSpPr>
        <p:spPr>
          <a:xfrm>
            <a:off x="0" y="5586566"/>
            <a:ext cx="11482935" cy="954107"/>
          </a:xfrm>
          <a:prstGeom prst="rect">
            <a:avLst/>
          </a:prstGeom>
          <a:noFill/>
        </p:spPr>
        <p:txBody>
          <a:bodyPr wrap="square" rtlCol="0">
            <a:spAutoFit/>
          </a:bodyPr>
          <a:lstStyle/>
          <a:p>
            <a:r>
              <a:rPr lang="en-AU" sz="2800" dirty="0"/>
              <a:t>Describe the stimulus response model for when you smell rotting fish as you pass a bin.</a:t>
            </a:r>
          </a:p>
        </p:txBody>
      </p:sp>
      <p:graphicFrame>
        <p:nvGraphicFramePr>
          <p:cNvPr id="8" name="Table 7"/>
          <p:cNvGraphicFramePr>
            <a:graphicFrameLocks noGrp="1"/>
          </p:cNvGraphicFramePr>
          <p:nvPr>
            <p:extLst>
              <p:ext uri="{D42A27DB-BD31-4B8C-83A1-F6EECF244321}">
                <p14:modId xmlns:p14="http://schemas.microsoft.com/office/powerpoint/2010/main" val="3803668613"/>
              </p:ext>
            </p:extLst>
          </p:nvPr>
        </p:nvGraphicFramePr>
        <p:xfrm>
          <a:off x="8593089" y="4306741"/>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val="20000"/>
                    </a:ext>
                  </a:extLst>
                </a:gridCol>
              </a:tblGrid>
              <a:tr h="353527">
                <a:tc>
                  <a:txBody>
                    <a:bodyPr/>
                    <a:lstStyle/>
                    <a:p>
                      <a:r>
                        <a:rPr lang="en-AU" dirty="0"/>
                        <a:t>Reminder</a:t>
                      </a:r>
                    </a:p>
                  </a:txBody>
                  <a:tcPr>
                    <a:solidFill>
                      <a:srgbClr val="00B050"/>
                    </a:solidFill>
                  </a:tcPr>
                </a:tc>
                <a:extLst>
                  <a:ext uri="{0D108BD9-81ED-4DB2-BD59-A6C34878D82A}">
                    <a16:rowId xmlns:a16="http://schemas.microsoft.com/office/drawing/2014/main" val="10000"/>
                  </a:ext>
                </a:extLst>
              </a:tr>
              <a:tr h="370840">
                <a:tc>
                  <a: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a:p>
                  </a:txBody>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rotWithShape="1">
          <a:blip r:embed="rId3"/>
          <a:srcRect l="18863" t="20870" r="18779" b="26376"/>
          <a:stretch/>
        </p:blipFill>
        <p:spPr>
          <a:xfrm>
            <a:off x="4461307" y="2863226"/>
            <a:ext cx="3107466" cy="2839152"/>
          </a:xfrm>
          <a:prstGeom prst="rect">
            <a:avLst/>
          </a:prstGeom>
        </p:spPr>
      </p:pic>
    </p:spTree>
    <p:extLst>
      <p:ext uri="{BB962C8B-B14F-4D97-AF65-F5344CB8AC3E}">
        <p14:creationId xmlns:p14="http://schemas.microsoft.com/office/powerpoint/2010/main" val="209664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6" grpId="0" animBg="1"/>
      <p:bldP spid="50" grpId="0"/>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895468"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
        <p:nvSpPr>
          <p:cNvPr id="3" name="TextBox 2"/>
          <p:cNvSpPr txBox="1"/>
          <p:nvPr/>
        </p:nvSpPr>
        <p:spPr>
          <a:xfrm>
            <a:off x="0" y="601815"/>
            <a:ext cx="12112388" cy="954107"/>
          </a:xfrm>
          <a:prstGeom prst="rect">
            <a:avLst/>
          </a:prstGeom>
          <a:noFill/>
        </p:spPr>
        <p:txBody>
          <a:bodyPr wrap="square" rtlCol="0">
            <a:spAutoFit/>
          </a:bodyPr>
          <a:lstStyle/>
          <a:p>
            <a:r>
              <a:rPr lang="en-AU" sz="2800" dirty="0"/>
              <a:t>Complete the Stimulus Response worksheet (pp. 1-2), either on paper or your device.</a:t>
            </a:r>
            <a:endParaRPr lang="en-AU" sz="2800" i="1" dirty="0"/>
          </a:p>
        </p:txBody>
      </p:sp>
      <p:sp>
        <p:nvSpPr>
          <p:cNvPr id="2" name="TextBox 1"/>
          <p:cNvSpPr txBox="1"/>
          <p:nvPr/>
        </p:nvSpPr>
        <p:spPr>
          <a:xfrm>
            <a:off x="131027" y="3980809"/>
            <a:ext cx="1123897" cy="400110"/>
          </a:xfrm>
          <a:prstGeom prst="rect">
            <a:avLst/>
          </a:prstGeom>
          <a:noFill/>
        </p:spPr>
        <p:txBody>
          <a:bodyPr wrap="none" rtlCol="0">
            <a:spAutoFit/>
          </a:bodyPr>
          <a:lstStyle/>
          <a:p>
            <a:r>
              <a:rPr lang="en-AU" sz="2000" dirty="0">
                <a:solidFill>
                  <a:schemeClr val="bg1"/>
                </a:solidFill>
              </a:rPr>
              <a:t>Marigold</a:t>
            </a:r>
            <a:endParaRPr lang="en-AU" dirty="0">
              <a:solidFill>
                <a:schemeClr val="bg1"/>
              </a:solidFill>
            </a:endParaRPr>
          </a:p>
        </p:txBody>
      </p:sp>
      <p:sp>
        <p:nvSpPr>
          <p:cNvPr id="12" name="TextBox 11"/>
          <p:cNvSpPr txBox="1"/>
          <p:nvPr/>
        </p:nvSpPr>
        <p:spPr>
          <a:xfrm>
            <a:off x="2628288" y="3980809"/>
            <a:ext cx="1071960" cy="400110"/>
          </a:xfrm>
          <a:prstGeom prst="rect">
            <a:avLst/>
          </a:prstGeom>
          <a:noFill/>
        </p:spPr>
        <p:txBody>
          <a:bodyPr wrap="none" rtlCol="0">
            <a:spAutoFit/>
          </a:bodyPr>
          <a:lstStyle/>
          <a:p>
            <a:r>
              <a:rPr lang="en-AU" sz="2000" dirty="0">
                <a:solidFill>
                  <a:schemeClr val="bg1"/>
                </a:solidFill>
              </a:rPr>
              <a:t>Rafflesia</a:t>
            </a:r>
            <a:endParaRPr lang="en-AU" dirty="0">
              <a:solidFill>
                <a:schemeClr val="bg1"/>
              </a:solidFill>
            </a:endParaRPr>
          </a:p>
        </p:txBody>
      </p:sp>
      <p:sp>
        <p:nvSpPr>
          <p:cNvPr id="16" name="TextBox 15"/>
          <p:cNvSpPr txBox="1"/>
          <p:nvPr/>
        </p:nvSpPr>
        <p:spPr>
          <a:xfrm>
            <a:off x="131027" y="4577161"/>
            <a:ext cx="1597297" cy="400110"/>
          </a:xfrm>
          <a:prstGeom prst="rect">
            <a:avLst/>
          </a:prstGeom>
          <a:noFill/>
        </p:spPr>
        <p:txBody>
          <a:bodyPr wrap="none" rtlCol="0">
            <a:spAutoFit/>
          </a:bodyPr>
          <a:lstStyle/>
          <a:p>
            <a:r>
              <a:rPr lang="en-AU" sz="2000" dirty="0">
                <a:solidFill>
                  <a:schemeClr val="bg1"/>
                </a:solidFill>
              </a:rPr>
              <a:t>Trumpet Vine</a:t>
            </a:r>
            <a:endParaRPr lang="en-AU" dirty="0">
              <a:solidFill>
                <a:schemeClr val="bg1"/>
              </a:solidFill>
            </a:endParaRPr>
          </a:p>
        </p:txBody>
      </p:sp>
      <p:sp>
        <p:nvSpPr>
          <p:cNvPr id="17" name="TextBox 16"/>
          <p:cNvSpPr txBox="1"/>
          <p:nvPr/>
        </p:nvSpPr>
        <p:spPr>
          <a:xfrm>
            <a:off x="3482859" y="4469605"/>
            <a:ext cx="875561" cy="400110"/>
          </a:xfrm>
          <a:prstGeom prst="rect">
            <a:avLst/>
          </a:prstGeom>
          <a:noFill/>
        </p:spPr>
        <p:txBody>
          <a:bodyPr wrap="none" rtlCol="0">
            <a:spAutoFit/>
          </a:bodyPr>
          <a:lstStyle/>
          <a:p>
            <a:r>
              <a:rPr lang="en-AU" sz="2000" dirty="0">
                <a:solidFill>
                  <a:schemeClr val="bg1"/>
                </a:solidFill>
              </a:rPr>
              <a:t>Cactus</a:t>
            </a:r>
            <a:endParaRPr lang="en-AU" dirty="0">
              <a:solidFill>
                <a:schemeClr val="bg1"/>
              </a:solidFill>
            </a:endParaRPr>
          </a:p>
        </p:txBody>
      </p:sp>
      <p:sp>
        <p:nvSpPr>
          <p:cNvPr id="18" name="TextBox 17"/>
          <p:cNvSpPr txBox="1"/>
          <p:nvPr/>
        </p:nvSpPr>
        <p:spPr>
          <a:xfrm>
            <a:off x="6088319" y="4496053"/>
            <a:ext cx="1018227" cy="400110"/>
          </a:xfrm>
          <a:prstGeom prst="rect">
            <a:avLst/>
          </a:prstGeom>
          <a:noFill/>
        </p:spPr>
        <p:txBody>
          <a:bodyPr wrap="none" rtlCol="0">
            <a:spAutoFit/>
          </a:bodyPr>
          <a:lstStyle/>
          <a:p>
            <a:r>
              <a:rPr lang="en-AU" sz="2000" dirty="0">
                <a:solidFill>
                  <a:schemeClr val="bg1"/>
                </a:solidFill>
              </a:rPr>
              <a:t>Jasmine</a:t>
            </a:r>
            <a:endParaRPr lang="en-AU" dirty="0">
              <a:solidFill>
                <a:schemeClr val="bg1"/>
              </a:solidFill>
            </a:endParaRPr>
          </a:p>
        </p:txBody>
      </p:sp>
      <p:sp>
        <p:nvSpPr>
          <p:cNvPr id="20" name="TextBox 19"/>
          <p:cNvSpPr txBox="1"/>
          <p:nvPr/>
        </p:nvSpPr>
        <p:spPr>
          <a:xfrm>
            <a:off x="8110208" y="4577161"/>
            <a:ext cx="1410514" cy="400110"/>
          </a:xfrm>
          <a:prstGeom prst="rect">
            <a:avLst/>
          </a:prstGeom>
          <a:noFill/>
        </p:spPr>
        <p:txBody>
          <a:bodyPr wrap="none" rtlCol="0">
            <a:spAutoFit/>
          </a:bodyPr>
          <a:lstStyle/>
          <a:p>
            <a:r>
              <a:rPr lang="en-AU" sz="2000" dirty="0">
                <a:solidFill>
                  <a:schemeClr val="bg1"/>
                </a:solidFill>
              </a:rPr>
              <a:t>Bottlebrush</a:t>
            </a:r>
            <a:endParaRPr lang="en-AU" dirty="0">
              <a:solidFill>
                <a:schemeClr val="bg1"/>
              </a:solidFill>
            </a:endParaRPr>
          </a:p>
        </p:txBody>
      </p:sp>
    </p:spTree>
    <p:extLst>
      <p:ext uri="{BB962C8B-B14F-4D97-AF65-F5344CB8AC3E}">
        <p14:creationId xmlns:p14="http://schemas.microsoft.com/office/powerpoint/2010/main" val="275914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6383" y="2341341"/>
            <a:ext cx="4782141" cy="4567695"/>
          </a:xfrm>
          <a:prstGeom prst="rect">
            <a:avLst/>
          </a:prstGeom>
        </p:spPr>
      </p:pic>
      <p:sp>
        <p:nvSpPr>
          <p:cNvPr id="4" name="TextBox 3"/>
          <p:cNvSpPr txBox="1"/>
          <p:nvPr/>
        </p:nvSpPr>
        <p:spPr>
          <a:xfrm>
            <a:off x="0" y="148208"/>
            <a:ext cx="2429041"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sp>
        <p:nvSpPr>
          <p:cNvPr id="2" name="TextBox 1"/>
          <p:cNvSpPr txBox="1"/>
          <p:nvPr/>
        </p:nvSpPr>
        <p:spPr>
          <a:xfrm>
            <a:off x="-1" y="732983"/>
            <a:ext cx="11847931" cy="4832092"/>
          </a:xfrm>
          <a:prstGeom prst="rect">
            <a:avLst/>
          </a:prstGeom>
          <a:noFill/>
        </p:spPr>
        <p:txBody>
          <a:bodyPr wrap="square" rtlCol="0">
            <a:spAutoFit/>
          </a:bodyPr>
          <a:lstStyle/>
          <a:p>
            <a:r>
              <a:rPr lang="en-AU" sz="2800" dirty="0"/>
              <a:t>Neurons carry electrical messages, called nerve impulses, from one part of the body to another at very high speed.</a:t>
            </a:r>
          </a:p>
          <a:p>
            <a:endParaRPr lang="en-AU" sz="2800" dirty="0"/>
          </a:p>
          <a:p>
            <a:r>
              <a:rPr lang="en-AU" sz="2800" dirty="0"/>
              <a:t>Match each of the following parts of a neuron to the position on the diagram.</a:t>
            </a:r>
          </a:p>
          <a:p>
            <a:endParaRPr lang="en-AU" sz="2800" dirty="0"/>
          </a:p>
          <a:p>
            <a:r>
              <a:rPr lang="en-AU" sz="2800" dirty="0"/>
              <a:t>A. Axon			</a:t>
            </a:r>
          </a:p>
          <a:p>
            <a:r>
              <a:rPr lang="en-AU" sz="2800" dirty="0"/>
              <a:t>B. Dendrite</a:t>
            </a:r>
          </a:p>
          <a:p>
            <a:r>
              <a:rPr lang="en-AU" sz="2800" dirty="0"/>
              <a:t>C. Cell Body</a:t>
            </a:r>
          </a:p>
          <a:p>
            <a:r>
              <a:rPr lang="en-AU" sz="2800" dirty="0"/>
              <a:t>D. Myelin Sheath</a:t>
            </a:r>
          </a:p>
          <a:p>
            <a:r>
              <a:rPr lang="en-AU" sz="2800" dirty="0"/>
              <a:t>E. Synaptic Terminal</a:t>
            </a:r>
          </a:p>
          <a:p>
            <a:r>
              <a:rPr lang="en-AU" sz="2800" dirty="0"/>
              <a:t>F. Nucleus</a:t>
            </a:r>
          </a:p>
        </p:txBody>
      </p:sp>
      <p:sp>
        <p:nvSpPr>
          <p:cNvPr id="6" name="TextBox 5">
            <a:extLst>
              <a:ext uri="{FF2B5EF4-FFF2-40B4-BE49-F238E27FC236}">
                <a16:creationId xmlns:a16="http://schemas.microsoft.com/office/drawing/2014/main" id="{49420355-BAE0-42D4-8DD2-70382659F540}"/>
              </a:ext>
            </a:extLst>
          </p:cNvPr>
          <p:cNvSpPr txBox="1"/>
          <p:nvPr/>
        </p:nvSpPr>
        <p:spPr>
          <a:xfrm>
            <a:off x="7301244" y="2419468"/>
            <a:ext cx="278295" cy="523220"/>
          </a:xfrm>
          <a:prstGeom prst="rect">
            <a:avLst/>
          </a:prstGeom>
          <a:solidFill>
            <a:schemeClr val="bg1"/>
          </a:solidFill>
        </p:spPr>
        <p:txBody>
          <a:bodyPr wrap="square" rtlCol="0">
            <a:spAutoFit/>
          </a:bodyPr>
          <a:lstStyle/>
          <a:p>
            <a:pPr algn="ctr"/>
            <a:r>
              <a:rPr lang="en-AU" sz="2800" dirty="0"/>
              <a:t>1</a:t>
            </a:r>
            <a:endParaRPr lang="en-AU" dirty="0"/>
          </a:p>
        </p:txBody>
      </p:sp>
      <p:sp>
        <p:nvSpPr>
          <p:cNvPr id="7" name="TextBox 6">
            <a:extLst>
              <a:ext uri="{FF2B5EF4-FFF2-40B4-BE49-F238E27FC236}">
                <a16:creationId xmlns:a16="http://schemas.microsoft.com/office/drawing/2014/main" id="{F5A0FDA4-558A-4E54-8D73-9F3CE34A1184}"/>
              </a:ext>
            </a:extLst>
          </p:cNvPr>
          <p:cNvSpPr txBox="1"/>
          <p:nvPr/>
        </p:nvSpPr>
        <p:spPr>
          <a:xfrm>
            <a:off x="3717234" y="4519937"/>
            <a:ext cx="278295" cy="523220"/>
          </a:xfrm>
          <a:prstGeom prst="rect">
            <a:avLst/>
          </a:prstGeom>
          <a:solidFill>
            <a:schemeClr val="bg1"/>
          </a:solidFill>
        </p:spPr>
        <p:txBody>
          <a:bodyPr wrap="square" rtlCol="0">
            <a:spAutoFit/>
          </a:bodyPr>
          <a:lstStyle/>
          <a:p>
            <a:pPr algn="ctr"/>
            <a:r>
              <a:rPr lang="en-AU" sz="2800" dirty="0"/>
              <a:t>2</a:t>
            </a:r>
            <a:endParaRPr lang="en-AU" dirty="0"/>
          </a:p>
        </p:txBody>
      </p:sp>
      <p:sp>
        <p:nvSpPr>
          <p:cNvPr id="8" name="TextBox 7">
            <a:extLst>
              <a:ext uri="{FF2B5EF4-FFF2-40B4-BE49-F238E27FC236}">
                <a16:creationId xmlns:a16="http://schemas.microsoft.com/office/drawing/2014/main" id="{75A3BD44-5766-43B3-BF5E-EF032CCD3C45}"/>
              </a:ext>
            </a:extLst>
          </p:cNvPr>
          <p:cNvSpPr txBox="1"/>
          <p:nvPr/>
        </p:nvSpPr>
        <p:spPr>
          <a:xfrm>
            <a:off x="7619539" y="2905780"/>
            <a:ext cx="278295" cy="523220"/>
          </a:xfrm>
          <a:prstGeom prst="rect">
            <a:avLst/>
          </a:prstGeom>
          <a:solidFill>
            <a:schemeClr val="bg1"/>
          </a:solidFill>
        </p:spPr>
        <p:txBody>
          <a:bodyPr wrap="square" rtlCol="0">
            <a:spAutoFit/>
          </a:bodyPr>
          <a:lstStyle/>
          <a:p>
            <a:pPr algn="ctr"/>
            <a:r>
              <a:rPr lang="en-AU" sz="2800" dirty="0"/>
              <a:t>3</a:t>
            </a:r>
            <a:endParaRPr lang="en-AU" dirty="0"/>
          </a:p>
        </p:txBody>
      </p:sp>
      <p:sp>
        <p:nvSpPr>
          <p:cNvPr id="9" name="TextBox 8">
            <a:extLst>
              <a:ext uri="{FF2B5EF4-FFF2-40B4-BE49-F238E27FC236}">
                <a16:creationId xmlns:a16="http://schemas.microsoft.com/office/drawing/2014/main" id="{10513580-C10E-43FF-8449-998D3D63BE26}"/>
              </a:ext>
            </a:extLst>
          </p:cNvPr>
          <p:cNvSpPr txBox="1"/>
          <p:nvPr/>
        </p:nvSpPr>
        <p:spPr>
          <a:xfrm>
            <a:off x="3816383" y="5115338"/>
            <a:ext cx="278295" cy="523220"/>
          </a:xfrm>
          <a:prstGeom prst="rect">
            <a:avLst/>
          </a:prstGeom>
          <a:solidFill>
            <a:schemeClr val="bg1"/>
          </a:solidFill>
        </p:spPr>
        <p:txBody>
          <a:bodyPr wrap="square" rtlCol="0">
            <a:spAutoFit/>
          </a:bodyPr>
          <a:lstStyle/>
          <a:p>
            <a:pPr algn="ctr"/>
            <a:r>
              <a:rPr lang="en-AU" sz="2800" dirty="0"/>
              <a:t>4</a:t>
            </a:r>
            <a:endParaRPr lang="en-AU" dirty="0"/>
          </a:p>
        </p:txBody>
      </p:sp>
      <p:sp>
        <p:nvSpPr>
          <p:cNvPr id="10" name="TextBox 9">
            <a:extLst>
              <a:ext uri="{FF2B5EF4-FFF2-40B4-BE49-F238E27FC236}">
                <a16:creationId xmlns:a16="http://schemas.microsoft.com/office/drawing/2014/main" id="{43EC4A6F-89DF-4F22-8254-30EF446AF8AA}"/>
              </a:ext>
            </a:extLst>
          </p:cNvPr>
          <p:cNvSpPr txBox="1"/>
          <p:nvPr/>
        </p:nvSpPr>
        <p:spPr>
          <a:xfrm>
            <a:off x="8097324" y="4832131"/>
            <a:ext cx="278295" cy="523220"/>
          </a:xfrm>
          <a:prstGeom prst="rect">
            <a:avLst/>
          </a:prstGeom>
          <a:solidFill>
            <a:schemeClr val="bg1"/>
          </a:solidFill>
        </p:spPr>
        <p:txBody>
          <a:bodyPr wrap="square" rtlCol="0">
            <a:spAutoFit/>
          </a:bodyPr>
          <a:lstStyle/>
          <a:p>
            <a:pPr algn="ctr"/>
            <a:r>
              <a:rPr lang="en-AU" sz="2800" dirty="0"/>
              <a:t>5</a:t>
            </a:r>
            <a:endParaRPr lang="en-AU" dirty="0"/>
          </a:p>
        </p:txBody>
      </p:sp>
      <p:sp>
        <p:nvSpPr>
          <p:cNvPr id="11" name="TextBox 10">
            <a:extLst>
              <a:ext uri="{FF2B5EF4-FFF2-40B4-BE49-F238E27FC236}">
                <a16:creationId xmlns:a16="http://schemas.microsoft.com/office/drawing/2014/main" id="{EB96D56B-B463-4CEA-BC0A-DA30E6744D84}"/>
              </a:ext>
            </a:extLst>
          </p:cNvPr>
          <p:cNvSpPr txBox="1"/>
          <p:nvPr/>
        </p:nvSpPr>
        <p:spPr>
          <a:xfrm>
            <a:off x="8331831" y="6290996"/>
            <a:ext cx="278295" cy="523220"/>
          </a:xfrm>
          <a:prstGeom prst="rect">
            <a:avLst/>
          </a:prstGeom>
          <a:solidFill>
            <a:schemeClr val="bg1"/>
          </a:solidFill>
        </p:spPr>
        <p:txBody>
          <a:bodyPr wrap="square" rtlCol="0">
            <a:spAutoFit/>
          </a:bodyPr>
          <a:lstStyle/>
          <a:p>
            <a:pPr algn="ctr"/>
            <a:r>
              <a:rPr lang="en-AU" sz="2800" dirty="0"/>
              <a:t>6</a:t>
            </a:r>
            <a:endParaRPr lang="en-AU" dirty="0"/>
          </a:p>
        </p:txBody>
      </p:sp>
      <p:graphicFrame>
        <p:nvGraphicFramePr>
          <p:cNvPr id="12" name="Table 11">
            <a:extLst>
              <a:ext uri="{FF2B5EF4-FFF2-40B4-BE49-F238E27FC236}">
                <a16:creationId xmlns:a16="http://schemas.microsoft.com/office/drawing/2014/main" id="{B06BFA83-B1D8-4DFA-989A-B50F2314BF50}"/>
              </a:ext>
            </a:extLst>
          </p:cNvPr>
          <p:cNvGraphicFramePr>
            <a:graphicFrameLocks noGrp="1"/>
          </p:cNvGraphicFramePr>
          <p:nvPr>
            <p:extLst>
              <p:ext uri="{D42A27DB-BD31-4B8C-83A1-F6EECF244321}">
                <p14:modId xmlns:p14="http://schemas.microsoft.com/office/powerpoint/2010/main" val="2603631325"/>
              </p:ext>
            </p:extLst>
          </p:nvPr>
        </p:nvGraphicFramePr>
        <p:xfrm>
          <a:off x="8919254" y="4101151"/>
          <a:ext cx="2928189" cy="2651760"/>
        </p:xfrm>
        <a:graphic>
          <a:graphicData uri="http://schemas.openxmlformats.org/drawingml/2006/table">
            <a:tbl>
              <a:tblPr firstRow="1" bandRow="1">
                <a:tableStyleId>{93296810-A885-4BE3-A3E7-6D5BEEA58F35}</a:tableStyleId>
              </a:tblPr>
              <a:tblGrid>
                <a:gridCol w="2928189">
                  <a:extLst>
                    <a:ext uri="{9D8B030D-6E8A-4147-A177-3AD203B41FA5}">
                      <a16:colId xmlns:a16="http://schemas.microsoft.com/office/drawing/2014/main" val="20000"/>
                    </a:ext>
                  </a:extLst>
                </a:gridCol>
              </a:tblGrid>
              <a:tr h="0">
                <a:tc>
                  <a:txBody>
                    <a:bodyPr/>
                    <a:lstStyle/>
                    <a:p>
                      <a:r>
                        <a:rPr lang="en-AU" dirty="0"/>
                        <a:t>Identifying Neurons</a:t>
                      </a:r>
                    </a:p>
                  </a:txBody>
                  <a:tcPr>
                    <a:solidFill>
                      <a:srgbClr val="00B050"/>
                    </a:solidFill>
                  </a:tcPr>
                </a:tc>
                <a:extLst>
                  <a:ext uri="{0D108BD9-81ED-4DB2-BD59-A6C34878D82A}">
                    <a16:rowId xmlns:a16="http://schemas.microsoft.com/office/drawing/2014/main" val="10000"/>
                  </a:ext>
                </a:extLst>
              </a:tr>
              <a:tr h="370840">
                <a:tc>
                  <a:txBody>
                    <a:bodyPr/>
                    <a:lstStyle/>
                    <a:p>
                      <a:pPr marL="342900" indent="-342900">
                        <a:buFont typeface="+mj-lt"/>
                        <a:buAutoNum type="arabicPeriod"/>
                      </a:pPr>
                      <a:r>
                        <a:rPr lang="en-AU" dirty="0"/>
                        <a:t>Is there a myelin sheath?</a:t>
                      </a:r>
                      <a:br>
                        <a:rPr lang="en-AU" dirty="0"/>
                      </a:br>
                      <a:r>
                        <a:rPr lang="en-AU" b="1" dirty="0"/>
                        <a:t>No: </a:t>
                      </a:r>
                      <a:r>
                        <a:rPr lang="en-AU" b="0" dirty="0"/>
                        <a:t>interneuron</a:t>
                      </a:r>
                      <a:br>
                        <a:rPr lang="en-AU" b="0" dirty="0"/>
                      </a:br>
                      <a:r>
                        <a:rPr lang="en-AU" b="1" dirty="0"/>
                        <a:t>Yes:</a:t>
                      </a:r>
                      <a:r>
                        <a:rPr lang="en-AU" b="0" dirty="0"/>
                        <a:t> go to 2</a:t>
                      </a:r>
                    </a:p>
                    <a:p>
                      <a:pPr marL="342900" indent="-342900">
                        <a:buFont typeface="+mj-lt"/>
                        <a:buAutoNum type="arabicPeriod"/>
                      </a:pPr>
                      <a:r>
                        <a:rPr lang="en-AU" b="0" dirty="0"/>
                        <a:t>Where is the cell body?</a:t>
                      </a:r>
                      <a:br>
                        <a:rPr lang="en-AU" b="0" dirty="0"/>
                      </a:br>
                      <a:r>
                        <a:rPr lang="en-AU" b="1" dirty="0"/>
                        <a:t>Hanging off the axon:</a:t>
                      </a:r>
                      <a:r>
                        <a:rPr lang="en-AU" b="0" dirty="0"/>
                        <a:t> sensory neuron</a:t>
                      </a:r>
                      <a:br>
                        <a:rPr lang="en-AU" b="0" dirty="0"/>
                      </a:br>
                      <a:r>
                        <a:rPr lang="en-AU" b="1" dirty="0"/>
                        <a:t>With the dendrites:</a:t>
                      </a:r>
                      <a:r>
                        <a:rPr lang="en-AU" b="0" dirty="0"/>
                        <a:t> motor neuron</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8919254" y="2716156"/>
            <a:ext cx="3129406" cy="1384995"/>
          </a:xfrm>
          <a:prstGeom prst="rect">
            <a:avLst/>
          </a:prstGeom>
          <a:noFill/>
        </p:spPr>
        <p:txBody>
          <a:bodyPr wrap="square" rtlCol="0">
            <a:spAutoFit/>
          </a:bodyPr>
          <a:lstStyle/>
          <a:p>
            <a:r>
              <a:rPr lang="en-AU" sz="2800" dirty="0"/>
              <a:t>What type of neuron is this? Explain your choice.</a:t>
            </a:r>
          </a:p>
        </p:txBody>
      </p:sp>
    </p:spTree>
    <p:extLst>
      <p:ext uri="{BB962C8B-B14F-4D97-AF65-F5344CB8AC3E}">
        <p14:creationId xmlns:p14="http://schemas.microsoft.com/office/powerpoint/2010/main" val="28500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11BCDF-18BD-41F4-86A1-66EF216952B7}"/>
              </a:ext>
            </a:extLst>
          </p:cNvPr>
          <p:cNvSpPr txBox="1">
            <a:spLocks/>
          </p:cNvSpPr>
          <p:nvPr/>
        </p:nvSpPr>
        <p:spPr>
          <a:xfrm>
            <a:off x="2135840" y="2057400"/>
            <a:ext cx="8274424" cy="2514600"/>
          </a:xfrm>
          <a:prstGeom prst="rect">
            <a:avLst/>
          </a:prstGeom>
          <a:solidFill>
            <a:schemeClr val="bg1"/>
          </a:solidFill>
          <a:ln w="38100">
            <a:solidFill>
              <a:srgbClr val="00B050"/>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dirty="0"/>
              <a:t>The Stimulus-Response Model</a:t>
            </a:r>
            <a:br>
              <a:rPr lang="en-AU" dirty="0"/>
            </a:br>
            <a:r>
              <a:rPr lang="en-AU" sz="2800" dirty="0"/>
              <a:t>Year 9 Biology</a:t>
            </a:r>
            <a:endParaRPr lang="en-AU" dirty="0"/>
          </a:p>
        </p:txBody>
      </p:sp>
    </p:spTree>
    <p:extLst>
      <p:ext uri="{BB962C8B-B14F-4D97-AF65-F5344CB8AC3E}">
        <p14:creationId xmlns:p14="http://schemas.microsoft.com/office/powerpoint/2010/main" val="487968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590904"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Objectives</a:t>
            </a:r>
          </a:p>
        </p:txBody>
      </p:sp>
      <p:sp>
        <p:nvSpPr>
          <p:cNvPr id="9" name="TextBox 8"/>
          <p:cNvSpPr txBox="1"/>
          <p:nvPr/>
        </p:nvSpPr>
        <p:spPr>
          <a:xfrm>
            <a:off x="0" y="2623210"/>
            <a:ext cx="4498548"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Activate Prior Knowledge</a:t>
            </a:r>
          </a:p>
        </p:txBody>
      </p:sp>
      <p:graphicFrame>
        <p:nvGraphicFramePr>
          <p:cNvPr id="11" name="Table 10"/>
          <p:cNvGraphicFramePr>
            <a:graphicFrameLocks noGrp="1"/>
          </p:cNvGraphicFramePr>
          <p:nvPr/>
        </p:nvGraphicFramePr>
        <p:xfrm>
          <a:off x="9328245" y="244761"/>
          <a:ext cx="2605964" cy="1005840"/>
        </p:xfrm>
        <a:graphic>
          <a:graphicData uri="http://schemas.openxmlformats.org/drawingml/2006/table">
            <a:tbl>
              <a:tblPr firstRow="1" bandRow="1">
                <a:tableStyleId>{93296810-A885-4BE3-A3E7-6D5BEEA58F35}</a:tableStyleId>
              </a:tblPr>
              <a:tblGrid>
                <a:gridCol w="2605964">
                  <a:extLst>
                    <a:ext uri="{9D8B030D-6E8A-4147-A177-3AD203B41FA5}">
                      <a16:colId xmlns:a16="http://schemas.microsoft.com/office/drawing/2014/main" val="20000"/>
                    </a:ext>
                  </a:extLst>
                </a:gridCol>
              </a:tblGrid>
              <a:tr h="353527">
                <a:tc>
                  <a:txBody>
                    <a:bodyPr/>
                    <a:lstStyle/>
                    <a:p>
                      <a:r>
                        <a:rPr lang="en-AU" dirty="0"/>
                        <a:t>CFU</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t>What are we going to learn?</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1" y="732983"/>
            <a:ext cx="9470968" cy="1384995"/>
          </a:xfrm>
          <a:prstGeom prst="rect">
            <a:avLst/>
          </a:prstGeom>
          <a:noFill/>
        </p:spPr>
        <p:txBody>
          <a:bodyPr wrap="square" rtlCol="0">
            <a:spAutoFit/>
          </a:bodyPr>
          <a:lstStyle/>
          <a:p>
            <a:pPr marL="514350" indent="-514350">
              <a:buFontTx/>
              <a:buAutoNum type="arabicPeriod"/>
            </a:pPr>
            <a:r>
              <a:rPr lang="en-AU" sz="2800" dirty="0">
                <a:effectLst/>
                <a:latin typeface="Calibri" panose="020F0502020204030204" pitchFamily="34" charset="0"/>
                <a:ea typeface="Calibri" panose="020F0502020204030204" pitchFamily="34" charset="0"/>
                <a:cs typeface="Times New Roman" panose="02020603050405020304" pitchFamily="18" charset="0"/>
              </a:rPr>
              <a:t>Describe examples of stimulus response.</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buFontTx/>
              <a:buAutoNum type="arabicPeriod"/>
            </a:pPr>
            <a:r>
              <a:rPr lang="en-AU" sz="2800" dirty="0">
                <a:effectLst/>
                <a:latin typeface="Calibri" panose="020F0502020204030204" pitchFamily="34" charset="0"/>
                <a:ea typeface="Calibri" panose="020F0502020204030204" pitchFamily="34" charset="0"/>
                <a:cs typeface="Times New Roman" panose="02020603050405020304" pitchFamily="18" charset="0"/>
              </a:rPr>
              <a:t>Explain difference between reflex actions and normal stimulus-response.</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p:cNvSpPr/>
          <p:nvPr/>
        </p:nvSpPr>
        <p:spPr>
          <a:xfrm>
            <a:off x="0" y="3207985"/>
            <a:ext cx="7281082" cy="3108543"/>
          </a:xfrm>
          <a:prstGeom prst="rect">
            <a:avLst/>
          </a:prstGeom>
        </p:spPr>
        <p:txBody>
          <a:bodyPr wrap="square">
            <a:spAutoFit/>
          </a:bodyPr>
          <a:lstStyle/>
          <a:p>
            <a:r>
              <a:rPr lang="en-AU" sz="2800" dirty="0"/>
              <a:t>Our body often functions without our conscious control to keep us alive and protect us from harm.</a:t>
            </a:r>
          </a:p>
          <a:p>
            <a:endParaRPr lang="en-AU" sz="2800" dirty="0"/>
          </a:p>
          <a:p>
            <a:r>
              <a:rPr lang="en-AU" sz="2800" dirty="0"/>
              <a:t>Think, Pair, Share: </a:t>
            </a:r>
          </a:p>
          <a:p>
            <a:r>
              <a:rPr lang="en-AU" sz="2800" dirty="0"/>
              <a:t>What happens when you accidentally touch something hot, like a stove?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845" y="3870286"/>
            <a:ext cx="5214465" cy="2778108"/>
          </a:xfrm>
          <a:prstGeom prst="rect">
            <a:avLst/>
          </a:prstGeom>
        </p:spPr>
      </p:pic>
    </p:spTree>
    <p:extLst>
      <p:ext uri="{BB962C8B-B14F-4D97-AF65-F5344CB8AC3E}">
        <p14:creationId xmlns:p14="http://schemas.microsoft.com/office/powerpoint/2010/main" val="171482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28796" y="2967743"/>
            <a:ext cx="4478750" cy="3755537"/>
          </a:xfrm>
          <a:prstGeom prst="rect">
            <a:avLst/>
          </a:prstGeom>
        </p:spPr>
      </p:pic>
      <p:sp>
        <p:nvSpPr>
          <p:cNvPr id="4" name="TextBox 3"/>
          <p:cNvSpPr txBox="1"/>
          <p:nvPr/>
        </p:nvSpPr>
        <p:spPr>
          <a:xfrm>
            <a:off x="0" y="148208"/>
            <a:ext cx="4023093"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sp>
        <p:nvSpPr>
          <p:cNvPr id="2" name="TextBox 1"/>
          <p:cNvSpPr txBox="1"/>
          <p:nvPr/>
        </p:nvSpPr>
        <p:spPr>
          <a:xfrm>
            <a:off x="0" y="732983"/>
            <a:ext cx="10376452" cy="2246769"/>
          </a:xfrm>
          <a:prstGeom prst="rect">
            <a:avLst/>
          </a:prstGeom>
          <a:noFill/>
        </p:spPr>
        <p:txBody>
          <a:bodyPr wrap="square" rtlCol="0">
            <a:spAutoFit/>
          </a:bodyPr>
          <a:lstStyle/>
          <a:p>
            <a:r>
              <a:rPr lang="en-AU" sz="2800" b="1" dirty="0"/>
              <a:t>Stimulus-Response Model </a:t>
            </a:r>
          </a:p>
          <a:p>
            <a:pPr marL="457200" indent="-457200">
              <a:buFont typeface="Arial" panose="020B0604020202020204" pitchFamily="34" charset="0"/>
              <a:buChar char="•"/>
            </a:pPr>
            <a:r>
              <a:rPr lang="en-AU" sz="2800" dirty="0">
                <a:effectLst/>
                <a:latin typeface="Calibri" panose="020F0502020204030204" pitchFamily="34" charset="0"/>
                <a:ea typeface="Calibri" panose="020F0502020204030204" pitchFamily="34" charset="0"/>
                <a:cs typeface="Times New Roman" panose="02020603050405020304" pitchFamily="18" charset="0"/>
              </a:rPr>
              <a:t>The stimulus-response model describes how messages are </a:t>
            </a:r>
            <a:br>
              <a:rPr lang="en-AU" sz="2800" dirty="0">
                <a:effectLst/>
                <a:latin typeface="Calibri" panose="020F0502020204030204" pitchFamily="34" charset="0"/>
                <a:ea typeface="Calibri" panose="020F0502020204030204" pitchFamily="34" charset="0"/>
                <a:cs typeface="Times New Roman" panose="02020603050405020304" pitchFamily="18" charset="0"/>
              </a:rPr>
            </a:br>
            <a:r>
              <a:rPr lang="en-AU" sz="2800" dirty="0">
                <a:effectLst/>
                <a:latin typeface="Calibri" panose="020F0502020204030204" pitchFamily="34" charset="0"/>
                <a:ea typeface="Calibri" panose="020F0502020204030204" pitchFamily="34" charset="0"/>
                <a:cs typeface="Times New Roman" panose="02020603050405020304" pitchFamily="18" charset="0"/>
              </a:rPr>
              <a:t>sent through the body.</a:t>
            </a:r>
          </a:p>
          <a:p>
            <a:pPr marL="457200" indent="-457200">
              <a:buFont typeface="Arial" panose="020B0604020202020204" pitchFamily="34" charset="0"/>
              <a:buChar char="•"/>
            </a:pPr>
            <a:r>
              <a:rPr lang="en-AU" sz="2800" dirty="0">
                <a:latin typeface="Calibri" panose="020F0502020204030204" pitchFamily="34" charset="0"/>
                <a:ea typeface="Calibri" panose="020F0502020204030204" pitchFamily="34" charset="0"/>
                <a:cs typeface="Times New Roman" panose="02020603050405020304" pitchFamily="18" charset="0"/>
              </a:rPr>
              <a:t>It is summarised by:</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a:p>
            <a:r>
              <a:rPr lang="en-AU" sz="2800" dirty="0">
                <a:effectLst/>
                <a:latin typeface="Calibri" panose="020F0502020204030204" pitchFamily="34" charset="0"/>
                <a:ea typeface="Calibri" panose="020F0502020204030204" pitchFamily="34" charset="0"/>
                <a:cs typeface="Times New Roman" panose="02020603050405020304" pitchFamily="18" charset="0"/>
              </a:rPr>
              <a:t>            Stimulus </a:t>
            </a:r>
            <a:r>
              <a:rPr lang="en-AU"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a:effectLst/>
                <a:latin typeface="Calibri" panose="020F0502020204030204" pitchFamily="34" charset="0"/>
                <a:ea typeface="Calibri" panose="020F0502020204030204" pitchFamily="34" charset="0"/>
                <a:cs typeface="Times New Roman" panose="02020603050405020304" pitchFamily="18" charset="0"/>
              </a:rPr>
              <a:t> Receptor </a:t>
            </a:r>
            <a:r>
              <a:rPr lang="en-AU"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a:effectLst/>
                <a:latin typeface="Calibri" panose="020F0502020204030204" pitchFamily="34" charset="0"/>
                <a:ea typeface="Calibri" panose="020F0502020204030204" pitchFamily="34" charset="0"/>
                <a:cs typeface="Times New Roman" panose="02020603050405020304" pitchFamily="18" charset="0"/>
              </a:rPr>
              <a:t> Effector </a:t>
            </a:r>
            <a:r>
              <a:rPr lang="en-AU"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a:effectLst/>
                <a:latin typeface="Calibri" panose="020F0502020204030204" pitchFamily="34" charset="0"/>
                <a:ea typeface="Calibri" panose="020F0502020204030204" pitchFamily="34" charset="0"/>
                <a:cs typeface="Times New Roman" panose="02020603050405020304" pitchFamily="18" charset="0"/>
              </a:rPr>
              <a:t> Response</a:t>
            </a:r>
          </a:p>
        </p:txBody>
      </p:sp>
      <p:graphicFrame>
        <p:nvGraphicFramePr>
          <p:cNvPr id="10" name="Table 9"/>
          <p:cNvGraphicFramePr>
            <a:graphicFrameLocks noGrp="1"/>
          </p:cNvGraphicFramePr>
          <p:nvPr>
            <p:extLst>
              <p:ext uri="{D42A27DB-BD31-4B8C-83A1-F6EECF244321}">
                <p14:modId xmlns:p14="http://schemas.microsoft.com/office/powerpoint/2010/main" val="2201544726"/>
              </p:ext>
            </p:extLst>
          </p:nvPr>
        </p:nvGraphicFramePr>
        <p:xfrm>
          <a:off x="6868171" y="36936"/>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cs typeface="Times New Roman" panose="02020603050405020304" pitchFamily="18" charset="0"/>
                        </a:rPr>
                        <a:t> is the stimulus when you feel cold?</a:t>
                      </a:r>
                      <a:endParaRPr lang="en-AU" dirty="0"/>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112977"/>
              </p:ext>
            </p:extLst>
          </p:nvPr>
        </p:nvGraphicFramePr>
        <p:xfrm>
          <a:off x="9500499" y="36936"/>
          <a:ext cx="2463077" cy="128016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2</a:t>
                      </a:r>
                    </a:p>
                  </a:txBody>
                  <a:tcPr>
                    <a:solidFill>
                      <a:srgbClr val="00B050"/>
                    </a:solidFill>
                  </a:tcPr>
                </a:tc>
                <a:extLst>
                  <a:ext uri="{0D108BD9-81ED-4DB2-BD59-A6C34878D82A}">
                    <a16:rowId xmlns:a16="http://schemas.microsoft.com/office/drawing/2014/main" val="10000"/>
                  </a:ext>
                </a:extLst>
              </a:tr>
              <a:tr h="370840">
                <a:tc>
                  <a:txBody>
                    <a:bodyPr/>
                    <a:lstStyle/>
                    <a:p>
                      <a:r>
                        <a:rPr lang="en-AU" baseline="0" dirty="0">
                          <a:effectLst/>
                          <a:latin typeface="Calibri" panose="020F0502020204030204" pitchFamily="34" charset="0"/>
                          <a:cs typeface="Times New Roman" panose="02020603050405020304" pitchFamily="18" charset="0"/>
                        </a:rPr>
                        <a:t>Which receptors detect the change in temperature?</a:t>
                      </a:r>
                      <a:endParaRPr lang="en-AU"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75334644"/>
              </p:ext>
            </p:extLst>
          </p:nvPr>
        </p:nvGraphicFramePr>
        <p:xfrm>
          <a:off x="9500499" y="1450577"/>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3</a:t>
                      </a:r>
                    </a:p>
                  </a:txBody>
                  <a:tcPr>
                    <a:solidFill>
                      <a:srgbClr val="00B050"/>
                    </a:solidFill>
                  </a:tcPr>
                </a:tc>
                <a:extLst>
                  <a:ext uri="{0D108BD9-81ED-4DB2-BD59-A6C34878D82A}">
                    <a16:rowId xmlns:a16="http://schemas.microsoft.com/office/drawing/2014/main" val="10000"/>
                  </a:ext>
                </a:extLst>
              </a:tr>
              <a:tr h="370840">
                <a:tc>
                  <a:txBody>
                    <a:bodyPr/>
                    <a:lstStyle/>
                    <a:p>
                      <a:r>
                        <a:rPr lang="en-AU" baseline="0" dirty="0">
                          <a:effectLst/>
                          <a:latin typeface="Calibri" panose="020F0502020204030204" pitchFamily="34" charset="0"/>
                          <a:cs typeface="Times New Roman" panose="02020603050405020304" pitchFamily="18" charset="0"/>
                        </a:rPr>
                        <a:t>Where is the message processed?</a:t>
                      </a:r>
                      <a:endParaRPr lang="en-AU"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30537656"/>
              </p:ext>
            </p:extLst>
          </p:nvPr>
        </p:nvGraphicFramePr>
        <p:xfrm>
          <a:off x="9500499" y="3015352"/>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4</a:t>
                      </a:r>
                    </a:p>
                  </a:txBody>
                  <a:tcPr>
                    <a:solidFill>
                      <a:srgbClr val="00B050"/>
                    </a:solidFill>
                  </a:tcPr>
                </a:tc>
                <a:extLst>
                  <a:ext uri="{0D108BD9-81ED-4DB2-BD59-A6C34878D82A}">
                    <a16:rowId xmlns:a16="http://schemas.microsoft.com/office/drawing/2014/main" val="10000"/>
                  </a:ext>
                </a:extLst>
              </a:tr>
              <a:tr h="370840">
                <a:tc>
                  <a:txBody>
                    <a:bodyPr/>
                    <a:lstStyle/>
                    <a:p>
                      <a:r>
                        <a:rPr lang="en-AU" baseline="0" dirty="0">
                          <a:effectLst/>
                          <a:latin typeface="Calibri" panose="020F0502020204030204" pitchFamily="34" charset="0"/>
                          <a:cs typeface="Times New Roman" panose="02020603050405020304" pitchFamily="18" charset="0"/>
                        </a:rPr>
                        <a:t>Where is the response sent?</a:t>
                      </a:r>
                      <a:endParaRPr lang="en-AU" dirty="0"/>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33131853"/>
              </p:ext>
            </p:extLst>
          </p:nvPr>
        </p:nvGraphicFramePr>
        <p:xfrm>
          <a:off x="9500499" y="4200274"/>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5</a:t>
                      </a:r>
                    </a:p>
                  </a:txBody>
                  <a:tcPr>
                    <a:solidFill>
                      <a:srgbClr val="00B050"/>
                    </a:solidFill>
                  </a:tcPr>
                </a:tc>
                <a:extLst>
                  <a:ext uri="{0D108BD9-81ED-4DB2-BD59-A6C34878D82A}">
                    <a16:rowId xmlns:a16="http://schemas.microsoft.com/office/drawing/2014/main" val="10000"/>
                  </a:ext>
                </a:extLst>
              </a:tr>
              <a:tr h="370840">
                <a:tc>
                  <a:txBody>
                    <a:bodyPr/>
                    <a:lstStyle/>
                    <a:p>
                      <a:r>
                        <a:rPr lang="en-AU" baseline="0" dirty="0">
                          <a:effectLst/>
                          <a:latin typeface="Calibri" panose="020F0502020204030204" pitchFamily="34" charset="0"/>
                          <a:cs typeface="Times New Roman" panose="02020603050405020304" pitchFamily="18" charset="0"/>
                        </a:rPr>
                        <a:t>How does the response get there?</a:t>
                      </a:r>
                      <a:endParaRPr lang="en-A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733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sp>
        <p:nvSpPr>
          <p:cNvPr id="2" name="TextBox 1"/>
          <p:cNvSpPr txBox="1"/>
          <p:nvPr/>
        </p:nvSpPr>
        <p:spPr>
          <a:xfrm>
            <a:off x="0" y="732983"/>
            <a:ext cx="9500499" cy="6124754"/>
          </a:xfrm>
          <a:prstGeom prst="rect">
            <a:avLst/>
          </a:prstGeom>
          <a:noFill/>
        </p:spPr>
        <p:txBody>
          <a:bodyPr wrap="square" rtlCol="0">
            <a:spAutoFit/>
          </a:bodyPr>
          <a:lstStyle/>
          <a:p>
            <a:r>
              <a:rPr lang="en-AU" sz="2800" b="1" dirty="0"/>
              <a:t>Stimulus-Response Model </a:t>
            </a:r>
          </a:p>
          <a:p>
            <a:r>
              <a:rPr lang="en-AU" sz="2800" dirty="0">
                <a:effectLst/>
                <a:latin typeface="Calibri" panose="020F0502020204030204" pitchFamily="34" charset="0"/>
                <a:ea typeface="Calibri" panose="020F0502020204030204" pitchFamily="34" charset="0"/>
                <a:cs typeface="Times New Roman" panose="02020603050405020304" pitchFamily="18" charset="0"/>
              </a:rPr>
              <a:t>Stimulus </a:t>
            </a:r>
            <a:r>
              <a:rPr lang="en-AU"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a:effectLst/>
                <a:latin typeface="Calibri" panose="020F0502020204030204" pitchFamily="34" charset="0"/>
                <a:ea typeface="Calibri" panose="020F0502020204030204" pitchFamily="34" charset="0"/>
                <a:cs typeface="Times New Roman" panose="02020603050405020304" pitchFamily="18" charset="0"/>
              </a:rPr>
              <a:t> Receptor </a:t>
            </a:r>
            <a:r>
              <a:rPr lang="en-AU"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a:effectLst/>
                <a:latin typeface="Calibri" panose="020F0502020204030204" pitchFamily="34" charset="0"/>
                <a:ea typeface="Calibri" panose="020F0502020204030204" pitchFamily="34" charset="0"/>
                <a:cs typeface="Times New Roman" panose="02020603050405020304" pitchFamily="18" charset="0"/>
              </a:rPr>
              <a:t> Effector </a:t>
            </a:r>
            <a:r>
              <a:rPr lang="en-AU"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2800" dirty="0">
                <a:effectLst/>
                <a:latin typeface="Calibri" panose="020F0502020204030204" pitchFamily="34" charset="0"/>
                <a:ea typeface="Calibri" panose="020F0502020204030204" pitchFamily="34" charset="0"/>
                <a:cs typeface="Times New Roman" panose="02020603050405020304" pitchFamily="18" charset="0"/>
              </a:rPr>
              <a:t> Response</a:t>
            </a:r>
          </a:p>
          <a:p>
            <a:pPr marL="457200" indent="-457200">
              <a:buFont typeface="Arial" panose="020B0604020202020204" pitchFamily="34" charset="0"/>
              <a:buChar char="•"/>
            </a:pP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Arial" panose="020B0604020202020204" pitchFamily="34" charset="0"/>
              <a:buChar char="•"/>
            </a:pPr>
            <a:r>
              <a:rPr lang="en-AU" sz="2800" dirty="0">
                <a:latin typeface="Calibri" panose="020F0502020204030204" pitchFamily="34" charset="0"/>
                <a:ea typeface="Calibri" panose="020F0502020204030204" pitchFamily="34" charset="0"/>
                <a:cs typeface="Times New Roman" panose="02020603050405020304" pitchFamily="18" charset="0"/>
              </a:rPr>
              <a:t>Stimuli in the environment are detected by receptors in our sense organs.</a:t>
            </a:r>
          </a:p>
          <a:p>
            <a:pPr marL="457200" indent="-457200">
              <a:buFont typeface="Arial" panose="020B0604020202020204" pitchFamily="34" charset="0"/>
              <a:buChar char="•"/>
            </a:pPr>
            <a:r>
              <a:rPr lang="en-AU" sz="2800" dirty="0">
                <a:effectLst/>
                <a:latin typeface="Calibri" panose="020F0502020204030204" pitchFamily="34" charset="0"/>
                <a:ea typeface="Calibri" panose="020F0502020204030204" pitchFamily="34" charset="0"/>
                <a:cs typeface="Times New Roman" panose="02020603050405020304" pitchFamily="18" charset="0"/>
              </a:rPr>
              <a:t>Sensory neurons then pass nerve </a:t>
            </a:r>
            <a:br>
              <a:rPr lang="en-AU" sz="2800" dirty="0">
                <a:effectLst/>
                <a:latin typeface="Calibri" panose="020F0502020204030204" pitchFamily="34" charset="0"/>
                <a:ea typeface="Calibri" panose="020F0502020204030204" pitchFamily="34" charset="0"/>
                <a:cs typeface="Times New Roman" panose="02020603050405020304" pitchFamily="18" charset="0"/>
              </a:rPr>
            </a:br>
            <a:r>
              <a:rPr lang="en-AU" sz="2800" dirty="0">
                <a:effectLst/>
                <a:latin typeface="Calibri" panose="020F0502020204030204" pitchFamily="34" charset="0"/>
                <a:ea typeface="Calibri" panose="020F0502020204030204" pitchFamily="34" charset="0"/>
                <a:cs typeface="Times New Roman" panose="02020603050405020304" pitchFamily="18" charset="0"/>
              </a:rPr>
              <a:t>impulses to the CNS where </a:t>
            </a:r>
            <a:br>
              <a:rPr lang="en-AU" sz="2800" dirty="0">
                <a:effectLst/>
                <a:latin typeface="Calibri" panose="020F0502020204030204" pitchFamily="34" charset="0"/>
                <a:ea typeface="Calibri" panose="020F0502020204030204" pitchFamily="34" charset="0"/>
                <a:cs typeface="Times New Roman" panose="02020603050405020304" pitchFamily="18" charset="0"/>
              </a:rPr>
            </a:br>
            <a:r>
              <a:rPr lang="en-AU" sz="2800" dirty="0">
                <a:effectLst/>
                <a:latin typeface="Calibri" panose="020F0502020204030204" pitchFamily="34" charset="0"/>
                <a:ea typeface="Calibri" panose="020F0502020204030204" pitchFamily="34" charset="0"/>
                <a:cs typeface="Times New Roman" panose="02020603050405020304" pitchFamily="18" charset="0"/>
              </a:rPr>
              <a:t>interneurons gather and </a:t>
            </a:r>
            <a:br>
              <a:rPr lang="en-AU" sz="2800" dirty="0">
                <a:effectLst/>
                <a:latin typeface="Calibri" panose="020F0502020204030204" pitchFamily="34" charset="0"/>
                <a:ea typeface="Calibri" panose="020F0502020204030204" pitchFamily="34" charset="0"/>
                <a:cs typeface="Times New Roman" panose="02020603050405020304" pitchFamily="18" charset="0"/>
              </a:rPr>
            </a:br>
            <a:r>
              <a:rPr lang="en-AU" sz="2800" dirty="0">
                <a:effectLst/>
                <a:latin typeface="Calibri" panose="020F0502020204030204" pitchFamily="34" charset="0"/>
                <a:ea typeface="Calibri" panose="020F0502020204030204" pitchFamily="34" charset="0"/>
                <a:cs typeface="Times New Roman" panose="02020603050405020304" pitchFamily="18" charset="0"/>
              </a:rPr>
              <a:t>process the information.</a:t>
            </a:r>
          </a:p>
          <a:p>
            <a:pPr marL="457200" indent="-457200">
              <a:buFont typeface="Arial" panose="020B0604020202020204" pitchFamily="34" charset="0"/>
              <a:buChar char="•"/>
            </a:pPr>
            <a:r>
              <a:rPr lang="en-AU" sz="2800" dirty="0">
                <a:latin typeface="Calibri" panose="020F0502020204030204" pitchFamily="34" charset="0"/>
                <a:ea typeface="Calibri" panose="020F0502020204030204" pitchFamily="34" charset="0"/>
                <a:cs typeface="Times New Roman" panose="02020603050405020304" pitchFamily="18" charset="0"/>
              </a:rPr>
              <a:t>Nerve impulses are then sent</a:t>
            </a:r>
            <a:br>
              <a:rPr lang="en-AU" sz="2800" dirty="0">
                <a:latin typeface="Calibri" panose="020F0502020204030204" pitchFamily="34" charset="0"/>
                <a:ea typeface="Calibri" panose="020F0502020204030204" pitchFamily="34" charset="0"/>
                <a:cs typeface="Times New Roman" panose="02020603050405020304" pitchFamily="18" charset="0"/>
              </a:rPr>
            </a:br>
            <a:r>
              <a:rPr lang="en-AU" sz="2800" dirty="0">
                <a:latin typeface="Calibri" panose="020F0502020204030204" pitchFamily="34" charset="0"/>
                <a:ea typeface="Calibri" panose="020F0502020204030204" pitchFamily="34" charset="0"/>
                <a:cs typeface="Times New Roman" panose="02020603050405020304" pitchFamily="18" charset="0"/>
              </a:rPr>
              <a:t>to the muscles and organs via </a:t>
            </a:r>
            <a:br>
              <a:rPr lang="en-AU" sz="2800" dirty="0">
                <a:latin typeface="Calibri" panose="020F0502020204030204" pitchFamily="34" charset="0"/>
                <a:ea typeface="Calibri" panose="020F0502020204030204" pitchFamily="34" charset="0"/>
                <a:cs typeface="Times New Roman" panose="02020603050405020304" pitchFamily="18" charset="0"/>
              </a:rPr>
            </a:br>
            <a:r>
              <a:rPr lang="en-AU" sz="2800" dirty="0">
                <a:latin typeface="Calibri" panose="020F0502020204030204" pitchFamily="34" charset="0"/>
                <a:ea typeface="Calibri" panose="020F0502020204030204" pitchFamily="34" charset="0"/>
                <a:cs typeface="Times New Roman" panose="02020603050405020304" pitchFamily="18" charset="0"/>
              </a:rPr>
              <a:t>motor neurons in the PNS.</a:t>
            </a:r>
          </a:p>
          <a:p>
            <a:pPr marL="457200" indent="-457200">
              <a:buFont typeface="Arial" panose="020B0604020202020204" pitchFamily="34" charset="0"/>
              <a:buChar char="•"/>
            </a:pPr>
            <a:r>
              <a:rPr lang="en-AU" sz="2800" dirty="0">
                <a:effectLst/>
                <a:latin typeface="Calibri" panose="020F0502020204030204" pitchFamily="34" charset="0"/>
                <a:ea typeface="Calibri" panose="020F0502020204030204" pitchFamily="34" charset="0"/>
                <a:cs typeface="Times New Roman" panose="02020603050405020304" pitchFamily="18" charset="0"/>
              </a:rPr>
              <a:t>Muscles / organs then work to </a:t>
            </a:r>
            <a:br>
              <a:rPr lang="en-AU" sz="2800" dirty="0">
                <a:effectLst/>
                <a:latin typeface="Calibri" panose="020F0502020204030204" pitchFamily="34" charset="0"/>
                <a:ea typeface="Calibri" panose="020F0502020204030204" pitchFamily="34" charset="0"/>
                <a:cs typeface="Times New Roman" panose="02020603050405020304" pitchFamily="18" charset="0"/>
              </a:rPr>
            </a:br>
            <a:r>
              <a:rPr lang="en-AU" sz="2800" dirty="0">
                <a:effectLst/>
                <a:latin typeface="Calibri" panose="020F0502020204030204" pitchFamily="34" charset="0"/>
                <a:ea typeface="Calibri" panose="020F0502020204030204" pitchFamily="34" charset="0"/>
                <a:cs typeface="Times New Roman" panose="02020603050405020304" pitchFamily="18" charset="0"/>
              </a:rPr>
              <a:t>create a response from the body.</a:t>
            </a:r>
          </a:p>
        </p:txBody>
      </p:sp>
      <p:graphicFrame>
        <p:nvGraphicFramePr>
          <p:cNvPr id="10" name="Table 9"/>
          <p:cNvGraphicFramePr>
            <a:graphicFrameLocks noGrp="1"/>
          </p:cNvGraphicFramePr>
          <p:nvPr>
            <p:extLst>
              <p:ext uri="{D42A27DB-BD31-4B8C-83A1-F6EECF244321}">
                <p14:modId xmlns:p14="http://schemas.microsoft.com/office/powerpoint/2010/main" val="2699120079"/>
              </p:ext>
            </p:extLst>
          </p:nvPr>
        </p:nvGraphicFramePr>
        <p:xfrm>
          <a:off x="9500499" y="153750"/>
          <a:ext cx="2463077" cy="23774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cs typeface="Times New Roman" panose="02020603050405020304" pitchFamily="18" charset="0"/>
                        </a:rPr>
                        <a:t>Which</a:t>
                      </a:r>
                      <a:r>
                        <a:rPr lang="en-AU" baseline="0" dirty="0">
                          <a:effectLst/>
                          <a:latin typeface="Calibri" panose="020F0502020204030204" pitchFamily="34" charset="0"/>
                          <a:cs typeface="Times New Roman" panose="02020603050405020304" pitchFamily="18" charset="0"/>
                        </a:rPr>
                        <a:t> part of the stimulus-response model are the muscles? Explain your choice.</a:t>
                      </a:r>
                    </a:p>
                    <a:p>
                      <a:pPr marL="342900" indent="-342900">
                        <a:buAutoNum type="alphaLcParenR"/>
                      </a:pPr>
                      <a:r>
                        <a:rPr lang="en-AU" baseline="0" dirty="0">
                          <a:effectLst/>
                          <a:latin typeface="Calibri" panose="020F0502020204030204" pitchFamily="34" charset="0"/>
                          <a:cs typeface="Times New Roman" panose="02020603050405020304" pitchFamily="18" charset="0"/>
                        </a:rPr>
                        <a:t>Receptor</a:t>
                      </a:r>
                    </a:p>
                    <a:p>
                      <a:pPr marL="342900" indent="-342900">
                        <a:buAutoNum type="alphaLcParenR"/>
                      </a:pPr>
                      <a:r>
                        <a:rPr lang="en-AU" baseline="0" dirty="0">
                          <a:effectLst/>
                          <a:latin typeface="Calibri" panose="020F0502020204030204" pitchFamily="34" charset="0"/>
                          <a:cs typeface="Times New Roman" panose="02020603050405020304" pitchFamily="18" charset="0"/>
                        </a:rPr>
                        <a:t>Response</a:t>
                      </a:r>
                    </a:p>
                    <a:p>
                      <a:pPr marL="342900" indent="-342900">
                        <a:buAutoNum type="alphaLcParenR"/>
                      </a:pPr>
                      <a:r>
                        <a:rPr lang="en-AU" baseline="0" dirty="0">
                          <a:effectLst/>
                          <a:latin typeface="Calibri" panose="020F0502020204030204" pitchFamily="34" charset="0"/>
                          <a:cs typeface="Times New Roman" panose="02020603050405020304" pitchFamily="18" charset="0"/>
                        </a:rPr>
                        <a:t>Effector</a:t>
                      </a:r>
                      <a:endParaRPr lang="en-AU" dirty="0"/>
                    </a:p>
                  </a:txBody>
                  <a:tcPr/>
                </a:tc>
                <a:extLst>
                  <a:ext uri="{0D108BD9-81ED-4DB2-BD59-A6C34878D82A}">
                    <a16:rowId xmlns:a16="http://schemas.microsoft.com/office/drawing/2014/main" val="10001"/>
                  </a:ext>
                </a:extLst>
              </a:tr>
            </a:tbl>
          </a:graphicData>
        </a:graphic>
      </p:graphicFrame>
      <p:pic>
        <p:nvPicPr>
          <p:cNvPr id="1026" name="Picture 2">
            <a:extLst>
              <a:ext uri="{FF2B5EF4-FFF2-40B4-BE49-F238E27FC236}">
                <a16:creationId xmlns:a16="http://schemas.microsoft.com/office/drawing/2014/main" id="{890E9579-CEA2-4345-9413-605E2D47A1B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78501" y="2790901"/>
            <a:ext cx="6285075" cy="3913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68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ipe(up)">
                                      <p:cBhvr>
                                        <p:cTn id="27" dur="50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3548"/>
            <a:ext cx="9552924" cy="5606516"/>
          </a:xfrm>
        </p:spPr>
        <p:txBody>
          <a:bodyPr>
            <a:noAutofit/>
          </a:bodyPr>
          <a:lstStyle/>
          <a:p>
            <a:pPr marL="0" indent="0">
              <a:buNone/>
            </a:pPr>
            <a:r>
              <a:rPr lang="en-AU" b="1" dirty="0"/>
              <a:t>Reflexes</a:t>
            </a:r>
          </a:p>
          <a:p>
            <a:pPr lvl="0"/>
            <a:r>
              <a:rPr lang="en-AU" dirty="0">
                <a:effectLst/>
                <a:ea typeface="Calibri" panose="020F0502020204030204" pitchFamily="34" charset="0"/>
                <a:cs typeface="Times New Roman" panose="02020603050405020304" pitchFamily="18" charset="0"/>
              </a:rPr>
              <a:t>A reflex action is an involuntary, almost instantaneous movement in response to a stimulus.</a:t>
            </a:r>
          </a:p>
          <a:p>
            <a:pPr lvl="0"/>
            <a:r>
              <a:rPr lang="en-AU" dirty="0">
                <a:ea typeface="Calibri" panose="020F0502020204030204" pitchFamily="34" charset="0"/>
                <a:cs typeface="Times New Roman" panose="02020603050405020304" pitchFamily="18" charset="0"/>
              </a:rPr>
              <a:t>During a reflex action, the sensory neuron carries the message from the receptor to the spinal cord as usual.</a:t>
            </a:r>
          </a:p>
          <a:p>
            <a:pPr lvl="0"/>
            <a:r>
              <a:rPr lang="en-AU" dirty="0">
                <a:effectLst/>
                <a:ea typeface="Calibri" panose="020F0502020204030204" pitchFamily="34" charset="0"/>
                <a:cs typeface="Times New Roman" panose="02020603050405020304" pitchFamily="18" charset="0"/>
              </a:rPr>
              <a:t>The interneuron in the spinal cord then sends two messages at the same time:</a:t>
            </a:r>
          </a:p>
          <a:p>
            <a:pPr lvl="1"/>
            <a:r>
              <a:rPr lang="en-AU" sz="2800" dirty="0">
                <a:ea typeface="Calibri" panose="020F0502020204030204" pitchFamily="34" charset="0"/>
                <a:cs typeface="Times New Roman" panose="02020603050405020304" pitchFamily="18" charset="0"/>
              </a:rPr>
              <a:t>One to the brain, which is </a:t>
            </a:r>
            <a:br>
              <a:rPr lang="en-AU" sz="2800" dirty="0">
                <a:ea typeface="Calibri" panose="020F0502020204030204" pitchFamily="34" charset="0"/>
                <a:cs typeface="Times New Roman" panose="02020603050405020304" pitchFamily="18" charset="0"/>
              </a:rPr>
            </a:br>
            <a:r>
              <a:rPr lang="en-AU" sz="2800" dirty="0">
                <a:ea typeface="Calibri" panose="020F0502020204030204" pitchFamily="34" charset="0"/>
                <a:cs typeface="Times New Roman" panose="02020603050405020304" pitchFamily="18" charset="0"/>
              </a:rPr>
              <a:t>processed normally</a:t>
            </a:r>
          </a:p>
          <a:p>
            <a:pPr lvl="1"/>
            <a:r>
              <a:rPr lang="en-AU" sz="2800" dirty="0">
                <a:effectLst/>
                <a:ea typeface="Calibri" panose="020F0502020204030204" pitchFamily="34" charset="0"/>
                <a:cs typeface="Times New Roman" panose="02020603050405020304" pitchFamily="18" charset="0"/>
              </a:rPr>
              <a:t>One to the motor neuron and </a:t>
            </a:r>
            <a:br>
              <a:rPr lang="en-AU" sz="2800" dirty="0">
                <a:effectLst/>
                <a:ea typeface="Calibri" panose="020F0502020204030204" pitchFamily="34" charset="0"/>
                <a:cs typeface="Times New Roman" panose="02020603050405020304" pitchFamily="18" charset="0"/>
              </a:rPr>
            </a:br>
            <a:r>
              <a:rPr lang="en-AU" sz="2800" dirty="0">
                <a:effectLst/>
                <a:ea typeface="Calibri" panose="020F0502020204030204" pitchFamily="34" charset="0"/>
                <a:cs typeface="Times New Roman" panose="02020603050405020304" pitchFamily="18" charset="0"/>
              </a:rPr>
              <a:t>muscles, resulting in an </a:t>
            </a:r>
            <a:br>
              <a:rPr lang="en-AU" sz="2800" dirty="0">
                <a:effectLst/>
                <a:ea typeface="Calibri" panose="020F0502020204030204" pitchFamily="34" charset="0"/>
                <a:cs typeface="Times New Roman" panose="02020603050405020304" pitchFamily="18" charset="0"/>
              </a:rPr>
            </a:br>
            <a:r>
              <a:rPr lang="en-AU" sz="2800" dirty="0">
                <a:effectLst/>
                <a:ea typeface="Calibri" panose="020F0502020204030204" pitchFamily="34" charset="0"/>
                <a:cs typeface="Times New Roman" panose="02020603050405020304" pitchFamily="18" charset="0"/>
              </a:rPr>
              <a:t>immediate, involuntary </a:t>
            </a:r>
            <a:br>
              <a:rPr lang="en-AU" sz="2800" dirty="0">
                <a:effectLst/>
                <a:ea typeface="Calibri" panose="020F0502020204030204" pitchFamily="34" charset="0"/>
                <a:cs typeface="Times New Roman" panose="02020603050405020304" pitchFamily="18" charset="0"/>
              </a:rPr>
            </a:br>
            <a:r>
              <a:rPr lang="en-AU" sz="2800" dirty="0">
                <a:effectLst/>
                <a:ea typeface="Calibri" panose="020F0502020204030204" pitchFamily="34" charset="0"/>
                <a:cs typeface="Times New Roman" panose="02020603050405020304" pitchFamily="18" charset="0"/>
              </a:rPr>
              <a:t>response</a:t>
            </a:r>
            <a:endParaRPr lang="en-AU" dirty="0">
              <a:effectLst/>
              <a:ea typeface="Calibri" panose="020F0502020204030204" pitchFamily="34" charset="0"/>
              <a:cs typeface="Times New Roman" panose="02020603050405020304" pitchFamily="18" charset="0"/>
            </a:endParaRPr>
          </a:p>
        </p:txBody>
      </p:sp>
      <p:sp>
        <p:nvSpPr>
          <p:cNvPr id="5" name="TextBox 4"/>
          <p:cNvSpPr txBox="1"/>
          <p:nvPr/>
        </p:nvSpPr>
        <p:spPr>
          <a:xfrm>
            <a:off x="0" y="148208"/>
            <a:ext cx="4023093"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6" name="Table 5"/>
          <p:cNvGraphicFramePr>
            <a:graphicFrameLocks noGrp="1"/>
          </p:cNvGraphicFramePr>
          <p:nvPr>
            <p:extLst>
              <p:ext uri="{D42A27DB-BD31-4B8C-83A1-F6EECF244321}">
                <p14:modId xmlns:p14="http://schemas.microsoft.com/office/powerpoint/2010/main" val="144062578"/>
              </p:ext>
            </p:extLst>
          </p:nvPr>
        </p:nvGraphicFramePr>
        <p:xfrm>
          <a:off x="9642487" y="148208"/>
          <a:ext cx="2463077" cy="128016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Which two locations is</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the message sent in a reflex action?</a:t>
                      </a:r>
                      <a:endParaRPr lang="en-AU" dirty="0"/>
                    </a:p>
                  </a:txBody>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2"/>
          <a:stretch>
            <a:fillRect/>
          </a:stretch>
        </p:blipFill>
        <p:spPr>
          <a:xfrm>
            <a:off x="5120230" y="3802194"/>
            <a:ext cx="7071770" cy="305580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916292034"/>
              </p:ext>
            </p:extLst>
          </p:nvPr>
        </p:nvGraphicFramePr>
        <p:xfrm>
          <a:off x="9647220" y="1544282"/>
          <a:ext cx="2463077" cy="128016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2</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Why are reflex actions faster than usual responses?</a:t>
                      </a:r>
                      <a:endParaRPr lang="en-A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3916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4048"/>
            <a:ext cx="5834598" cy="1506491"/>
          </a:xfrm>
        </p:spPr>
        <p:txBody>
          <a:bodyPr/>
          <a:lstStyle/>
          <a:p>
            <a:pPr marL="0" indent="0">
              <a:buNone/>
            </a:pPr>
            <a:r>
              <a:rPr lang="en-AU" dirty="0"/>
              <a:t>Describe the stimulus response model </a:t>
            </a:r>
            <a:br>
              <a:rPr lang="en-AU" dirty="0"/>
            </a:br>
            <a:r>
              <a:rPr lang="en-AU" dirty="0"/>
              <a:t>for scratching an itchy mosquito bite on your arm.</a:t>
            </a:r>
          </a:p>
        </p:txBody>
      </p:sp>
      <p:sp>
        <p:nvSpPr>
          <p:cNvPr id="4" name="TextBox 3"/>
          <p:cNvSpPr txBox="1"/>
          <p:nvPr/>
        </p:nvSpPr>
        <p:spPr>
          <a:xfrm>
            <a:off x="0" y="148208"/>
            <a:ext cx="6086422"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6" name="Table 5"/>
          <p:cNvGraphicFramePr>
            <a:graphicFrameLocks noGrp="1"/>
          </p:cNvGraphicFramePr>
          <p:nvPr>
            <p:extLst>
              <p:ext uri="{D42A27DB-BD31-4B8C-83A1-F6EECF244321}">
                <p14:modId xmlns:p14="http://schemas.microsoft.com/office/powerpoint/2010/main" val="2346332764"/>
              </p:ext>
            </p:extLst>
          </p:nvPr>
        </p:nvGraphicFramePr>
        <p:xfrm>
          <a:off x="9545935" y="148208"/>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stimulus?</a:t>
                      </a:r>
                      <a:endParaRPr lang="en-AU"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655632"/>
              </p:ext>
            </p:extLst>
          </p:nvPr>
        </p:nvGraphicFramePr>
        <p:xfrm>
          <a:off x="9584745" y="310960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4</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effector?</a:t>
                      </a:r>
                      <a:endParaRPr lang="en-AU"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1755704"/>
              </p:ext>
            </p:extLst>
          </p:nvPr>
        </p:nvGraphicFramePr>
        <p:xfrm>
          <a:off x="9566758" y="1929539"/>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3</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control centre?</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88505865"/>
              </p:ext>
            </p:extLst>
          </p:nvPr>
        </p:nvGraphicFramePr>
        <p:xfrm>
          <a:off x="9560132" y="1036911"/>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2</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receptor?</a:t>
                      </a:r>
                      <a:endParaRPr lang="en-AU" dirty="0"/>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5092333"/>
              </p:ext>
            </p:extLst>
          </p:nvPr>
        </p:nvGraphicFramePr>
        <p:xfrm>
          <a:off x="9598295" y="398658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5</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response?</a:t>
                      </a:r>
                      <a:endParaRPr lang="en-AU"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42000378"/>
              </p:ext>
            </p:extLst>
          </p:nvPr>
        </p:nvGraphicFramePr>
        <p:xfrm>
          <a:off x="6167941" y="148208"/>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val="20000"/>
                    </a:ext>
                  </a:extLst>
                </a:gridCol>
              </a:tblGrid>
              <a:tr h="353527">
                <a:tc>
                  <a:txBody>
                    <a:bodyPr/>
                    <a:lstStyle/>
                    <a:p>
                      <a:r>
                        <a:rPr lang="en-AU" dirty="0"/>
                        <a:t>Reminder</a:t>
                      </a:r>
                    </a:p>
                  </a:txBody>
                  <a:tcPr>
                    <a:solidFill>
                      <a:srgbClr val="00B050"/>
                    </a:solidFill>
                  </a:tcPr>
                </a:tc>
                <a:extLst>
                  <a:ext uri="{0D108BD9-81ED-4DB2-BD59-A6C34878D82A}">
                    <a16:rowId xmlns:a16="http://schemas.microsoft.com/office/drawing/2014/main" val="10000"/>
                  </a:ext>
                </a:extLst>
              </a:tr>
              <a:tr h="370840">
                <a:tc>
                  <a: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742548" y="2508163"/>
            <a:ext cx="2582806" cy="461665"/>
          </a:xfrm>
          <a:prstGeom prst="rect">
            <a:avLst/>
          </a:prstGeom>
          <a:noFill/>
        </p:spPr>
        <p:txBody>
          <a:bodyPr wrap="square" rtlCol="0">
            <a:spAutoFit/>
          </a:bodyPr>
          <a:lstStyle/>
          <a:p>
            <a:r>
              <a:rPr lang="en-AU" sz="2400" dirty="0">
                <a:solidFill>
                  <a:srgbClr val="00B050"/>
                </a:solidFill>
              </a:rPr>
              <a:t>Itchy mosquito bite</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161" y="2120723"/>
            <a:ext cx="4833929" cy="3304205"/>
          </a:xfrm>
          <a:prstGeom prst="rect">
            <a:avLst/>
          </a:prstGeom>
        </p:spPr>
      </p:pic>
      <p:sp>
        <p:nvSpPr>
          <p:cNvPr id="15" name="TextBox 14"/>
          <p:cNvSpPr txBox="1"/>
          <p:nvPr/>
        </p:nvSpPr>
        <p:spPr>
          <a:xfrm>
            <a:off x="311855" y="3281530"/>
            <a:ext cx="3557780"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T</a:t>
            </a:r>
            <a:r>
              <a:rPr lang="en-AU" sz="2400" dirty="0">
                <a:solidFill>
                  <a:srgbClr val="00B050"/>
                </a:solidFill>
              </a:rPr>
              <a:t>ouch receptors in the skin</a:t>
            </a:r>
          </a:p>
        </p:txBody>
      </p:sp>
      <p:sp>
        <p:nvSpPr>
          <p:cNvPr id="16" name="TextBox 15"/>
          <p:cNvSpPr txBox="1"/>
          <p:nvPr/>
        </p:nvSpPr>
        <p:spPr>
          <a:xfrm>
            <a:off x="1660049" y="4054897"/>
            <a:ext cx="1173960"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Brain</a:t>
            </a:r>
            <a:endParaRPr lang="en-AU" sz="2400" dirty="0">
              <a:solidFill>
                <a:srgbClr val="00B050"/>
              </a:solidFill>
            </a:endParaRPr>
          </a:p>
        </p:txBody>
      </p:sp>
      <p:sp>
        <p:nvSpPr>
          <p:cNvPr id="17" name="TextBox 16"/>
          <p:cNvSpPr txBox="1"/>
          <p:nvPr/>
        </p:nvSpPr>
        <p:spPr>
          <a:xfrm>
            <a:off x="869017" y="4826626"/>
            <a:ext cx="2756024"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M</a:t>
            </a:r>
            <a:r>
              <a:rPr lang="en-AU" sz="2400" dirty="0">
                <a:solidFill>
                  <a:srgbClr val="00B050"/>
                </a:solidFill>
              </a:rPr>
              <a:t>uscles in the arm</a:t>
            </a:r>
          </a:p>
        </p:txBody>
      </p:sp>
      <p:sp>
        <p:nvSpPr>
          <p:cNvPr id="18" name="TextBox 17"/>
          <p:cNvSpPr txBox="1"/>
          <p:nvPr/>
        </p:nvSpPr>
        <p:spPr>
          <a:xfrm>
            <a:off x="825161" y="5603269"/>
            <a:ext cx="2696389"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S</a:t>
            </a:r>
            <a:r>
              <a:rPr lang="en-AU" sz="2400" dirty="0">
                <a:solidFill>
                  <a:srgbClr val="00B050"/>
                </a:solidFill>
              </a:rPr>
              <a:t>cratching the bite</a:t>
            </a:r>
          </a:p>
        </p:txBody>
      </p:sp>
      <p:sp>
        <p:nvSpPr>
          <p:cNvPr id="2" name="Down Arrow 1"/>
          <p:cNvSpPr/>
          <p:nvPr/>
        </p:nvSpPr>
        <p:spPr>
          <a:xfrm>
            <a:off x="1898588" y="2891951"/>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Down Arrow 19"/>
          <p:cNvSpPr/>
          <p:nvPr/>
        </p:nvSpPr>
        <p:spPr>
          <a:xfrm>
            <a:off x="1898588" y="368250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a:off x="1898587" y="444092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1898588" y="5194974"/>
            <a:ext cx="274770"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1561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53614"/>
            <a:ext cx="9260005" cy="1506491"/>
          </a:xfrm>
        </p:spPr>
        <p:txBody>
          <a:bodyPr>
            <a:normAutofit/>
          </a:bodyPr>
          <a:lstStyle/>
          <a:p>
            <a:pPr marL="0" indent="0">
              <a:buNone/>
            </a:pPr>
            <a:r>
              <a:rPr lang="en-AU" dirty="0"/>
              <a:t>The </a:t>
            </a:r>
            <a:r>
              <a:rPr lang="en-AU" b="1" dirty="0"/>
              <a:t>grasp reflex </a:t>
            </a:r>
            <a:r>
              <a:rPr lang="en-AU" dirty="0"/>
              <a:t>occurs when an object is placed on a baby’s palm. Their fingers curl over and grasp it.</a:t>
            </a:r>
          </a:p>
          <a:p>
            <a:pPr marL="0" indent="0">
              <a:buNone/>
            </a:pPr>
            <a:r>
              <a:rPr lang="en-AU" dirty="0"/>
              <a:t>Describe the stimulus response model in this situation.</a:t>
            </a:r>
          </a:p>
        </p:txBody>
      </p:sp>
      <p:sp>
        <p:nvSpPr>
          <p:cNvPr id="4" name="TextBox 3"/>
          <p:cNvSpPr txBox="1"/>
          <p:nvPr/>
        </p:nvSpPr>
        <p:spPr>
          <a:xfrm>
            <a:off x="0" y="148208"/>
            <a:ext cx="6086422"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Development/Guided Practice</a:t>
            </a:r>
          </a:p>
        </p:txBody>
      </p:sp>
      <p:graphicFrame>
        <p:nvGraphicFramePr>
          <p:cNvPr id="6" name="Table 5"/>
          <p:cNvGraphicFramePr>
            <a:graphicFrameLocks noGrp="1"/>
          </p:cNvGraphicFramePr>
          <p:nvPr>
            <p:extLst>
              <p:ext uri="{D42A27DB-BD31-4B8C-83A1-F6EECF244321}">
                <p14:modId xmlns:p14="http://schemas.microsoft.com/office/powerpoint/2010/main" val="2346332764"/>
              </p:ext>
            </p:extLst>
          </p:nvPr>
        </p:nvGraphicFramePr>
        <p:xfrm>
          <a:off x="9545935" y="148208"/>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stimulus?</a:t>
                      </a:r>
                      <a:endParaRPr lang="en-AU"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1655632"/>
              </p:ext>
            </p:extLst>
          </p:nvPr>
        </p:nvGraphicFramePr>
        <p:xfrm>
          <a:off x="9584745" y="310960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4</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effector?</a:t>
                      </a:r>
                      <a:endParaRPr lang="en-AU"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1755704"/>
              </p:ext>
            </p:extLst>
          </p:nvPr>
        </p:nvGraphicFramePr>
        <p:xfrm>
          <a:off x="9566758" y="1929539"/>
          <a:ext cx="2463077" cy="100584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3</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control centre?</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588505865"/>
              </p:ext>
            </p:extLst>
          </p:nvPr>
        </p:nvGraphicFramePr>
        <p:xfrm>
          <a:off x="9560132" y="1036911"/>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2</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receptor?</a:t>
                      </a:r>
                      <a:endParaRPr lang="en-AU" dirty="0"/>
                    </a:p>
                  </a:txBody>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55092333"/>
              </p:ext>
            </p:extLst>
          </p:nvPr>
        </p:nvGraphicFramePr>
        <p:xfrm>
          <a:off x="9598295" y="3986585"/>
          <a:ext cx="2463077" cy="736600"/>
        </p:xfrm>
        <a:graphic>
          <a:graphicData uri="http://schemas.openxmlformats.org/drawingml/2006/table">
            <a:tbl>
              <a:tblPr firstRow="1" bandRow="1">
                <a:tableStyleId>{93296810-A885-4BE3-A3E7-6D5BEEA58F35}</a:tableStyleId>
              </a:tblPr>
              <a:tblGrid>
                <a:gridCol w="2463077">
                  <a:extLst>
                    <a:ext uri="{9D8B030D-6E8A-4147-A177-3AD203B41FA5}">
                      <a16:colId xmlns:a16="http://schemas.microsoft.com/office/drawing/2014/main" val="20000"/>
                    </a:ext>
                  </a:extLst>
                </a:gridCol>
              </a:tblGrid>
              <a:tr h="353527">
                <a:tc>
                  <a:txBody>
                    <a:bodyPr/>
                    <a:lstStyle/>
                    <a:p>
                      <a:r>
                        <a:rPr lang="en-AU" dirty="0"/>
                        <a:t>CFU 5</a:t>
                      </a:r>
                    </a:p>
                  </a:txBody>
                  <a:tcPr>
                    <a:solidFill>
                      <a:srgbClr val="00B050"/>
                    </a:solidFill>
                  </a:tcPr>
                </a:tc>
                <a:extLst>
                  <a:ext uri="{0D108BD9-81ED-4DB2-BD59-A6C34878D82A}">
                    <a16:rowId xmlns:a16="http://schemas.microsoft.com/office/drawing/2014/main" val="10000"/>
                  </a:ext>
                </a:extLst>
              </a:tr>
              <a:tr h="370840">
                <a:tc>
                  <a:txBody>
                    <a:bodyPr/>
                    <a:lstStyle/>
                    <a:p>
                      <a:r>
                        <a:rPr lang="en-AU" dirty="0">
                          <a:effectLst/>
                          <a:latin typeface="Calibri" panose="020F0502020204030204" pitchFamily="34" charset="0"/>
                          <a:ea typeface="Calibri" panose="020F0502020204030204" pitchFamily="34" charset="0"/>
                          <a:cs typeface="Times New Roman" panose="02020603050405020304" pitchFamily="18" charset="0"/>
                        </a:rPr>
                        <a:t>What</a:t>
                      </a:r>
                      <a:r>
                        <a:rPr lang="en-AU" baseline="0" dirty="0">
                          <a:effectLst/>
                          <a:latin typeface="Calibri" panose="020F0502020204030204" pitchFamily="34" charset="0"/>
                          <a:ea typeface="Calibri" panose="020F0502020204030204" pitchFamily="34" charset="0"/>
                          <a:cs typeface="Times New Roman" panose="02020603050405020304" pitchFamily="18" charset="0"/>
                        </a:rPr>
                        <a:t> is the response?</a:t>
                      </a:r>
                      <a:endParaRPr lang="en-AU"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42000378"/>
              </p:ext>
            </p:extLst>
          </p:nvPr>
        </p:nvGraphicFramePr>
        <p:xfrm>
          <a:off x="6167941" y="148208"/>
          <a:ext cx="3311149" cy="1005840"/>
        </p:xfrm>
        <a:graphic>
          <a:graphicData uri="http://schemas.openxmlformats.org/drawingml/2006/table">
            <a:tbl>
              <a:tblPr firstRow="1" bandRow="1">
                <a:tableStyleId>{93296810-A885-4BE3-A3E7-6D5BEEA58F35}</a:tableStyleId>
              </a:tblPr>
              <a:tblGrid>
                <a:gridCol w="3311149">
                  <a:extLst>
                    <a:ext uri="{9D8B030D-6E8A-4147-A177-3AD203B41FA5}">
                      <a16:colId xmlns:a16="http://schemas.microsoft.com/office/drawing/2014/main" val="20000"/>
                    </a:ext>
                  </a:extLst>
                </a:gridCol>
              </a:tblGrid>
              <a:tr h="353527">
                <a:tc>
                  <a:txBody>
                    <a:bodyPr/>
                    <a:lstStyle/>
                    <a:p>
                      <a:r>
                        <a:rPr lang="en-AU" dirty="0"/>
                        <a:t>Reminder</a:t>
                      </a:r>
                    </a:p>
                  </a:txBody>
                  <a:tcPr>
                    <a:solidFill>
                      <a:srgbClr val="00B050"/>
                    </a:solidFill>
                  </a:tcPr>
                </a:tc>
                <a:extLst>
                  <a:ext uri="{0D108BD9-81ED-4DB2-BD59-A6C34878D82A}">
                    <a16:rowId xmlns:a16="http://schemas.microsoft.com/office/drawing/2014/main" val="10000"/>
                  </a:ext>
                </a:extLst>
              </a:tr>
              <a:tr h="370840">
                <a:tc>
                  <a:txBody>
                    <a:bodyPr/>
                    <a:lstStyle/>
                    <a:p>
                      <a:r>
                        <a:rPr lang="en-AU" sz="1800" dirty="0">
                          <a:effectLst/>
                          <a:latin typeface="Calibri" panose="020F0502020204030204" pitchFamily="34" charset="0"/>
                          <a:ea typeface="Calibri" panose="020F0502020204030204" pitchFamily="34" charset="0"/>
                          <a:cs typeface="Times New Roman" panose="02020603050405020304" pitchFamily="18" charset="0"/>
                        </a:rPr>
                        <a:t>Stimulus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Receptor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Control centre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Effector </a:t>
                      </a:r>
                      <a:r>
                        <a:rPr lang="en-AU" sz="1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AU" sz="1800" dirty="0">
                          <a:effectLst/>
                          <a:latin typeface="Calibri" panose="020F0502020204030204" pitchFamily="34" charset="0"/>
                          <a:ea typeface="Calibri" panose="020F0502020204030204" pitchFamily="34" charset="0"/>
                          <a:cs typeface="Times New Roman" panose="02020603050405020304" pitchFamily="18" charset="0"/>
                        </a:rPr>
                        <a:t> Response</a:t>
                      </a:r>
                      <a:endParaRPr lang="en-AU"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359018" y="2511069"/>
            <a:ext cx="3353904" cy="461665"/>
          </a:xfrm>
          <a:prstGeom prst="rect">
            <a:avLst/>
          </a:prstGeom>
          <a:noFill/>
        </p:spPr>
        <p:txBody>
          <a:bodyPr wrap="square" rtlCol="0">
            <a:spAutoFit/>
          </a:bodyPr>
          <a:lstStyle/>
          <a:p>
            <a:r>
              <a:rPr lang="en-AU" sz="2400" dirty="0">
                <a:solidFill>
                  <a:srgbClr val="00B050"/>
                </a:solidFill>
              </a:rPr>
              <a:t>Object touching the palm</a:t>
            </a:r>
          </a:p>
        </p:txBody>
      </p:sp>
      <p:sp>
        <p:nvSpPr>
          <p:cNvPr id="15" name="TextBox 14"/>
          <p:cNvSpPr txBox="1"/>
          <p:nvPr/>
        </p:nvSpPr>
        <p:spPr>
          <a:xfrm>
            <a:off x="311855" y="3281530"/>
            <a:ext cx="3557780"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T</a:t>
            </a:r>
            <a:r>
              <a:rPr lang="en-AU" sz="2400" dirty="0">
                <a:solidFill>
                  <a:srgbClr val="00B050"/>
                </a:solidFill>
              </a:rPr>
              <a:t>ouch receptors in the skin</a:t>
            </a:r>
          </a:p>
        </p:txBody>
      </p:sp>
      <p:sp>
        <p:nvSpPr>
          <p:cNvPr id="16" name="TextBox 15"/>
          <p:cNvSpPr txBox="1"/>
          <p:nvPr/>
        </p:nvSpPr>
        <p:spPr>
          <a:xfrm>
            <a:off x="1258971" y="4052608"/>
            <a:ext cx="1553999"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Spinal cord</a:t>
            </a:r>
            <a:endParaRPr lang="en-AU" sz="2400" dirty="0">
              <a:solidFill>
                <a:srgbClr val="00B050"/>
              </a:solidFill>
            </a:endParaRPr>
          </a:p>
        </p:txBody>
      </p:sp>
      <p:sp>
        <p:nvSpPr>
          <p:cNvPr id="17" name="TextBox 16"/>
          <p:cNvSpPr txBox="1"/>
          <p:nvPr/>
        </p:nvSpPr>
        <p:spPr>
          <a:xfrm>
            <a:off x="751010" y="4821445"/>
            <a:ext cx="2569920"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M</a:t>
            </a:r>
            <a:r>
              <a:rPr lang="en-AU" sz="2400" dirty="0">
                <a:solidFill>
                  <a:srgbClr val="00B050"/>
                </a:solidFill>
              </a:rPr>
              <a:t>uscles in the arm</a:t>
            </a:r>
          </a:p>
        </p:txBody>
      </p:sp>
      <p:sp>
        <p:nvSpPr>
          <p:cNvPr id="18" name="TextBox 17"/>
          <p:cNvSpPr txBox="1"/>
          <p:nvPr/>
        </p:nvSpPr>
        <p:spPr>
          <a:xfrm>
            <a:off x="796808" y="5590282"/>
            <a:ext cx="2478324" cy="461665"/>
          </a:xfrm>
          <a:prstGeom prst="rect">
            <a:avLst/>
          </a:prstGeom>
          <a:noFill/>
        </p:spPr>
        <p:txBody>
          <a:bodyPr wrap="square" rtlCol="0">
            <a:spAutoFit/>
          </a:bodyPr>
          <a:lstStyle/>
          <a:p>
            <a:r>
              <a:rPr lang="en-AU" sz="2400" dirty="0">
                <a:solidFill>
                  <a:srgbClr val="00B050"/>
                </a:solidFill>
                <a:sym typeface="Wingdings" panose="05000000000000000000" pitchFamily="2" charset="2"/>
              </a:rPr>
              <a:t>Curling the fingers</a:t>
            </a:r>
            <a:endParaRPr lang="en-AU" sz="2400" dirty="0">
              <a:solidFill>
                <a:srgbClr val="00B050"/>
              </a:solidFill>
            </a:endParaRPr>
          </a:p>
        </p:txBody>
      </p:sp>
      <p:sp>
        <p:nvSpPr>
          <p:cNvPr id="2" name="Down Arrow 1"/>
          <p:cNvSpPr/>
          <p:nvPr/>
        </p:nvSpPr>
        <p:spPr>
          <a:xfrm>
            <a:off x="1898588" y="2891951"/>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Down Arrow 19"/>
          <p:cNvSpPr/>
          <p:nvPr/>
        </p:nvSpPr>
        <p:spPr>
          <a:xfrm>
            <a:off x="1898588" y="368250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own Arrow 20"/>
          <p:cNvSpPr/>
          <p:nvPr/>
        </p:nvSpPr>
        <p:spPr>
          <a:xfrm>
            <a:off x="1898587" y="4440929"/>
            <a:ext cx="274769"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Down Arrow 21"/>
          <p:cNvSpPr/>
          <p:nvPr/>
        </p:nvSpPr>
        <p:spPr>
          <a:xfrm>
            <a:off x="1898588" y="5194974"/>
            <a:ext cx="274770" cy="501612"/>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3" name="Picture 22"/>
          <p:cNvPicPr>
            <a:picLocks noChangeAspect="1"/>
          </p:cNvPicPr>
          <p:nvPr/>
        </p:nvPicPr>
        <p:blipFill>
          <a:blip r:embed="rId2"/>
          <a:stretch>
            <a:fillRect/>
          </a:stretch>
        </p:blipFill>
        <p:spPr>
          <a:xfrm>
            <a:off x="4860500" y="3142757"/>
            <a:ext cx="4618590" cy="2989812"/>
          </a:xfrm>
          <a:prstGeom prst="rect">
            <a:avLst/>
          </a:prstGeom>
        </p:spPr>
      </p:pic>
    </p:spTree>
    <p:extLst>
      <p:ext uri="{BB962C8B-B14F-4D97-AF65-F5344CB8AC3E}">
        <p14:creationId xmlns:p14="http://schemas.microsoft.com/office/powerpoint/2010/main" val="278029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2741</TotalTime>
  <Words>1172</Words>
  <Application>Microsoft Office PowerPoint</Application>
  <PresentationFormat>Widescreen</PresentationFormat>
  <Paragraphs>208</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AXTENS Nathan [Harrisdale Senior High School]</cp:lastModifiedBy>
  <cp:revision>27</cp:revision>
  <dcterms:created xsi:type="dcterms:W3CDTF">2019-03-10T03:10:56Z</dcterms:created>
  <dcterms:modified xsi:type="dcterms:W3CDTF">2020-03-13T00:13:49Z</dcterms:modified>
</cp:coreProperties>
</file>