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9" r:id="rId2"/>
    <p:sldId id="261" r:id="rId3"/>
    <p:sldId id="257" r:id="rId4"/>
    <p:sldId id="262" r:id="rId5"/>
    <p:sldId id="263" r:id="rId6"/>
    <p:sldId id="266" r:id="rId7"/>
    <p:sldId id="258" r:id="rId8"/>
    <p:sldId id="264" r:id="rId9"/>
    <p:sldId id="272" r:id="rId10"/>
    <p:sldId id="273" r:id="rId11"/>
    <p:sldId id="274" r:id="rId12"/>
    <p:sldId id="275"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p:scale>
          <a:sx n="60" d="100"/>
          <a:sy n="60" d="100"/>
        </p:scale>
        <p:origin x="501" y="70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37F49-1E7D-420F-824B-DAE5806150B0}" type="datetimeFigureOut">
              <a:rPr lang="en-AU" smtClean="0"/>
              <a:t>13/03/2019</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6760AB-8115-4010-AD06-DE50597A9DFB}" type="slidenum">
              <a:rPr lang="en-AU" smtClean="0"/>
              <a:t>‹#›</a:t>
            </a:fld>
            <a:endParaRPr lang="en-AU" dirty="0"/>
          </a:p>
        </p:txBody>
      </p:sp>
    </p:spTree>
    <p:extLst>
      <p:ext uri="{BB962C8B-B14F-4D97-AF65-F5344CB8AC3E}">
        <p14:creationId xmlns:p14="http://schemas.microsoft.com/office/powerpoint/2010/main" val="3153582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929ABA3-72B8-441F-AA9B-D3737D2CB9D9}" type="slidenum">
              <a:rPr lang="en-AU" smtClean="0"/>
              <a:t>1</a:t>
            </a:fld>
            <a:endParaRPr lang="en-AU" dirty="0"/>
          </a:p>
        </p:txBody>
      </p:sp>
    </p:spTree>
    <p:extLst>
      <p:ext uri="{BB962C8B-B14F-4D97-AF65-F5344CB8AC3E}">
        <p14:creationId xmlns:p14="http://schemas.microsoft.com/office/powerpoint/2010/main" val="353282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929ABA3-72B8-441F-AA9B-D3737D2CB9D9}" type="slidenum">
              <a:rPr lang="en-AU" smtClean="0"/>
              <a:t>2</a:t>
            </a:fld>
            <a:endParaRPr lang="en-AU" dirty="0"/>
          </a:p>
        </p:txBody>
      </p:sp>
    </p:spTree>
    <p:extLst>
      <p:ext uri="{BB962C8B-B14F-4D97-AF65-F5344CB8AC3E}">
        <p14:creationId xmlns:p14="http://schemas.microsoft.com/office/powerpoint/2010/main" val="1245309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929ABA3-72B8-441F-AA9B-D3737D2CB9D9}" type="slidenum">
              <a:rPr lang="en-AU" smtClean="0"/>
              <a:t>4</a:t>
            </a:fld>
            <a:endParaRPr lang="en-AU" dirty="0"/>
          </a:p>
        </p:txBody>
      </p:sp>
    </p:spTree>
    <p:extLst>
      <p:ext uri="{BB962C8B-B14F-4D97-AF65-F5344CB8AC3E}">
        <p14:creationId xmlns:p14="http://schemas.microsoft.com/office/powerpoint/2010/main" val="4154130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929ABA3-72B8-441F-AA9B-D3737D2CB9D9}" type="slidenum">
              <a:rPr lang="en-AU" smtClean="0"/>
              <a:t>5</a:t>
            </a:fld>
            <a:endParaRPr lang="en-AU" dirty="0"/>
          </a:p>
        </p:txBody>
      </p:sp>
    </p:spTree>
    <p:extLst>
      <p:ext uri="{BB962C8B-B14F-4D97-AF65-F5344CB8AC3E}">
        <p14:creationId xmlns:p14="http://schemas.microsoft.com/office/powerpoint/2010/main" val="2656833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929ABA3-72B8-441F-AA9B-D3737D2CB9D9}" type="slidenum">
              <a:rPr lang="en-AU" smtClean="0"/>
              <a:t>6</a:t>
            </a:fld>
            <a:endParaRPr lang="en-AU" dirty="0"/>
          </a:p>
        </p:txBody>
      </p:sp>
    </p:spTree>
    <p:extLst>
      <p:ext uri="{BB962C8B-B14F-4D97-AF65-F5344CB8AC3E}">
        <p14:creationId xmlns:p14="http://schemas.microsoft.com/office/powerpoint/2010/main" val="264023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929ABA3-72B8-441F-AA9B-D3737D2CB9D9}" type="slidenum">
              <a:rPr lang="en-AU" smtClean="0"/>
              <a:t>14</a:t>
            </a:fld>
            <a:endParaRPr lang="en-AU" dirty="0"/>
          </a:p>
        </p:txBody>
      </p:sp>
    </p:spTree>
    <p:extLst>
      <p:ext uri="{BB962C8B-B14F-4D97-AF65-F5344CB8AC3E}">
        <p14:creationId xmlns:p14="http://schemas.microsoft.com/office/powerpoint/2010/main" val="2408609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E6092CCE-5B93-411B-8C2A-2ABF497DF66C}" type="datetimeFigureOut">
              <a:rPr lang="en-AU" smtClean="0"/>
              <a:t>13/03/2019</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F95DD59A-5A54-4972-8882-E229157DFBCD}" type="slidenum">
              <a:rPr lang="en-AU" smtClean="0"/>
              <a:t>‹#›</a:t>
            </a:fld>
            <a:endParaRPr lang="en-AU" dirty="0"/>
          </a:p>
        </p:txBody>
      </p:sp>
    </p:spTree>
    <p:extLst>
      <p:ext uri="{BB962C8B-B14F-4D97-AF65-F5344CB8AC3E}">
        <p14:creationId xmlns:p14="http://schemas.microsoft.com/office/powerpoint/2010/main" val="449965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6092CCE-5B93-411B-8C2A-2ABF497DF66C}" type="datetimeFigureOut">
              <a:rPr lang="en-AU" smtClean="0"/>
              <a:t>13/03/2019</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F95DD59A-5A54-4972-8882-E229157DFBCD}" type="slidenum">
              <a:rPr lang="en-AU" smtClean="0"/>
              <a:t>‹#›</a:t>
            </a:fld>
            <a:endParaRPr lang="en-AU" dirty="0"/>
          </a:p>
        </p:txBody>
      </p:sp>
    </p:spTree>
    <p:extLst>
      <p:ext uri="{BB962C8B-B14F-4D97-AF65-F5344CB8AC3E}">
        <p14:creationId xmlns:p14="http://schemas.microsoft.com/office/powerpoint/2010/main" val="2475753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6092CCE-5B93-411B-8C2A-2ABF497DF66C}" type="datetimeFigureOut">
              <a:rPr lang="en-AU" smtClean="0"/>
              <a:t>13/03/2019</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F95DD59A-5A54-4972-8882-E229157DFBCD}" type="slidenum">
              <a:rPr lang="en-AU" smtClean="0"/>
              <a:t>‹#›</a:t>
            </a:fld>
            <a:endParaRPr lang="en-AU" dirty="0"/>
          </a:p>
        </p:txBody>
      </p:sp>
    </p:spTree>
    <p:extLst>
      <p:ext uri="{BB962C8B-B14F-4D97-AF65-F5344CB8AC3E}">
        <p14:creationId xmlns:p14="http://schemas.microsoft.com/office/powerpoint/2010/main" val="341011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6092CCE-5B93-411B-8C2A-2ABF497DF66C}" type="datetimeFigureOut">
              <a:rPr lang="en-AU" smtClean="0"/>
              <a:t>13/03/2019</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F95DD59A-5A54-4972-8882-E229157DFBCD}" type="slidenum">
              <a:rPr lang="en-AU" smtClean="0"/>
              <a:t>‹#›</a:t>
            </a:fld>
            <a:endParaRPr lang="en-AU" dirty="0"/>
          </a:p>
        </p:txBody>
      </p:sp>
    </p:spTree>
    <p:extLst>
      <p:ext uri="{BB962C8B-B14F-4D97-AF65-F5344CB8AC3E}">
        <p14:creationId xmlns:p14="http://schemas.microsoft.com/office/powerpoint/2010/main" val="102310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092CCE-5B93-411B-8C2A-2ABF497DF66C}" type="datetimeFigureOut">
              <a:rPr lang="en-AU" smtClean="0"/>
              <a:t>13/03/2019</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F95DD59A-5A54-4972-8882-E229157DFBCD}" type="slidenum">
              <a:rPr lang="en-AU" smtClean="0"/>
              <a:t>‹#›</a:t>
            </a:fld>
            <a:endParaRPr lang="en-AU" dirty="0"/>
          </a:p>
        </p:txBody>
      </p:sp>
    </p:spTree>
    <p:extLst>
      <p:ext uri="{BB962C8B-B14F-4D97-AF65-F5344CB8AC3E}">
        <p14:creationId xmlns:p14="http://schemas.microsoft.com/office/powerpoint/2010/main" val="692604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E6092CCE-5B93-411B-8C2A-2ABF497DF66C}" type="datetimeFigureOut">
              <a:rPr lang="en-AU" smtClean="0"/>
              <a:t>13/03/2019</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F95DD59A-5A54-4972-8882-E229157DFBCD}" type="slidenum">
              <a:rPr lang="en-AU" smtClean="0"/>
              <a:t>‹#›</a:t>
            </a:fld>
            <a:endParaRPr lang="en-AU" dirty="0"/>
          </a:p>
        </p:txBody>
      </p:sp>
    </p:spTree>
    <p:extLst>
      <p:ext uri="{BB962C8B-B14F-4D97-AF65-F5344CB8AC3E}">
        <p14:creationId xmlns:p14="http://schemas.microsoft.com/office/powerpoint/2010/main" val="1740345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E6092CCE-5B93-411B-8C2A-2ABF497DF66C}" type="datetimeFigureOut">
              <a:rPr lang="en-AU" smtClean="0"/>
              <a:t>13/03/2019</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F95DD59A-5A54-4972-8882-E229157DFBCD}" type="slidenum">
              <a:rPr lang="en-AU" smtClean="0"/>
              <a:t>‹#›</a:t>
            </a:fld>
            <a:endParaRPr lang="en-AU" dirty="0"/>
          </a:p>
        </p:txBody>
      </p:sp>
    </p:spTree>
    <p:extLst>
      <p:ext uri="{BB962C8B-B14F-4D97-AF65-F5344CB8AC3E}">
        <p14:creationId xmlns:p14="http://schemas.microsoft.com/office/powerpoint/2010/main" val="2708704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E6092CCE-5B93-411B-8C2A-2ABF497DF66C}" type="datetimeFigureOut">
              <a:rPr lang="en-AU" smtClean="0"/>
              <a:t>13/03/2019</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F95DD59A-5A54-4972-8882-E229157DFBCD}" type="slidenum">
              <a:rPr lang="en-AU" smtClean="0"/>
              <a:t>‹#›</a:t>
            </a:fld>
            <a:endParaRPr lang="en-AU" dirty="0"/>
          </a:p>
        </p:txBody>
      </p:sp>
    </p:spTree>
    <p:extLst>
      <p:ext uri="{BB962C8B-B14F-4D97-AF65-F5344CB8AC3E}">
        <p14:creationId xmlns:p14="http://schemas.microsoft.com/office/powerpoint/2010/main" val="304386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092CCE-5B93-411B-8C2A-2ABF497DF66C}" type="datetimeFigureOut">
              <a:rPr lang="en-AU" smtClean="0"/>
              <a:t>13/03/2019</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F95DD59A-5A54-4972-8882-E229157DFBCD}" type="slidenum">
              <a:rPr lang="en-AU" smtClean="0"/>
              <a:t>‹#›</a:t>
            </a:fld>
            <a:endParaRPr lang="en-AU" dirty="0"/>
          </a:p>
        </p:txBody>
      </p:sp>
    </p:spTree>
    <p:extLst>
      <p:ext uri="{BB962C8B-B14F-4D97-AF65-F5344CB8AC3E}">
        <p14:creationId xmlns:p14="http://schemas.microsoft.com/office/powerpoint/2010/main" val="1570131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092CCE-5B93-411B-8C2A-2ABF497DF66C}" type="datetimeFigureOut">
              <a:rPr lang="en-AU" smtClean="0"/>
              <a:t>13/03/2019</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F95DD59A-5A54-4972-8882-E229157DFBCD}" type="slidenum">
              <a:rPr lang="en-AU" smtClean="0"/>
              <a:t>‹#›</a:t>
            </a:fld>
            <a:endParaRPr lang="en-AU" dirty="0"/>
          </a:p>
        </p:txBody>
      </p:sp>
    </p:spTree>
    <p:extLst>
      <p:ext uri="{BB962C8B-B14F-4D97-AF65-F5344CB8AC3E}">
        <p14:creationId xmlns:p14="http://schemas.microsoft.com/office/powerpoint/2010/main" val="426867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092CCE-5B93-411B-8C2A-2ABF497DF66C}" type="datetimeFigureOut">
              <a:rPr lang="en-AU" smtClean="0"/>
              <a:t>13/03/2019</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F95DD59A-5A54-4972-8882-E229157DFBCD}" type="slidenum">
              <a:rPr lang="en-AU" smtClean="0"/>
              <a:t>‹#›</a:t>
            </a:fld>
            <a:endParaRPr lang="en-AU" dirty="0"/>
          </a:p>
        </p:txBody>
      </p:sp>
    </p:spTree>
    <p:extLst>
      <p:ext uri="{BB962C8B-B14F-4D97-AF65-F5344CB8AC3E}">
        <p14:creationId xmlns:p14="http://schemas.microsoft.com/office/powerpoint/2010/main" val="37108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092CCE-5B93-411B-8C2A-2ABF497DF66C}" type="datetimeFigureOut">
              <a:rPr lang="en-AU" smtClean="0"/>
              <a:t>13/03/2019</a:t>
            </a:fld>
            <a:endParaRPr lang="en-AU"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5DD59A-5A54-4972-8882-E229157DFBCD}" type="slidenum">
              <a:rPr lang="en-AU" smtClean="0"/>
              <a:t>‹#›</a:t>
            </a:fld>
            <a:endParaRPr lang="en-AU" dirty="0"/>
          </a:p>
        </p:txBody>
      </p:sp>
    </p:spTree>
    <p:extLst>
      <p:ext uri="{BB962C8B-B14F-4D97-AF65-F5344CB8AC3E}">
        <p14:creationId xmlns:p14="http://schemas.microsoft.com/office/powerpoint/2010/main" val="3703238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4601319" y="2894308"/>
            <a:ext cx="6461548" cy="4151036"/>
          </a:xfrm>
          <a:prstGeom prst="rect">
            <a:avLst/>
          </a:prstGeom>
          <a:noFill/>
          <a:ln>
            <a:noFill/>
          </a:ln>
        </p:spPr>
      </p:pic>
      <p:sp>
        <p:nvSpPr>
          <p:cNvPr id="4" name="TextBox 3"/>
          <p:cNvSpPr txBox="1"/>
          <p:nvPr/>
        </p:nvSpPr>
        <p:spPr>
          <a:xfrm>
            <a:off x="0" y="148208"/>
            <a:ext cx="2429041"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Daily Review</a:t>
            </a:r>
            <a:endParaRPr lang="en-AU" sz="3200" dirty="0"/>
          </a:p>
        </p:txBody>
      </p:sp>
      <p:sp>
        <p:nvSpPr>
          <p:cNvPr id="2" name="TextBox 1"/>
          <p:cNvSpPr txBox="1"/>
          <p:nvPr/>
        </p:nvSpPr>
        <p:spPr>
          <a:xfrm>
            <a:off x="0" y="702240"/>
            <a:ext cx="11353800" cy="2246769"/>
          </a:xfrm>
          <a:prstGeom prst="rect">
            <a:avLst/>
          </a:prstGeom>
          <a:noFill/>
        </p:spPr>
        <p:txBody>
          <a:bodyPr wrap="square" rtlCol="0">
            <a:spAutoFit/>
          </a:bodyPr>
          <a:lstStyle/>
          <a:p>
            <a:r>
              <a:rPr lang="en-AU" sz="2800" dirty="0" smtClean="0"/>
              <a:t>The brain processes internal and external information for the body.</a:t>
            </a:r>
          </a:p>
          <a:p>
            <a:endParaRPr lang="en-AU" sz="2800" dirty="0" smtClean="0"/>
          </a:p>
          <a:p>
            <a:r>
              <a:rPr lang="en-AU" sz="2800" dirty="0" smtClean="0"/>
              <a:t>It consists of the cerebrum, cerebellum, and brain stem.</a:t>
            </a:r>
          </a:p>
          <a:p>
            <a:endParaRPr lang="en-AU" sz="2800" dirty="0" smtClean="0"/>
          </a:p>
          <a:p>
            <a:r>
              <a:rPr lang="en-AU" sz="2800" dirty="0" smtClean="0"/>
              <a:t>What vital functions does the brain stem control?</a:t>
            </a:r>
          </a:p>
        </p:txBody>
      </p:sp>
    </p:spTree>
    <p:extLst>
      <p:ext uri="{BB962C8B-B14F-4D97-AF65-F5344CB8AC3E}">
        <p14:creationId xmlns:p14="http://schemas.microsoft.com/office/powerpoint/2010/main" val="2933808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1041848"/>
            <a:ext cx="5834598" cy="1506491"/>
          </a:xfrm>
        </p:spPr>
        <p:txBody>
          <a:bodyPr/>
          <a:lstStyle/>
          <a:p>
            <a:pPr marL="0" indent="0">
              <a:buNone/>
            </a:pPr>
            <a:r>
              <a:rPr lang="en-AU" dirty="0" smtClean="0"/>
              <a:t>Describe the stimulus response model </a:t>
            </a:r>
            <a:br>
              <a:rPr lang="en-AU" dirty="0" smtClean="0"/>
            </a:br>
            <a:r>
              <a:rPr lang="en-AU" dirty="0" smtClean="0"/>
              <a:t>for when someone calls your name.</a:t>
            </a:r>
            <a:endParaRPr lang="en-AU" dirty="0"/>
          </a:p>
        </p:txBody>
      </p:sp>
      <p:sp>
        <p:nvSpPr>
          <p:cNvPr id="4" name="TextBox 3"/>
          <p:cNvSpPr txBox="1"/>
          <p:nvPr/>
        </p:nvSpPr>
        <p:spPr>
          <a:xfrm>
            <a:off x="0" y="148208"/>
            <a:ext cx="6086422"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Skill Development/Guided Practice</a:t>
            </a:r>
            <a:endParaRPr lang="en-AU" sz="3200" dirty="0"/>
          </a:p>
        </p:txBody>
      </p:sp>
      <p:graphicFrame>
        <p:nvGraphicFramePr>
          <p:cNvPr id="6" name="Table 5"/>
          <p:cNvGraphicFramePr>
            <a:graphicFrameLocks noGrp="1"/>
          </p:cNvGraphicFramePr>
          <p:nvPr>
            <p:extLst>
              <p:ext uri="{D42A27DB-BD31-4B8C-83A1-F6EECF244321}">
                <p14:modId xmlns:p14="http://schemas.microsoft.com/office/powerpoint/2010/main" val="2346332764"/>
              </p:ext>
            </p:extLst>
          </p:nvPr>
        </p:nvGraphicFramePr>
        <p:xfrm>
          <a:off x="9545935" y="148208"/>
          <a:ext cx="2463077" cy="73660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xmlns="" val="20000"/>
                    </a:ext>
                  </a:extLst>
                </a:gridCol>
              </a:tblGrid>
              <a:tr h="353527">
                <a:tc>
                  <a:txBody>
                    <a:bodyPr/>
                    <a:lstStyle/>
                    <a:p>
                      <a:r>
                        <a:rPr lang="en-AU" dirty="0" smtClean="0"/>
                        <a:t>CFU 1</a:t>
                      </a:r>
                      <a:endParaRPr lang="en-AU" dirty="0"/>
                    </a:p>
                  </a:txBody>
                  <a:tcPr>
                    <a:solidFill>
                      <a:srgbClr val="00B050"/>
                    </a:solidFill>
                  </a:tcPr>
                </a:tc>
                <a:extLst>
                  <a:ext uri="{0D108BD9-81ED-4DB2-BD59-A6C34878D82A}">
                    <a16:rowId xmlns:a16="http://schemas.microsoft.com/office/drawing/2014/main" xmlns="" val="10000"/>
                  </a:ext>
                </a:extLst>
              </a:tr>
              <a:tr h="370840">
                <a:tc>
                  <a:txBody>
                    <a:bodyPr/>
                    <a:lstStyle/>
                    <a:p>
                      <a:r>
                        <a:rPr lang="en-AU" dirty="0" smtClean="0">
                          <a:effectLst/>
                          <a:latin typeface="Calibri" panose="020F0502020204030204" pitchFamily="34" charset="0"/>
                          <a:ea typeface="Calibri" panose="020F0502020204030204" pitchFamily="34" charset="0"/>
                          <a:cs typeface="Times New Roman" panose="02020603050405020304" pitchFamily="18" charset="0"/>
                        </a:rPr>
                        <a:t>What</a:t>
                      </a:r>
                      <a:r>
                        <a:rPr lang="en-AU" baseline="0" dirty="0" smtClean="0">
                          <a:effectLst/>
                          <a:latin typeface="Calibri" panose="020F0502020204030204" pitchFamily="34" charset="0"/>
                          <a:ea typeface="Calibri" panose="020F0502020204030204" pitchFamily="34" charset="0"/>
                          <a:cs typeface="Times New Roman" panose="02020603050405020304" pitchFamily="18" charset="0"/>
                        </a:rPr>
                        <a:t> is the stimulus?</a:t>
                      </a:r>
                      <a:endParaRPr lang="en-AU" dirty="0" smtClean="0"/>
                    </a:p>
                  </a:txBody>
                  <a:tcPr/>
                </a:tc>
                <a:extLst>
                  <a:ext uri="{0D108BD9-81ED-4DB2-BD59-A6C34878D82A}">
                    <a16:rowId xmlns:a16="http://schemas.microsoft.com/office/drawing/2014/main" xmlns=""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91655632"/>
              </p:ext>
            </p:extLst>
          </p:nvPr>
        </p:nvGraphicFramePr>
        <p:xfrm>
          <a:off x="9584745" y="3109605"/>
          <a:ext cx="2463077" cy="73660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xmlns="" val="20000"/>
                    </a:ext>
                  </a:extLst>
                </a:gridCol>
              </a:tblGrid>
              <a:tr h="353527">
                <a:tc>
                  <a:txBody>
                    <a:bodyPr/>
                    <a:lstStyle/>
                    <a:p>
                      <a:r>
                        <a:rPr lang="en-AU" dirty="0" smtClean="0"/>
                        <a:t>CFU 4</a:t>
                      </a:r>
                      <a:endParaRPr lang="en-AU" dirty="0"/>
                    </a:p>
                  </a:txBody>
                  <a:tcPr>
                    <a:solidFill>
                      <a:srgbClr val="00B050"/>
                    </a:solidFill>
                  </a:tcPr>
                </a:tc>
                <a:extLst>
                  <a:ext uri="{0D108BD9-81ED-4DB2-BD59-A6C34878D82A}">
                    <a16:rowId xmlns:a16="http://schemas.microsoft.com/office/drawing/2014/main" xmlns="" val="10000"/>
                  </a:ext>
                </a:extLst>
              </a:tr>
              <a:tr h="370840">
                <a:tc>
                  <a:txBody>
                    <a:bodyPr/>
                    <a:lstStyle/>
                    <a:p>
                      <a:r>
                        <a:rPr lang="en-AU" dirty="0" smtClean="0">
                          <a:effectLst/>
                          <a:latin typeface="Calibri" panose="020F0502020204030204" pitchFamily="34" charset="0"/>
                          <a:ea typeface="Calibri" panose="020F0502020204030204" pitchFamily="34" charset="0"/>
                          <a:cs typeface="Times New Roman" panose="02020603050405020304" pitchFamily="18" charset="0"/>
                        </a:rPr>
                        <a:t>What</a:t>
                      </a:r>
                      <a:r>
                        <a:rPr lang="en-AU" baseline="0" dirty="0" smtClean="0">
                          <a:effectLst/>
                          <a:latin typeface="Calibri" panose="020F0502020204030204" pitchFamily="34" charset="0"/>
                          <a:ea typeface="Calibri" panose="020F0502020204030204" pitchFamily="34" charset="0"/>
                          <a:cs typeface="Times New Roman" panose="02020603050405020304" pitchFamily="18" charset="0"/>
                        </a:rPr>
                        <a:t> is the effector?</a:t>
                      </a:r>
                      <a:endParaRPr lang="en-AU" dirty="0" smtClean="0"/>
                    </a:p>
                  </a:txBody>
                  <a:tcPr/>
                </a:tc>
                <a:extLst>
                  <a:ext uri="{0D108BD9-81ED-4DB2-BD59-A6C34878D82A}">
                    <a16:rowId xmlns:a16="http://schemas.microsoft.com/office/drawing/2014/main" xmlns=""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31755704"/>
              </p:ext>
            </p:extLst>
          </p:nvPr>
        </p:nvGraphicFramePr>
        <p:xfrm>
          <a:off x="9566758" y="1929539"/>
          <a:ext cx="2463077" cy="100584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xmlns="" val="20000"/>
                    </a:ext>
                  </a:extLst>
                </a:gridCol>
              </a:tblGrid>
              <a:tr h="353527">
                <a:tc>
                  <a:txBody>
                    <a:bodyPr/>
                    <a:lstStyle/>
                    <a:p>
                      <a:r>
                        <a:rPr lang="en-AU" dirty="0" smtClean="0"/>
                        <a:t>CFU 3</a:t>
                      </a:r>
                      <a:endParaRPr lang="en-AU" dirty="0"/>
                    </a:p>
                  </a:txBody>
                  <a:tcPr>
                    <a:solidFill>
                      <a:srgbClr val="00B050"/>
                    </a:solidFill>
                  </a:tcPr>
                </a:tc>
                <a:extLst>
                  <a:ext uri="{0D108BD9-81ED-4DB2-BD59-A6C34878D82A}">
                    <a16:rowId xmlns:a16="http://schemas.microsoft.com/office/drawing/2014/main" xmlns="" val="10000"/>
                  </a:ext>
                </a:extLst>
              </a:tr>
              <a:tr h="370840">
                <a:tc>
                  <a:txBody>
                    <a:bodyPr/>
                    <a:lstStyle/>
                    <a:p>
                      <a:r>
                        <a:rPr lang="en-AU" dirty="0" smtClean="0">
                          <a:effectLst/>
                          <a:latin typeface="Calibri" panose="020F0502020204030204" pitchFamily="34" charset="0"/>
                          <a:ea typeface="Calibri" panose="020F0502020204030204" pitchFamily="34" charset="0"/>
                          <a:cs typeface="Times New Roman" panose="02020603050405020304" pitchFamily="18" charset="0"/>
                        </a:rPr>
                        <a:t>What</a:t>
                      </a:r>
                      <a:r>
                        <a:rPr lang="en-AU" baseline="0" dirty="0" smtClean="0">
                          <a:effectLst/>
                          <a:latin typeface="Calibri" panose="020F0502020204030204" pitchFamily="34" charset="0"/>
                          <a:ea typeface="Calibri" panose="020F0502020204030204" pitchFamily="34" charset="0"/>
                          <a:cs typeface="Times New Roman" panose="02020603050405020304" pitchFamily="18" charset="0"/>
                        </a:rPr>
                        <a:t> is the control centre?</a:t>
                      </a:r>
                    </a:p>
                  </a:txBody>
                  <a:tcPr/>
                </a:tc>
                <a:extLst>
                  <a:ext uri="{0D108BD9-81ED-4DB2-BD59-A6C34878D82A}">
                    <a16:rowId xmlns:a16="http://schemas.microsoft.com/office/drawing/2014/main" xmlns=""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588505865"/>
              </p:ext>
            </p:extLst>
          </p:nvPr>
        </p:nvGraphicFramePr>
        <p:xfrm>
          <a:off x="9560132" y="1036911"/>
          <a:ext cx="2463077" cy="73660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xmlns="" val="20000"/>
                    </a:ext>
                  </a:extLst>
                </a:gridCol>
              </a:tblGrid>
              <a:tr h="353527">
                <a:tc>
                  <a:txBody>
                    <a:bodyPr/>
                    <a:lstStyle/>
                    <a:p>
                      <a:r>
                        <a:rPr lang="en-AU" dirty="0" smtClean="0"/>
                        <a:t>CFU 2</a:t>
                      </a:r>
                      <a:endParaRPr lang="en-AU" dirty="0"/>
                    </a:p>
                  </a:txBody>
                  <a:tcPr>
                    <a:solidFill>
                      <a:srgbClr val="00B050"/>
                    </a:solidFill>
                  </a:tcPr>
                </a:tc>
                <a:extLst>
                  <a:ext uri="{0D108BD9-81ED-4DB2-BD59-A6C34878D82A}">
                    <a16:rowId xmlns:a16="http://schemas.microsoft.com/office/drawing/2014/main" xmlns="" val="10000"/>
                  </a:ext>
                </a:extLst>
              </a:tr>
              <a:tr h="370840">
                <a:tc>
                  <a:txBody>
                    <a:bodyPr/>
                    <a:lstStyle/>
                    <a:p>
                      <a:r>
                        <a:rPr lang="en-AU" dirty="0" smtClean="0">
                          <a:effectLst/>
                          <a:latin typeface="Calibri" panose="020F0502020204030204" pitchFamily="34" charset="0"/>
                          <a:ea typeface="Calibri" panose="020F0502020204030204" pitchFamily="34" charset="0"/>
                          <a:cs typeface="Times New Roman" panose="02020603050405020304" pitchFamily="18" charset="0"/>
                        </a:rPr>
                        <a:t>What</a:t>
                      </a:r>
                      <a:r>
                        <a:rPr lang="en-AU" baseline="0" dirty="0" smtClean="0">
                          <a:effectLst/>
                          <a:latin typeface="Calibri" panose="020F0502020204030204" pitchFamily="34" charset="0"/>
                          <a:ea typeface="Calibri" panose="020F0502020204030204" pitchFamily="34" charset="0"/>
                          <a:cs typeface="Times New Roman" panose="02020603050405020304" pitchFamily="18" charset="0"/>
                        </a:rPr>
                        <a:t> is the receptor?</a:t>
                      </a:r>
                      <a:endParaRPr lang="en-AU" dirty="0" smtClean="0"/>
                    </a:p>
                  </a:txBody>
                  <a:tcPr/>
                </a:tc>
                <a:extLst>
                  <a:ext uri="{0D108BD9-81ED-4DB2-BD59-A6C34878D82A}">
                    <a16:rowId xmlns:a16="http://schemas.microsoft.com/office/drawing/2014/main" xmlns="" val="1000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55092333"/>
              </p:ext>
            </p:extLst>
          </p:nvPr>
        </p:nvGraphicFramePr>
        <p:xfrm>
          <a:off x="9598295" y="3986585"/>
          <a:ext cx="2463077" cy="73660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xmlns="" val="20000"/>
                    </a:ext>
                  </a:extLst>
                </a:gridCol>
              </a:tblGrid>
              <a:tr h="353527">
                <a:tc>
                  <a:txBody>
                    <a:bodyPr/>
                    <a:lstStyle/>
                    <a:p>
                      <a:r>
                        <a:rPr lang="en-AU" dirty="0" smtClean="0"/>
                        <a:t>CFU 5</a:t>
                      </a:r>
                      <a:endParaRPr lang="en-AU" dirty="0"/>
                    </a:p>
                  </a:txBody>
                  <a:tcPr>
                    <a:solidFill>
                      <a:srgbClr val="00B050"/>
                    </a:solidFill>
                  </a:tcPr>
                </a:tc>
                <a:extLst>
                  <a:ext uri="{0D108BD9-81ED-4DB2-BD59-A6C34878D82A}">
                    <a16:rowId xmlns:a16="http://schemas.microsoft.com/office/drawing/2014/main" xmlns="" val="10000"/>
                  </a:ext>
                </a:extLst>
              </a:tr>
              <a:tr h="370840">
                <a:tc>
                  <a:txBody>
                    <a:bodyPr/>
                    <a:lstStyle/>
                    <a:p>
                      <a:r>
                        <a:rPr lang="en-AU" dirty="0" smtClean="0">
                          <a:effectLst/>
                          <a:latin typeface="Calibri" panose="020F0502020204030204" pitchFamily="34" charset="0"/>
                          <a:ea typeface="Calibri" panose="020F0502020204030204" pitchFamily="34" charset="0"/>
                          <a:cs typeface="Times New Roman" panose="02020603050405020304" pitchFamily="18" charset="0"/>
                        </a:rPr>
                        <a:t>What</a:t>
                      </a:r>
                      <a:r>
                        <a:rPr lang="en-AU" baseline="0" dirty="0" smtClean="0">
                          <a:effectLst/>
                          <a:latin typeface="Calibri" panose="020F0502020204030204" pitchFamily="34" charset="0"/>
                          <a:ea typeface="Calibri" panose="020F0502020204030204" pitchFamily="34" charset="0"/>
                          <a:cs typeface="Times New Roman" panose="02020603050405020304" pitchFamily="18" charset="0"/>
                        </a:rPr>
                        <a:t> is the response?</a:t>
                      </a:r>
                      <a:endParaRPr lang="en-AU" dirty="0" smtClean="0"/>
                    </a:p>
                  </a:txBody>
                  <a:tcPr/>
                </a:tc>
                <a:extLst>
                  <a:ext uri="{0D108BD9-81ED-4DB2-BD59-A6C34878D82A}">
                    <a16:rowId xmlns:a16="http://schemas.microsoft.com/office/drawing/2014/main" xmlns=""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642000378"/>
              </p:ext>
            </p:extLst>
          </p:nvPr>
        </p:nvGraphicFramePr>
        <p:xfrm>
          <a:off x="6167941" y="148208"/>
          <a:ext cx="3311149" cy="1005840"/>
        </p:xfrm>
        <a:graphic>
          <a:graphicData uri="http://schemas.openxmlformats.org/drawingml/2006/table">
            <a:tbl>
              <a:tblPr firstRow="1" bandRow="1">
                <a:tableStyleId>{93296810-A885-4BE3-A3E7-6D5BEEA58F35}</a:tableStyleId>
              </a:tblPr>
              <a:tblGrid>
                <a:gridCol w="3311149">
                  <a:extLst>
                    <a:ext uri="{9D8B030D-6E8A-4147-A177-3AD203B41FA5}">
                      <a16:colId xmlns:a16="http://schemas.microsoft.com/office/drawing/2014/main" xmlns="" val="20000"/>
                    </a:ext>
                  </a:extLst>
                </a:gridCol>
              </a:tblGrid>
              <a:tr h="353527">
                <a:tc>
                  <a:txBody>
                    <a:bodyPr/>
                    <a:lstStyle/>
                    <a:p>
                      <a:r>
                        <a:rPr lang="en-AU" dirty="0" smtClean="0"/>
                        <a:t>Reminder</a:t>
                      </a:r>
                      <a:endParaRPr lang="en-AU" dirty="0"/>
                    </a:p>
                  </a:txBody>
                  <a:tcPr>
                    <a:solidFill>
                      <a:srgbClr val="00B050"/>
                    </a:solidFill>
                  </a:tcPr>
                </a:tc>
                <a:extLst>
                  <a:ext uri="{0D108BD9-81ED-4DB2-BD59-A6C34878D82A}">
                    <a16:rowId xmlns:a16="http://schemas.microsoft.com/office/drawing/2014/main" xmlns="" val="10000"/>
                  </a:ext>
                </a:extLst>
              </a:tr>
              <a:tr h="370840">
                <a:tc>
                  <a:txBody>
                    <a:bodyPr/>
                    <a:lstStyle/>
                    <a:p>
                      <a:r>
                        <a:rPr lang="en-AU" sz="1800" dirty="0" smtClean="0">
                          <a:effectLst/>
                          <a:latin typeface="Calibri" panose="020F0502020204030204" pitchFamily="34" charset="0"/>
                          <a:ea typeface="Calibri" panose="020F0502020204030204" pitchFamily="34" charset="0"/>
                          <a:cs typeface="Times New Roman" panose="02020603050405020304" pitchFamily="18" charset="0"/>
                        </a:rPr>
                        <a:t>Stimulus </a:t>
                      </a:r>
                      <a:r>
                        <a:rPr lang="en-AU" sz="1800" dirty="0" smtClean="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1800" dirty="0" smtClean="0">
                          <a:effectLst/>
                          <a:latin typeface="Calibri" panose="020F0502020204030204" pitchFamily="34" charset="0"/>
                          <a:ea typeface="Calibri" panose="020F0502020204030204" pitchFamily="34" charset="0"/>
                          <a:cs typeface="Times New Roman" panose="02020603050405020304" pitchFamily="18" charset="0"/>
                        </a:rPr>
                        <a:t> Receptor </a:t>
                      </a:r>
                      <a:r>
                        <a:rPr lang="en-AU" sz="1800" dirty="0" smtClean="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1800" dirty="0" smtClean="0">
                          <a:effectLst/>
                          <a:latin typeface="Calibri" panose="020F0502020204030204" pitchFamily="34" charset="0"/>
                          <a:ea typeface="Calibri" panose="020F0502020204030204" pitchFamily="34" charset="0"/>
                          <a:cs typeface="Times New Roman" panose="02020603050405020304" pitchFamily="18" charset="0"/>
                        </a:rPr>
                        <a:t> Control centre </a:t>
                      </a:r>
                      <a:r>
                        <a:rPr lang="en-AU" sz="1800" dirty="0" smtClean="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1800" dirty="0" smtClean="0">
                          <a:effectLst/>
                          <a:latin typeface="Calibri" panose="020F0502020204030204" pitchFamily="34" charset="0"/>
                          <a:ea typeface="Calibri" panose="020F0502020204030204" pitchFamily="34" charset="0"/>
                          <a:cs typeface="Times New Roman" panose="02020603050405020304" pitchFamily="18" charset="0"/>
                        </a:rPr>
                        <a:t> Effector </a:t>
                      </a:r>
                      <a:r>
                        <a:rPr lang="en-AU" sz="1800" dirty="0" smtClean="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1800" dirty="0" smtClean="0">
                          <a:effectLst/>
                          <a:latin typeface="Calibri" panose="020F0502020204030204" pitchFamily="34" charset="0"/>
                          <a:ea typeface="Calibri" panose="020F0502020204030204" pitchFamily="34" charset="0"/>
                          <a:cs typeface="Times New Roman" panose="02020603050405020304" pitchFamily="18" charset="0"/>
                        </a:rPr>
                        <a:t> Response</a:t>
                      </a:r>
                      <a:endParaRPr lang="en-AU" dirty="0" smtClean="0"/>
                    </a:p>
                  </a:txBody>
                  <a:tcPr/>
                </a:tc>
                <a:extLst>
                  <a:ext uri="{0D108BD9-81ED-4DB2-BD59-A6C34878D82A}">
                    <a16:rowId xmlns:a16="http://schemas.microsoft.com/office/drawing/2014/main" xmlns="" val="10001"/>
                  </a:ext>
                </a:extLst>
              </a:tr>
            </a:tbl>
          </a:graphicData>
        </a:graphic>
      </p:graphicFrame>
      <p:sp>
        <p:nvSpPr>
          <p:cNvPr id="12" name="TextBox 11"/>
          <p:cNvSpPr txBox="1"/>
          <p:nvPr/>
        </p:nvSpPr>
        <p:spPr>
          <a:xfrm>
            <a:off x="305817" y="2508163"/>
            <a:ext cx="3446469" cy="461665"/>
          </a:xfrm>
          <a:prstGeom prst="rect">
            <a:avLst/>
          </a:prstGeom>
          <a:noFill/>
        </p:spPr>
        <p:txBody>
          <a:bodyPr wrap="square" rtlCol="0">
            <a:spAutoFit/>
          </a:bodyPr>
          <a:lstStyle/>
          <a:p>
            <a:r>
              <a:rPr lang="en-AU" sz="2400" dirty="0" smtClean="0">
                <a:solidFill>
                  <a:srgbClr val="00B050"/>
                </a:solidFill>
              </a:rPr>
              <a:t>Sound of someone’s voice</a:t>
            </a:r>
            <a:endParaRPr lang="en-AU" sz="2400" dirty="0">
              <a:solidFill>
                <a:srgbClr val="00B050"/>
              </a:solidFill>
            </a:endParaRPr>
          </a:p>
        </p:txBody>
      </p:sp>
      <p:sp>
        <p:nvSpPr>
          <p:cNvPr id="15" name="TextBox 14"/>
          <p:cNvSpPr txBox="1"/>
          <p:nvPr/>
        </p:nvSpPr>
        <p:spPr>
          <a:xfrm>
            <a:off x="134430" y="3281530"/>
            <a:ext cx="3796121" cy="461665"/>
          </a:xfrm>
          <a:prstGeom prst="rect">
            <a:avLst/>
          </a:prstGeom>
          <a:noFill/>
        </p:spPr>
        <p:txBody>
          <a:bodyPr wrap="square" rtlCol="0">
            <a:spAutoFit/>
          </a:bodyPr>
          <a:lstStyle/>
          <a:p>
            <a:r>
              <a:rPr lang="en-AU" sz="2400" dirty="0" smtClean="0">
                <a:solidFill>
                  <a:srgbClr val="00B050"/>
                </a:solidFill>
                <a:sym typeface="Wingdings" panose="05000000000000000000" pitchFamily="2" charset="2"/>
              </a:rPr>
              <a:t>Mechano</a:t>
            </a:r>
            <a:r>
              <a:rPr lang="en-AU" sz="2400" dirty="0" smtClean="0">
                <a:solidFill>
                  <a:srgbClr val="00B050"/>
                </a:solidFill>
              </a:rPr>
              <a:t>receptors in the ear</a:t>
            </a:r>
            <a:endParaRPr lang="en-AU" sz="2400" dirty="0">
              <a:solidFill>
                <a:srgbClr val="00B050"/>
              </a:solidFill>
            </a:endParaRPr>
          </a:p>
        </p:txBody>
      </p:sp>
      <p:sp>
        <p:nvSpPr>
          <p:cNvPr id="16" name="TextBox 15"/>
          <p:cNvSpPr txBox="1"/>
          <p:nvPr/>
        </p:nvSpPr>
        <p:spPr>
          <a:xfrm>
            <a:off x="1660049" y="4054897"/>
            <a:ext cx="1173960" cy="461665"/>
          </a:xfrm>
          <a:prstGeom prst="rect">
            <a:avLst/>
          </a:prstGeom>
          <a:noFill/>
        </p:spPr>
        <p:txBody>
          <a:bodyPr wrap="square" rtlCol="0">
            <a:spAutoFit/>
          </a:bodyPr>
          <a:lstStyle/>
          <a:p>
            <a:r>
              <a:rPr lang="en-AU" sz="2400" dirty="0" smtClean="0">
                <a:solidFill>
                  <a:srgbClr val="00B050"/>
                </a:solidFill>
                <a:sym typeface="Wingdings" panose="05000000000000000000" pitchFamily="2" charset="2"/>
              </a:rPr>
              <a:t>Brain</a:t>
            </a:r>
            <a:endParaRPr lang="en-AU" sz="2400" dirty="0">
              <a:solidFill>
                <a:srgbClr val="00B050"/>
              </a:solidFill>
            </a:endParaRPr>
          </a:p>
        </p:txBody>
      </p:sp>
      <p:sp>
        <p:nvSpPr>
          <p:cNvPr id="17" name="TextBox 16"/>
          <p:cNvSpPr txBox="1"/>
          <p:nvPr/>
        </p:nvSpPr>
        <p:spPr>
          <a:xfrm>
            <a:off x="650649" y="4826626"/>
            <a:ext cx="2756024" cy="461665"/>
          </a:xfrm>
          <a:prstGeom prst="rect">
            <a:avLst/>
          </a:prstGeom>
          <a:noFill/>
        </p:spPr>
        <p:txBody>
          <a:bodyPr wrap="square" rtlCol="0">
            <a:spAutoFit/>
          </a:bodyPr>
          <a:lstStyle/>
          <a:p>
            <a:r>
              <a:rPr lang="en-AU" sz="2400" dirty="0" smtClean="0">
                <a:solidFill>
                  <a:srgbClr val="00B050"/>
                </a:solidFill>
                <a:sym typeface="Wingdings" panose="05000000000000000000" pitchFamily="2" charset="2"/>
              </a:rPr>
              <a:t>M</a:t>
            </a:r>
            <a:r>
              <a:rPr lang="en-AU" sz="2400" dirty="0" smtClean="0">
                <a:solidFill>
                  <a:srgbClr val="00B050"/>
                </a:solidFill>
              </a:rPr>
              <a:t>uscles in the neck</a:t>
            </a:r>
            <a:endParaRPr lang="en-AU" sz="2400" dirty="0">
              <a:solidFill>
                <a:srgbClr val="00B050"/>
              </a:solidFill>
            </a:endParaRPr>
          </a:p>
        </p:txBody>
      </p:sp>
      <p:sp>
        <p:nvSpPr>
          <p:cNvPr id="18" name="TextBox 17"/>
          <p:cNvSpPr txBox="1"/>
          <p:nvPr/>
        </p:nvSpPr>
        <p:spPr>
          <a:xfrm>
            <a:off x="811514" y="5603269"/>
            <a:ext cx="2457126" cy="461665"/>
          </a:xfrm>
          <a:prstGeom prst="rect">
            <a:avLst/>
          </a:prstGeom>
          <a:noFill/>
        </p:spPr>
        <p:txBody>
          <a:bodyPr wrap="square" rtlCol="0">
            <a:spAutoFit/>
          </a:bodyPr>
          <a:lstStyle/>
          <a:p>
            <a:r>
              <a:rPr lang="en-AU" sz="2400" dirty="0" smtClean="0">
                <a:solidFill>
                  <a:srgbClr val="00B050"/>
                </a:solidFill>
                <a:sym typeface="Wingdings" panose="05000000000000000000" pitchFamily="2" charset="2"/>
              </a:rPr>
              <a:t>Turning your head</a:t>
            </a:r>
            <a:endParaRPr lang="en-AU" sz="2400" dirty="0">
              <a:solidFill>
                <a:srgbClr val="00B050"/>
              </a:solidFill>
            </a:endParaRPr>
          </a:p>
        </p:txBody>
      </p:sp>
      <p:sp>
        <p:nvSpPr>
          <p:cNvPr id="2" name="Down Arrow 1"/>
          <p:cNvSpPr/>
          <p:nvPr/>
        </p:nvSpPr>
        <p:spPr>
          <a:xfrm>
            <a:off x="1898588" y="2891951"/>
            <a:ext cx="274769" cy="501612"/>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Down Arrow 19"/>
          <p:cNvSpPr/>
          <p:nvPr/>
        </p:nvSpPr>
        <p:spPr>
          <a:xfrm>
            <a:off x="1898588" y="3682509"/>
            <a:ext cx="274769" cy="501612"/>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Down Arrow 20"/>
          <p:cNvSpPr/>
          <p:nvPr/>
        </p:nvSpPr>
        <p:spPr>
          <a:xfrm>
            <a:off x="1898587" y="4440929"/>
            <a:ext cx="274769" cy="501612"/>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Down Arrow 21"/>
          <p:cNvSpPr/>
          <p:nvPr/>
        </p:nvSpPr>
        <p:spPr>
          <a:xfrm>
            <a:off x="1898588" y="5194974"/>
            <a:ext cx="274770" cy="501612"/>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 name="Picture 4"/>
          <p:cNvPicPr>
            <a:picLocks noChangeAspect="1"/>
          </p:cNvPicPr>
          <p:nvPr/>
        </p:nvPicPr>
        <p:blipFill>
          <a:blip r:embed="rId2"/>
          <a:stretch>
            <a:fillRect/>
          </a:stretch>
        </p:blipFill>
        <p:spPr>
          <a:xfrm>
            <a:off x="6712862" y="1420921"/>
            <a:ext cx="2087298" cy="2871415"/>
          </a:xfrm>
          <a:prstGeom prst="rect">
            <a:avLst/>
          </a:prstGeom>
        </p:spPr>
      </p:pic>
    </p:spTree>
    <p:extLst>
      <p:ext uri="{BB962C8B-B14F-4D97-AF65-F5344CB8AC3E}">
        <p14:creationId xmlns:p14="http://schemas.microsoft.com/office/powerpoint/2010/main" val="205329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xEl>
                                              <p:pRg st="0" end="0"/>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xEl>
                                              <p:pRg st="0" end="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animBg="1"/>
      <p:bldP spid="21"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41848"/>
            <a:ext cx="9260005" cy="1506491"/>
          </a:xfrm>
        </p:spPr>
        <p:txBody>
          <a:bodyPr>
            <a:normAutofit/>
          </a:bodyPr>
          <a:lstStyle/>
          <a:p>
            <a:pPr marL="0" indent="0">
              <a:buNone/>
            </a:pPr>
            <a:r>
              <a:rPr lang="en-AU" dirty="0"/>
              <a:t>The </a:t>
            </a:r>
            <a:r>
              <a:rPr lang="en-AU" b="1" dirty="0"/>
              <a:t>knee-jerk reflex </a:t>
            </a:r>
            <a:r>
              <a:rPr lang="en-AU" dirty="0"/>
              <a:t>occurs when the small section below the kneecap is stimulated with a tap. The foot will kick out.</a:t>
            </a:r>
          </a:p>
          <a:p>
            <a:pPr marL="0" indent="0">
              <a:buNone/>
            </a:pPr>
            <a:r>
              <a:rPr lang="en-AU" dirty="0"/>
              <a:t>Describe the stimulus response model </a:t>
            </a:r>
            <a:r>
              <a:rPr lang="en-AU" dirty="0" smtClean="0"/>
              <a:t>in </a:t>
            </a:r>
            <a:r>
              <a:rPr lang="en-AU" dirty="0"/>
              <a:t>this situation.</a:t>
            </a:r>
          </a:p>
          <a:p>
            <a:pPr marL="0" indent="0">
              <a:buNone/>
            </a:pPr>
            <a:endParaRPr lang="en-AU" dirty="0"/>
          </a:p>
        </p:txBody>
      </p:sp>
      <p:sp>
        <p:nvSpPr>
          <p:cNvPr id="4" name="TextBox 3"/>
          <p:cNvSpPr txBox="1"/>
          <p:nvPr/>
        </p:nvSpPr>
        <p:spPr>
          <a:xfrm>
            <a:off x="0" y="148208"/>
            <a:ext cx="6086422"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Skill Development/Guided Practice</a:t>
            </a:r>
            <a:endParaRPr lang="en-AU" sz="3200" dirty="0"/>
          </a:p>
        </p:txBody>
      </p:sp>
      <p:graphicFrame>
        <p:nvGraphicFramePr>
          <p:cNvPr id="6" name="Table 5"/>
          <p:cNvGraphicFramePr>
            <a:graphicFrameLocks noGrp="1"/>
          </p:cNvGraphicFramePr>
          <p:nvPr>
            <p:extLst>
              <p:ext uri="{D42A27DB-BD31-4B8C-83A1-F6EECF244321}">
                <p14:modId xmlns:p14="http://schemas.microsoft.com/office/powerpoint/2010/main" val="2346332764"/>
              </p:ext>
            </p:extLst>
          </p:nvPr>
        </p:nvGraphicFramePr>
        <p:xfrm>
          <a:off x="9545935" y="148208"/>
          <a:ext cx="2463077" cy="73660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xmlns="" val="20000"/>
                    </a:ext>
                  </a:extLst>
                </a:gridCol>
              </a:tblGrid>
              <a:tr h="353527">
                <a:tc>
                  <a:txBody>
                    <a:bodyPr/>
                    <a:lstStyle/>
                    <a:p>
                      <a:r>
                        <a:rPr lang="en-AU" dirty="0" smtClean="0"/>
                        <a:t>CFU 1</a:t>
                      </a:r>
                      <a:endParaRPr lang="en-AU" dirty="0"/>
                    </a:p>
                  </a:txBody>
                  <a:tcPr>
                    <a:solidFill>
                      <a:srgbClr val="00B050"/>
                    </a:solidFill>
                  </a:tcPr>
                </a:tc>
                <a:extLst>
                  <a:ext uri="{0D108BD9-81ED-4DB2-BD59-A6C34878D82A}">
                    <a16:rowId xmlns:a16="http://schemas.microsoft.com/office/drawing/2014/main" xmlns="" val="10000"/>
                  </a:ext>
                </a:extLst>
              </a:tr>
              <a:tr h="370840">
                <a:tc>
                  <a:txBody>
                    <a:bodyPr/>
                    <a:lstStyle/>
                    <a:p>
                      <a:r>
                        <a:rPr lang="en-AU" dirty="0" smtClean="0">
                          <a:effectLst/>
                          <a:latin typeface="Calibri" panose="020F0502020204030204" pitchFamily="34" charset="0"/>
                          <a:ea typeface="Calibri" panose="020F0502020204030204" pitchFamily="34" charset="0"/>
                          <a:cs typeface="Times New Roman" panose="02020603050405020304" pitchFamily="18" charset="0"/>
                        </a:rPr>
                        <a:t>What</a:t>
                      </a:r>
                      <a:r>
                        <a:rPr lang="en-AU" baseline="0" dirty="0" smtClean="0">
                          <a:effectLst/>
                          <a:latin typeface="Calibri" panose="020F0502020204030204" pitchFamily="34" charset="0"/>
                          <a:ea typeface="Calibri" panose="020F0502020204030204" pitchFamily="34" charset="0"/>
                          <a:cs typeface="Times New Roman" panose="02020603050405020304" pitchFamily="18" charset="0"/>
                        </a:rPr>
                        <a:t> is the stimulus?</a:t>
                      </a:r>
                      <a:endParaRPr lang="en-AU" dirty="0" smtClean="0"/>
                    </a:p>
                  </a:txBody>
                  <a:tcPr/>
                </a:tc>
                <a:extLst>
                  <a:ext uri="{0D108BD9-81ED-4DB2-BD59-A6C34878D82A}">
                    <a16:rowId xmlns:a16="http://schemas.microsoft.com/office/drawing/2014/main" xmlns=""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91655632"/>
              </p:ext>
            </p:extLst>
          </p:nvPr>
        </p:nvGraphicFramePr>
        <p:xfrm>
          <a:off x="9584745" y="3109605"/>
          <a:ext cx="2463077" cy="73660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xmlns="" val="20000"/>
                    </a:ext>
                  </a:extLst>
                </a:gridCol>
              </a:tblGrid>
              <a:tr h="353527">
                <a:tc>
                  <a:txBody>
                    <a:bodyPr/>
                    <a:lstStyle/>
                    <a:p>
                      <a:r>
                        <a:rPr lang="en-AU" dirty="0" smtClean="0"/>
                        <a:t>CFU 4</a:t>
                      </a:r>
                      <a:endParaRPr lang="en-AU" dirty="0"/>
                    </a:p>
                  </a:txBody>
                  <a:tcPr>
                    <a:solidFill>
                      <a:srgbClr val="00B050"/>
                    </a:solidFill>
                  </a:tcPr>
                </a:tc>
                <a:extLst>
                  <a:ext uri="{0D108BD9-81ED-4DB2-BD59-A6C34878D82A}">
                    <a16:rowId xmlns:a16="http://schemas.microsoft.com/office/drawing/2014/main" xmlns="" val="10000"/>
                  </a:ext>
                </a:extLst>
              </a:tr>
              <a:tr h="370840">
                <a:tc>
                  <a:txBody>
                    <a:bodyPr/>
                    <a:lstStyle/>
                    <a:p>
                      <a:r>
                        <a:rPr lang="en-AU" dirty="0" smtClean="0">
                          <a:effectLst/>
                          <a:latin typeface="Calibri" panose="020F0502020204030204" pitchFamily="34" charset="0"/>
                          <a:ea typeface="Calibri" panose="020F0502020204030204" pitchFamily="34" charset="0"/>
                          <a:cs typeface="Times New Roman" panose="02020603050405020304" pitchFamily="18" charset="0"/>
                        </a:rPr>
                        <a:t>What</a:t>
                      </a:r>
                      <a:r>
                        <a:rPr lang="en-AU" baseline="0" dirty="0" smtClean="0">
                          <a:effectLst/>
                          <a:latin typeface="Calibri" panose="020F0502020204030204" pitchFamily="34" charset="0"/>
                          <a:ea typeface="Calibri" panose="020F0502020204030204" pitchFamily="34" charset="0"/>
                          <a:cs typeface="Times New Roman" panose="02020603050405020304" pitchFamily="18" charset="0"/>
                        </a:rPr>
                        <a:t> is the effector?</a:t>
                      </a:r>
                      <a:endParaRPr lang="en-AU" dirty="0" smtClean="0"/>
                    </a:p>
                  </a:txBody>
                  <a:tcPr/>
                </a:tc>
                <a:extLst>
                  <a:ext uri="{0D108BD9-81ED-4DB2-BD59-A6C34878D82A}">
                    <a16:rowId xmlns:a16="http://schemas.microsoft.com/office/drawing/2014/main" xmlns=""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31755704"/>
              </p:ext>
            </p:extLst>
          </p:nvPr>
        </p:nvGraphicFramePr>
        <p:xfrm>
          <a:off x="9566758" y="1929539"/>
          <a:ext cx="2463077" cy="100584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xmlns="" val="20000"/>
                    </a:ext>
                  </a:extLst>
                </a:gridCol>
              </a:tblGrid>
              <a:tr h="353527">
                <a:tc>
                  <a:txBody>
                    <a:bodyPr/>
                    <a:lstStyle/>
                    <a:p>
                      <a:r>
                        <a:rPr lang="en-AU" dirty="0" smtClean="0"/>
                        <a:t>CFU 3</a:t>
                      </a:r>
                      <a:endParaRPr lang="en-AU" dirty="0"/>
                    </a:p>
                  </a:txBody>
                  <a:tcPr>
                    <a:solidFill>
                      <a:srgbClr val="00B050"/>
                    </a:solidFill>
                  </a:tcPr>
                </a:tc>
                <a:extLst>
                  <a:ext uri="{0D108BD9-81ED-4DB2-BD59-A6C34878D82A}">
                    <a16:rowId xmlns:a16="http://schemas.microsoft.com/office/drawing/2014/main" xmlns="" val="10000"/>
                  </a:ext>
                </a:extLst>
              </a:tr>
              <a:tr h="370840">
                <a:tc>
                  <a:txBody>
                    <a:bodyPr/>
                    <a:lstStyle/>
                    <a:p>
                      <a:r>
                        <a:rPr lang="en-AU" dirty="0" smtClean="0">
                          <a:effectLst/>
                          <a:latin typeface="Calibri" panose="020F0502020204030204" pitchFamily="34" charset="0"/>
                          <a:ea typeface="Calibri" panose="020F0502020204030204" pitchFamily="34" charset="0"/>
                          <a:cs typeface="Times New Roman" panose="02020603050405020304" pitchFamily="18" charset="0"/>
                        </a:rPr>
                        <a:t>What</a:t>
                      </a:r>
                      <a:r>
                        <a:rPr lang="en-AU" baseline="0" dirty="0" smtClean="0">
                          <a:effectLst/>
                          <a:latin typeface="Calibri" panose="020F0502020204030204" pitchFamily="34" charset="0"/>
                          <a:ea typeface="Calibri" panose="020F0502020204030204" pitchFamily="34" charset="0"/>
                          <a:cs typeface="Times New Roman" panose="02020603050405020304" pitchFamily="18" charset="0"/>
                        </a:rPr>
                        <a:t> is the control centre?</a:t>
                      </a:r>
                    </a:p>
                  </a:txBody>
                  <a:tcPr/>
                </a:tc>
                <a:extLst>
                  <a:ext uri="{0D108BD9-81ED-4DB2-BD59-A6C34878D82A}">
                    <a16:rowId xmlns:a16="http://schemas.microsoft.com/office/drawing/2014/main" xmlns=""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588505865"/>
              </p:ext>
            </p:extLst>
          </p:nvPr>
        </p:nvGraphicFramePr>
        <p:xfrm>
          <a:off x="9560132" y="1036911"/>
          <a:ext cx="2463077" cy="73660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xmlns="" val="20000"/>
                    </a:ext>
                  </a:extLst>
                </a:gridCol>
              </a:tblGrid>
              <a:tr h="353527">
                <a:tc>
                  <a:txBody>
                    <a:bodyPr/>
                    <a:lstStyle/>
                    <a:p>
                      <a:r>
                        <a:rPr lang="en-AU" dirty="0" smtClean="0"/>
                        <a:t>CFU 2</a:t>
                      </a:r>
                      <a:endParaRPr lang="en-AU" dirty="0"/>
                    </a:p>
                  </a:txBody>
                  <a:tcPr>
                    <a:solidFill>
                      <a:srgbClr val="00B050"/>
                    </a:solidFill>
                  </a:tcPr>
                </a:tc>
                <a:extLst>
                  <a:ext uri="{0D108BD9-81ED-4DB2-BD59-A6C34878D82A}">
                    <a16:rowId xmlns:a16="http://schemas.microsoft.com/office/drawing/2014/main" xmlns="" val="10000"/>
                  </a:ext>
                </a:extLst>
              </a:tr>
              <a:tr h="370840">
                <a:tc>
                  <a:txBody>
                    <a:bodyPr/>
                    <a:lstStyle/>
                    <a:p>
                      <a:r>
                        <a:rPr lang="en-AU" dirty="0" smtClean="0">
                          <a:effectLst/>
                          <a:latin typeface="Calibri" panose="020F0502020204030204" pitchFamily="34" charset="0"/>
                          <a:ea typeface="Calibri" panose="020F0502020204030204" pitchFamily="34" charset="0"/>
                          <a:cs typeface="Times New Roman" panose="02020603050405020304" pitchFamily="18" charset="0"/>
                        </a:rPr>
                        <a:t>What</a:t>
                      </a:r>
                      <a:r>
                        <a:rPr lang="en-AU" baseline="0" dirty="0" smtClean="0">
                          <a:effectLst/>
                          <a:latin typeface="Calibri" panose="020F0502020204030204" pitchFamily="34" charset="0"/>
                          <a:ea typeface="Calibri" panose="020F0502020204030204" pitchFamily="34" charset="0"/>
                          <a:cs typeface="Times New Roman" panose="02020603050405020304" pitchFamily="18" charset="0"/>
                        </a:rPr>
                        <a:t> is the receptor?</a:t>
                      </a:r>
                      <a:endParaRPr lang="en-AU" dirty="0" smtClean="0"/>
                    </a:p>
                  </a:txBody>
                  <a:tcPr/>
                </a:tc>
                <a:extLst>
                  <a:ext uri="{0D108BD9-81ED-4DB2-BD59-A6C34878D82A}">
                    <a16:rowId xmlns:a16="http://schemas.microsoft.com/office/drawing/2014/main" xmlns="" val="1000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55092333"/>
              </p:ext>
            </p:extLst>
          </p:nvPr>
        </p:nvGraphicFramePr>
        <p:xfrm>
          <a:off x="9598295" y="3986585"/>
          <a:ext cx="2463077" cy="73660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xmlns="" val="20000"/>
                    </a:ext>
                  </a:extLst>
                </a:gridCol>
              </a:tblGrid>
              <a:tr h="353527">
                <a:tc>
                  <a:txBody>
                    <a:bodyPr/>
                    <a:lstStyle/>
                    <a:p>
                      <a:r>
                        <a:rPr lang="en-AU" dirty="0" smtClean="0"/>
                        <a:t>CFU 5</a:t>
                      </a:r>
                      <a:endParaRPr lang="en-AU" dirty="0"/>
                    </a:p>
                  </a:txBody>
                  <a:tcPr>
                    <a:solidFill>
                      <a:srgbClr val="00B050"/>
                    </a:solidFill>
                  </a:tcPr>
                </a:tc>
                <a:extLst>
                  <a:ext uri="{0D108BD9-81ED-4DB2-BD59-A6C34878D82A}">
                    <a16:rowId xmlns:a16="http://schemas.microsoft.com/office/drawing/2014/main" xmlns="" val="10000"/>
                  </a:ext>
                </a:extLst>
              </a:tr>
              <a:tr h="370840">
                <a:tc>
                  <a:txBody>
                    <a:bodyPr/>
                    <a:lstStyle/>
                    <a:p>
                      <a:r>
                        <a:rPr lang="en-AU" dirty="0" smtClean="0">
                          <a:effectLst/>
                          <a:latin typeface="Calibri" panose="020F0502020204030204" pitchFamily="34" charset="0"/>
                          <a:ea typeface="Calibri" panose="020F0502020204030204" pitchFamily="34" charset="0"/>
                          <a:cs typeface="Times New Roman" panose="02020603050405020304" pitchFamily="18" charset="0"/>
                        </a:rPr>
                        <a:t>What</a:t>
                      </a:r>
                      <a:r>
                        <a:rPr lang="en-AU" baseline="0" dirty="0" smtClean="0">
                          <a:effectLst/>
                          <a:latin typeface="Calibri" panose="020F0502020204030204" pitchFamily="34" charset="0"/>
                          <a:ea typeface="Calibri" panose="020F0502020204030204" pitchFamily="34" charset="0"/>
                          <a:cs typeface="Times New Roman" panose="02020603050405020304" pitchFamily="18" charset="0"/>
                        </a:rPr>
                        <a:t> is the response?</a:t>
                      </a:r>
                      <a:endParaRPr lang="en-AU" dirty="0" smtClean="0"/>
                    </a:p>
                  </a:txBody>
                  <a:tcPr/>
                </a:tc>
                <a:extLst>
                  <a:ext uri="{0D108BD9-81ED-4DB2-BD59-A6C34878D82A}">
                    <a16:rowId xmlns:a16="http://schemas.microsoft.com/office/drawing/2014/main" xmlns=""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642000378"/>
              </p:ext>
            </p:extLst>
          </p:nvPr>
        </p:nvGraphicFramePr>
        <p:xfrm>
          <a:off x="6167941" y="148208"/>
          <a:ext cx="3311149" cy="1005840"/>
        </p:xfrm>
        <a:graphic>
          <a:graphicData uri="http://schemas.openxmlformats.org/drawingml/2006/table">
            <a:tbl>
              <a:tblPr firstRow="1" bandRow="1">
                <a:tableStyleId>{93296810-A885-4BE3-A3E7-6D5BEEA58F35}</a:tableStyleId>
              </a:tblPr>
              <a:tblGrid>
                <a:gridCol w="3311149">
                  <a:extLst>
                    <a:ext uri="{9D8B030D-6E8A-4147-A177-3AD203B41FA5}">
                      <a16:colId xmlns:a16="http://schemas.microsoft.com/office/drawing/2014/main" xmlns="" val="20000"/>
                    </a:ext>
                  </a:extLst>
                </a:gridCol>
              </a:tblGrid>
              <a:tr h="353527">
                <a:tc>
                  <a:txBody>
                    <a:bodyPr/>
                    <a:lstStyle/>
                    <a:p>
                      <a:r>
                        <a:rPr lang="en-AU" dirty="0" smtClean="0"/>
                        <a:t>Reminder</a:t>
                      </a:r>
                      <a:endParaRPr lang="en-AU" dirty="0"/>
                    </a:p>
                  </a:txBody>
                  <a:tcPr>
                    <a:solidFill>
                      <a:srgbClr val="00B050"/>
                    </a:solidFill>
                  </a:tcPr>
                </a:tc>
                <a:extLst>
                  <a:ext uri="{0D108BD9-81ED-4DB2-BD59-A6C34878D82A}">
                    <a16:rowId xmlns:a16="http://schemas.microsoft.com/office/drawing/2014/main" xmlns="" val="10000"/>
                  </a:ext>
                </a:extLst>
              </a:tr>
              <a:tr h="370840">
                <a:tc>
                  <a:txBody>
                    <a:bodyPr/>
                    <a:lstStyle/>
                    <a:p>
                      <a:r>
                        <a:rPr lang="en-AU" sz="1800" dirty="0" smtClean="0">
                          <a:effectLst/>
                          <a:latin typeface="Calibri" panose="020F0502020204030204" pitchFamily="34" charset="0"/>
                          <a:ea typeface="Calibri" panose="020F0502020204030204" pitchFamily="34" charset="0"/>
                          <a:cs typeface="Times New Roman" panose="02020603050405020304" pitchFamily="18" charset="0"/>
                        </a:rPr>
                        <a:t>Stimulus </a:t>
                      </a:r>
                      <a:r>
                        <a:rPr lang="en-AU" sz="1800" dirty="0" smtClean="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1800" dirty="0" smtClean="0">
                          <a:effectLst/>
                          <a:latin typeface="Calibri" panose="020F0502020204030204" pitchFamily="34" charset="0"/>
                          <a:ea typeface="Calibri" panose="020F0502020204030204" pitchFamily="34" charset="0"/>
                          <a:cs typeface="Times New Roman" panose="02020603050405020304" pitchFamily="18" charset="0"/>
                        </a:rPr>
                        <a:t> Receptor </a:t>
                      </a:r>
                      <a:r>
                        <a:rPr lang="en-AU" sz="1800" dirty="0" smtClean="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1800" dirty="0" smtClean="0">
                          <a:effectLst/>
                          <a:latin typeface="Calibri" panose="020F0502020204030204" pitchFamily="34" charset="0"/>
                          <a:ea typeface="Calibri" panose="020F0502020204030204" pitchFamily="34" charset="0"/>
                          <a:cs typeface="Times New Roman" panose="02020603050405020304" pitchFamily="18" charset="0"/>
                        </a:rPr>
                        <a:t> Control centre </a:t>
                      </a:r>
                      <a:r>
                        <a:rPr lang="en-AU" sz="1800" dirty="0" smtClean="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1800" dirty="0" smtClean="0">
                          <a:effectLst/>
                          <a:latin typeface="Calibri" panose="020F0502020204030204" pitchFamily="34" charset="0"/>
                          <a:ea typeface="Calibri" panose="020F0502020204030204" pitchFamily="34" charset="0"/>
                          <a:cs typeface="Times New Roman" panose="02020603050405020304" pitchFamily="18" charset="0"/>
                        </a:rPr>
                        <a:t> Effector </a:t>
                      </a:r>
                      <a:r>
                        <a:rPr lang="en-AU" sz="1800" dirty="0" smtClean="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1800" dirty="0" smtClean="0">
                          <a:effectLst/>
                          <a:latin typeface="Calibri" panose="020F0502020204030204" pitchFamily="34" charset="0"/>
                          <a:ea typeface="Calibri" panose="020F0502020204030204" pitchFamily="34" charset="0"/>
                          <a:cs typeface="Times New Roman" panose="02020603050405020304" pitchFamily="18" charset="0"/>
                        </a:rPr>
                        <a:t> Response</a:t>
                      </a:r>
                      <a:endParaRPr lang="en-AU" dirty="0" smtClean="0"/>
                    </a:p>
                  </a:txBody>
                  <a:tcPr/>
                </a:tc>
                <a:extLst>
                  <a:ext uri="{0D108BD9-81ED-4DB2-BD59-A6C34878D82A}">
                    <a16:rowId xmlns:a16="http://schemas.microsoft.com/office/drawing/2014/main" xmlns="" val="10001"/>
                  </a:ext>
                </a:extLst>
              </a:tr>
            </a:tbl>
          </a:graphicData>
        </a:graphic>
      </p:graphicFrame>
      <p:sp>
        <p:nvSpPr>
          <p:cNvPr id="12" name="TextBox 11"/>
          <p:cNvSpPr txBox="1"/>
          <p:nvPr/>
        </p:nvSpPr>
        <p:spPr>
          <a:xfrm>
            <a:off x="249833" y="2511069"/>
            <a:ext cx="3564713" cy="461665"/>
          </a:xfrm>
          <a:prstGeom prst="rect">
            <a:avLst/>
          </a:prstGeom>
          <a:noFill/>
        </p:spPr>
        <p:txBody>
          <a:bodyPr wrap="square" rtlCol="0">
            <a:spAutoFit/>
          </a:bodyPr>
          <a:lstStyle/>
          <a:p>
            <a:r>
              <a:rPr lang="en-AU" sz="2400" dirty="0" smtClean="0">
                <a:solidFill>
                  <a:srgbClr val="00B050"/>
                </a:solidFill>
              </a:rPr>
              <a:t>Tapping below the kneecap</a:t>
            </a:r>
            <a:endParaRPr lang="en-AU" sz="2400" dirty="0">
              <a:solidFill>
                <a:srgbClr val="00B050"/>
              </a:solidFill>
            </a:endParaRPr>
          </a:p>
        </p:txBody>
      </p:sp>
      <p:sp>
        <p:nvSpPr>
          <p:cNvPr id="15" name="TextBox 14"/>
          <p:cNvSpPr txBox="1"/>
          <p:nvPr/>
        </p:nvSpPr>
        <p:spPr>
          <a:xfrm>
            <a:off x="311855" y="3281530"/>
            <a:ext cx="3557780" cy="461665"/>
          </a:xfrm>
          <a:prstGeom prst="rect">
            <a:avLst/>
          </a:prstGeom>
          <a:noFill/>
        </p:spPr>
        <p:txBody>
          <a:bodyPr wrap="square" rtlCol="0">
            <a:spAutoFit/>
          </a:bodyPr>
          <a:lstStyle/>
          <a:p>
            <a:r>
              <a:rPr lang="en-AU" sz="2400" dirty="0" smtClean="0">
                <a:solidFill>
                  <a:srgbClr val="00B050"/>
                </a:solidFill>
                <a:sym typeface="Wingdings" panose="05000000000000000000" pitchFamily="2" charset="2"/>
              </a:rPr>
              <a:t>T</a:t>
            </a:r>
            <a:r>
              <a:rPr lang="en-AU" sz="2400" dirty="0" smtClean="0">
                <a:solidFill>
                  <a:srgbClr val="00B050"/>
                </a:solidFill>
              </a:rPr>
              <a:t>ouch receptors in the skin</a:t>
            </a:r>
            <a:endParaRPr lang="en-AU" sz="2400" dirty="0">
              <a:solidFill>
                <a:srgbClr val="00B050"/>
              </a:solidFill>
            </a:endParaRPr>
          </a:p>
        </p:txBody>
      </p:sp>
      <p:sp>
        <p:nvSpPr>
          <p:cNvPr id="16" name="TextBox 15"/>
          <p:cNvSpPr txBox="1"/>
          <p:nvPr/>
        </p:nvSpPr>
        <p:spPr>
          <a:xfrm>
            <a:off x="1258971" y="4052608"/>
            <a:ext cx="1553999" cy="461665"/>
          </a:xfrm>
          <a:prstGeom prst="rect">
            <a:avLst/>
          </a:prstGeom>
          <a:noFill/>
        </p:spPr>
        <p:txBody>
          <a:bodyPr wrap="square" rtlCol="0">
            <a:spAutoFit/>
          </a:bodyPr>
          <a:lstStyle/>
          <a:p>
            <a:r>
              <a:rPr lang="en-AU" sz="2400" dirty="0" smtClean="0">
                <a:solidFill>
                  <a:srgbClr val="00B050"/>
                </a:solidFill>
                <a:sym typeface="Wingdings" panose="05000000000000000000" pitchFamily="2" charset="2"/>
              </a:rPr>
              <a:t>Spinal cord</a:t>
            </a:r>
            <a:endParaRPr lang="en-AU" sz="2400" dirty="0">
              <a:solidFill>
                <a:srgbClr val="00B050"/>
              </a:solidFill>
            </a:endParaRPr>
          </a:p>
        </p:txBody>
      </p:sp>
      <p:sp>
        <p:nvSpPr>
          <p:cNvPr id="17" name="TextBox 16"/>
          <p:cNvSpPr txBox="1"/>
          <p:nvPr/>
        </p:nvSpPr>
        <p:spPr>
          <a:xfrm>
            <a:off x="751010" y="4821445"/>
            <a:ext cx="2569920" cy="461665"/>
          </a:xfrm>
          <a:prstGeom prst="rect">
            <a:avLst/>
          </a:prstGeom>
          <a:noFill/>
        </p:spPr>
        <p:txBody>
          <a:bodyPr wrap="square" rtlCol="0">
            <a:spAutoFit/>
          </a:bodyPr>
          <a:lstStyle/>
          <a:p>
            <a:r>
              <a:rPr lang="en-AU" sz="2400" dirty="0" smtClean="0">
                <a:solidFill>
                  <a:srgbClr val="00B050"/>
                </a:solidFill>
                <a:sym typeface="Wingdings" panose="05000000000000000000" pitchFamily="2" charset="2"/>
              </a:rPr>
              <a:t>M</a:t>
            </a:r>
            <a:r>
              <a:rPr lang="en-AU" sz="2400" dirty="0" smtClean="0">
                <a:solidFill>
                  <a:srgbClr val="00B050"/>
                </a:solidFill>
              </a:rPr>
              <a:t>uscles in the leg</a:t>
            </a:r>
            <a:endParaRPr lang="en-AU" sz="2400" dirty="0">
              <a:solidFill>
                <a:srgbClr val="00B050"/>
              </a:solidFill>
            </a:endParaRPr>
          </a:p>
        </p:txBody>
      </p:sp>
      <p:sp>
        <p:nvSpPr>
          <p:cNvPr id="18" name="TextBox 17"/>
          <p:cNvSpPr txBox="1"/>
          <p:nvPr/>
        </p:nvSpPr>
        <p:spPr>
          <a:xfrm>
            <a:off x="967408" y="5590282"/>
            <a:ext cx="2130637" cy="461665"/>
          </a:xfrm>
          <a:prstGeom prst="rect">
            <a:avLst/>
          </a:prstGeom>
          <a:noFill/>
        </p:spPr>
        <p:txBody>
          <a:bodyPr wrap="square" rtlCol="0">
            <a:spAutoFit/>
          </a:bodyPr>
          <a:lstStyle/>
          <a:p>
            <a:r>
              <a:rPr lang="en-AU" sz="2400" dirty="0" smtClean="0">
                <a:solidFill>
                  <a:srgbClr val="00B050"/>
                </a:solidFill>
                <a:sym typeface="Wingdings" panose="05000000000000000000" pitchFamily="2" charset="2"/>
              </a:rPr>
              <a:t>Kicking the foot</a:t>
            </a:r>
            <a:endParaRPr lang="en-AU" sz="2400" dirty="0">
              <a:solidFill>
                <a:srgbClr val="00B050"/>
              </a:solidFill>
            </a:endParaRPr>
          </a:p>
        </p:txBody>
      </p:sp>
      <p:sp>
        <p:nvSpPr>
          <p:cNvPr id="2" name="Down Arrow 1"/>
          <p:cNvSpPr/>
          <p:nvPr/>
        </p:nvSpPr>
        <p:spPr>
          <a:xfrm>
            <a:off x="1898588" y="2891951"/>
            <a:ext cx="274769" cy="501612"/>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Down Arrow 19"/>
          <p:cNvSpPr/>
          <p:nvPr/>
        </p:nvSpPr>
        <p:spPr>
          <a:xfrm>
            <a:off x="1898588" y="3682509"/>
            <a:ext cx="274769" cy="501612"/>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Down Arrow 20"/>
          <p:cNvSpPr/>
          <p:nvPr/>
        </p:nvSpPr>
        <p:spPr>
          <a:xfrm>
            <a:off x="1898587" y="4440929"/>
            <a:ext cx="274769" cy="501612"/>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Down Arrow 21"/>
          <p:cNvSpPr/>
          <p:nvPr/>
        </p:nvSpPr>
        <p:spPr>
          <a:xfrm>
            <a:off x="1898588" y="5194974"/>
            <a:ext cx="274770" cy="501612"/>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4" name="Picture 23"/>
          <p:cNvPicPr>
            <a:picLocks noChangeAspect="1"/>
          </p:cNvPicPr>
          <p:nvPr/>
        </p:nvPicPr>
        <p:blipFill rotWithShape="1">
          <a:blip r:embed="rId2"/>
          <a:srcRect l="13950"/>
          <a:stretch/>
        </p:blipFill>
        <p:spPr>
          <a:xfrm>
            <a:off x="5264233" y="2775264"/>
            <a:ext cx="3538331" cy="2567516"/>
          </a:xfrm>
          <a:prstGeom prst="rect">
            <a:avLst/>
          </a:prstGeom>
        </p:spPr>
      </p:pic>
    </p:spTree>
    <p:extLst>
      <p:ext uri="{BB962C8B-B14F-4D97-AF65-F5344CB8AC3E}">
        <p14:creationId xmlns:p14="http://schemas.microsoft.com/office/powerpoint/2010/main" val="335952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
                                            <p:txEl>
                                              <p:pRg st="0" end="0"/>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8">
                                            <p:txEl>
                                              <p:pRg st="0" end="0"/>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animBg="1"/>
      <p:bldP spid="21" grpId="0"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1041848"/>
            <a:ext cx="5834598" cy="1506491"/>
          </a:xfrm>
        </p:spPr>
        <p:txBody>
          <a:bodyPr/>
          <a:lstStyle/>
          <a:p>
            <a:pPr marL="0" indent="0">
              <a:buNone/>
            </a:pPr>
            <a:r>
              <a:rPr lang="en-AU" dirty="0" smtClean="0"/>
              <a:t>Describe the stimulus response model </a:t>
            </a:r>
            <a:br>
              <a:rPr lang="en-AU" dirty="0" smtClean="0"/>
            </a:br>
            <a:r>
              <a:rPr lang="en-AU" dirty="0" smtClean="0"/>
              <a:t>for when you step out into bright sunshine from a dark room.</a:t>
            </a:r>
            <a:endParaRPr lang="en-AU" dirty="0"/>
          </a:p>
        </p:txBody>
      </p:sp>
      <p:sp>
        <p:nvSpPr>
          <p:cNvPr id="4" name="TextBox 3"/>
          <p:cNvSpPr txBox="1"/>
          <p:nvPr/>
        </p:nvSpPr>
        <p:spPr>
          <a:xfrm>
            <a:off x="0" y="148208"/>
            <a:ext cx="6086422"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Skill Development/Guided Practice</a:t>
            </a:r>
            <a:endParaRPr lang="en-AU" sz="3200" dirty="0"/>
          </a:p>
        </p:txBody>
      </p:sp>
      <p:graphicFrame>
        <p:nvGraphicFramePr>
          <p:cNvPr id="6" name="Table 5"/>
          <p:cNvGraphicFramePr>
            <a:graphicFrameLocks noGrp="1"/>
          </p:cNvGraphicFramePr>
          <p:nvPr>
            <p:extLst>
              <p:ext uri="{D42A27DB-BD31-4B8C-83A1-F6EECF244321}">
                <p14:modId xmlns:p14="http://schemas.microsoft.com/office/powerpoint/2010/main" val="2346332764"/>
              </p:ext>
            </p:extLst>
          </p:nvPr>
        </p:nvGraphicFramePr>
        <p:xfrm>
          <a:off x="9545935" y="148208"/>
          <a:ext cx="2463077" cy="73660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xmlns="" val="20000"/>
                    </a:ext>
                  </a:extLst>
                </a:gridCol>
              </a:tblGrid>
              <a:tr h="353527">
                <a:tc>
                  <a:txBody>
                    <a:bodyPr/>
                    <a:lstStyle/>
                    <a:p>
                      <a:r>
                        <a:rPr lang="en-AU" dirty="0" smtClean="0"/>
                        <a:t>CFU 1</a:t>
                      </a:r>
                      <a:endParaRPr lang="en-AU" dirty="0"/>
                    </a:p>
                  </a:txBody>
                  <a:tcPr>
                    <a:solidFill>
                      <a:srgbClr val="00B050"/>
                    </a:solidFill>
                  </a:tcPr>
                </a:tc>
                <a:extLst>
                  <a:ext uri="{0D108BD9-81ED-4DB2-BD59-A6C34878D82A}">
                    <a16:rowId xmlns:a16="http://schemas.microsoft.com/office/drawing/2014/main" xmlns="" val="10000"/>
                  </a:ext>
                </a:extLst>
              </a:tr>
              <a:tr h="370840">
                <a:tc>
                  <a:txBody>
                    <a:bodyPr/>
                    <a:lstStyle/>
                    <a:p>
                      <a:r>
                        <a:rPr lang="en-AU" dirty="0" smtClean="0">
                          <a:effectLst/>
                          <a:latin typeface="Calibri" panose="020F0502020204030204" pitchFamily="34" charset="0"/>
                          <a:ea typeface="Calibri" panose="020F0502020204030204" pitchFamily="34" charset="0"/>
                          <a:cs typeface="Times New Roman" panose="02020603050405020304" pitchFamily="18" charset="0"/>
                        </a:rPr>
                        <a:t>What</a:t>
                      </a:r>
                      <a:r>
                        <a:rPr lang="en-AU" baseline="0" dirty="0" smtClean="0">
                          <a:effectLst/>
                          <a:latin typeface="Calibri" panose="020F0502020204030204" pitchFamily="34" charset="0"/>
                          <a:ea typeface="Calibri" panose="020F0502020204030204" pitchFamily="34" charset="0"/>
                          <a:cs typeface="Times New Roman" panose="02020603050405020304" pitchFamily="18" charset="0"/>
                        </a:rPr>
                        <a:t> is the stimulus?</a:t>
                      </a:r>
                      <a:endParaRPr lang="en-AU" dirty="0" smtClean="0"/>
                    </a:p>
                  </a:txBody>
                  <a:tcPr/>
                </a:tc>
                <a:extLst>
                  <a:ext uri="{0D108BD9-81ED-4DB2-BD59-A6C34878D82A}">
                    <a16:rowId xmlns:a16="http://schemas.microsoft.com/office/drawing/2014/main" xmlns=""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91655632"/>
              </p:ext>
            </p:extLst>
          </p:nvPr>
        </p:nvGraphicFramePr>
        <p:xfrm>
          <a:off x="9584745" y="3109605"/>
          <a:ext cx="2463077" cy="73660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xmlns="" val="20000"/>
                    </a:ext>
                  </a:extLst>
                </a:gridCol>
              </a:tblGrid>
              <a:tr h="353527">
                <a:tc>
                  <a:txBody>
                    <a:bodyPr/>
                    <a:lstStyle/>
                    <a:p>
                      <a:r>
                        <a:rPr lang="en-AU" dirty="0" smtClean="0"/>
                        <a:t>CFU 4</a:t>
                      </a:r>
                      <a:endParaRPr lang="en-AU" dirty="0"/>
                    </a:p>
                  </a:txBody>
                  <a:tcPr>
                    <a:solidFill>
                      <a:srgbClr val="00B050"/>
                    </a:solidFill>
                  </a:tcPr>
                </a:tc>
                <a:extLst>
                  <a:ext uri="{0D108BD9-81ED-4DB2-BD59-A6C34878D82A}">
                    <a16:rowId xmlns:a16="http://schemas.microsoft.com/office/drawing/2014/main" xmlns="" val="10000"/>
                  </a:ext>
                </a:extLst>
              </a:tr>
              <a:tr h="370840">
                <a:tc>
                  <a:txBody>
                    <a:bodyPr/>
                    <a:lstStyle/>
                    <a:p>
                      <a:r>
                        <a:rPr lang="en-AU" dirty="0" smtClean="0">
                          <a:effectLst/>
                          <a:latin typeface="Calibri" panose="020F0502020204030204" pitchFamily="34" charset="0"/>
                          <a:ea typeface="Calibri" panose="020F0502020204030204" pitchFamily="34" charset="0"/>
                          <a:cs typeface="Times New Roman" panose="02020603050405020304" pitchFamily="18" charset="0"/>
                        </a:rPr>
                        <a:t>What</a:t>
                      </a:r>
                      <a:r>
                        <a:rPr lang="en-AU" baseline="0" dirty="0" smtClean="0">
                          <a:effectLst/>
                          <a:latin typeface="Calibri" panose="020F0502020204030204" pitchFamily="34" charset="0"/>
                          <a:ea typeface="Calibri" panose="020F0502020204030204" pitchFamily="34" charset="0"/>
                          <a:cs typeface="Times New Roman" panose="02020603050405020304" pitchFamily="18" charset="0"/>
                        </a:rPr>
                        <a:t> is the effector?</a:t>
                      </a:r>
                      <a:endParaRPr lang="en-AU" dirty="0" smtClean="0"/>
                    </a:p>
                  </a:txBody>
                  <a:tcPr/>
                </a:tc>
                <a:extLst>
                  <a:ext uri="{0D108BD9-81ED-4DB2-BD59-A6C34878D82A}">
                    <a16:rowId xmlns:a16="http://schemas.microsoft.com/office/drawing/2014/main" xmlns=""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31755704"/>
              </p:ext>
            </p:extLst>
          </p:nvPr>
        </p:nvGraphicFramePr>
        <p:xfrm>
          <a:off x="9566758" y="1929539"/>
          <a:ext cx="2463077" cy="100584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xmlns="" val="20000"/>
                    </a:ext>
                  </a:extLst>
                </a:gridCol>
              </a:tblGrid>
              <a:tr h="353527">
                <a:tc>
                  <a:txBody>
                    <a:bodyPr/>
                    <a:lstStyle/>
                    <a:p>
                      <a:r>
                        <a:rPr lang="en-AU" dirty="0" smtClean="0"/>
                        <a:t>CFU 3</a:t>
                      </a:r>
                      <a:endParaRPr lang="en-AU" dirty="0"/>
                    </a:p>
                  </a:txBody>
                  <a:tcPr>
                    <a:solidFill>
                      <a:srgbClr val="00B050"/>
                    </a:solidFill>
                  </a:tcPr>
                </a:tc>
                <a:extLst>
                  <a:ext uri="{0D108BD9-81ED-4DB2-BD59-A6C34878D82A}">
                    <a16:rowId xmlns:a16="http://schemas.microsoft.com/office/drawing/2014/main" xmlns="" val="10000"/>
                  </a:ext>
                </a:extLst>
              </a:tr>
              <a:tr h="370840">
                <a:tc>
                  <a:txBody>
                    <a:bodyPr/>
                    <a:lstStyle/>
                    <a:p>
                      <a:r>
                        <a:rPr lang="en-AU" dirty="0" smtClean="0">
                          <a:effectLst/>
                          <a:latin typeface="Calibri" panose="020F0502020204030204" pitchFamily="34" charset="0"/>
                          <a:ea typeface="Calibri" panose="020F0502020204030204" pitchFamily="34" charset="0"/>
                          <a:cs typeface="Times New Roman" panose="02020603050405020304" pitchFamily="18" charset="0"/>
                        </a:rPr>
                        <a:t>What</a:t>
                      </a:r>
                      <a:r>
                        <a:rPr lang="en-AU" baseline="0" dirty="0" smtClean="0">
                          <a:effectLst/>
                          <a:latin typeface="Calibri" panose="020F0502020204030204" pitchFamily="34" charset="0"/>
                          <a:ea typeface="Calibri" panose="020F0502020204030204" pitchFamily="34" charset="0"/>
                          <a:cs typeface="Times New Roman" panose="02020603050405020304" pitchFamily="18" charset="0"/>
                        </a:rPr>
                        <a:t> is the control centre?</a:t>
                      </a:r>
                    </a:p>
                  </a:txBody>
                  <a:tcPr/>
                </a:tc>
                <a:extLst>
                  <a:ext uri="{0D108BD9-81ED-4DB2-BD59-A6C34878D82A}">
                    <a16:rowId xmlns:a16="http://schemas.microsoft.com/office/drawing/2014/main" xmlns=""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588505865"/>
              </p:ext>
            </p:extLst>
          </p:nvPr>
        </p:nvGraphicFramePr>
        <p:xfrm>
          <a:off x="9560132" y="1036911"/>
          <a:ext cx="2463077" cy="73660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xmlns="" val="20000"/>
                    </a:ext>
                  </a:extLst>
                </a:gridCol>
              </a:tblGrid>
              <a:tr h="353527">
                <a:tc>
                  <a:txBody>
                    <a:bodyPr/>
                    <a:lstStyle/>
                    <a:p>
                      <a:r>
                        <a:rPr lang="en-AU" dirty="0" smtClean="0"/>
                        <a:t>CFU 2</a:t>
                      </a:r>
                      <a:endParaRPr lang="en-AU" dirty="0"/>
                    </a:p>
                  </a:txBody>
                  <a:tcPr>
                    <a:solidFill>
                      <a:srgbClr val="00B050"/>
                    </a:solidFill>
                  </a:tcPr>
                </a:tc>
                <a:extLst>
                  <a:ext uri="{0D108BD9-81ED-4DB2-BD59-A6C34878D82A}">
                    <a16:rowId xmlns:a16="http://schemas.microsoft.com/office/drawing/2014/main" xmlns="" val="10000"/>
                  </a:ext>
                </a:extLst>
              </a:tr>
              <a:tr h="370840">
                <a:tc>
                  <a:txBody>
                    <a:bodyPr/>
                    <a:lstStyle/>
                    <a:p>
                      <a:r>
                        <a:rPr lang="en-AU" dirty="0" smtClean="0">
                          <a:effectLst/>
                          <a:latin typeface="Calibri" panose="020F0502020204030204" pitchFamily="34" charset="0"/>
                          <a:ea typeface="Calibri" panose="020F0502020204030204" pitchFamily="34" charset="0"/>
                          <a:cs typeface="Times New Roman" panose="02020603050405020304" pitchFamily="18" charset="0"/>
                        </a:rPr>
                        <a:t>What</a:t>
                      </a:r>
                      <a:r>
                        <a:rPr lang="en-AU" baseline="0" dirty="0" smtClean="0">
                          <a:effectLst/>
                          <a:latin typeface="Calibri" panose="020F0502020204030204" pitchFamily="34" charset="0"/>
                          <a:ea typeface="Calibri" panose="020F0502020204030204" pitchFamily="34" charset="0"/>
                          <a:cs typeface="Times New Roman" panose="02020603050405020304" pitchFamily="18" charset="0"/>
                        </a:rPr>
                        <a:t> is the receptor?</a:t>
                      </a:r>
                      <a:endParaRPr lang="en-AU" dirty="0" smtClean="0"/>
                    </a:p>
                  </a:txBody>
                  <a:tcPr/>
                </a:tc>
                <a:extLst>
                  <a:ext uri="{0D108BD9-81ED-4DB2-BD59-A6C34878D82A}">
                    <a16:rowId xmlns:a16="http://schemas.microsoft.com/office/drawing/2014/main" xmlns="" val="1000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55092333"/>
              </p:ext>
            </p:extLst>
          </p:nvPr>
        </p:nvGraphicFramePr>
        <p:xfrm>
          <a:off x="9598295" y="3986585"/>
          <a:ext cx="2463077" cy="73660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xmlns="" val="20000"/>
                    </a:ext>
                  </a:extLst>
                </a:gridCol>
              </a:tblGrid>
              <a:tr h="353527">
                <a:tc>
                  <a:txBody>
                    <a:bodyPr/>
                    <a:lstStyle/>
                    <a:p>
                      <a:r>
                        <a:rPr lang="en-AU" dirty="0" smtClean="0"/>
                        <a:t>CFU 5</a:t>
                      </a:r>
                      <a:endParaRPr lang="en-AU" dirty="0"/>
                    </a:p>
                  </a:txBody>
                  <a:tcPr>
                    <a:solidFill>
                      <a:srgbClr val="00B050"/>
                    </a:solidFill>
                  </a:tcPr>
                </a:tc>
                <a:extLst>
                  <a:ext uri="{0D108BD9-81ED-4DB2-BD59-A6C34878D82A}">
                    <a16:rowId xmlns:a16="http://schemas.microsoft.com/office/drawing/2014/main" xmlns="" val="10000"/>
                  </a:ext>
                </a:extLst>
              </a:tr>
              <a:tr h="370840">
                <a:tc>
                  <a:txBody>
                    <a:bodyPr/>
                    <a:lstStyle/>
                    <a:p>
                      <a:r>
                        <a:rPr lang="en-AU" dirty="0" smtClean="0">
                          <a:effectLst/>
                          <a:latin typeface="Calibri" panose="020F0502020204030204" pitchFamily="34" charset="0"/>
                          <a:ea typeface="Calibri" panose="020F0502020204030204" pitchFamily="34" charset="0"/>
                          <a:cs typeface="Times New Roman" panose="02020603050405020304" pitchFamily="18" charset="0"/>
                        </a:rPr>
                        <a:t>What</a:t>
                      </a:r>
                      <a:r>
                        <a:rPr lang="en-AU" baseline="0" dirty="0" smtClean="0">
                          <a:effectLst/>
                          <a:latin typeface="Calibri" panose="020F0502020204030204" pitchFamily="34" charset="0"/>
                          <a:ea typeface="Calibri" panose="020F0502020204030204" pitchFamily="34" charset="0"/>
                          <a:cs typeface="Times New Roman" panose="02020603050405020304" pitchFamily="18" charset="0"/>
                        </a:rPr>
                        <a:t> is the response?</a:t>
                      </a:r>
                      <a:endParaRPr lang="en-AU" dirty="0" smtClean="0"/>
                    </a:p>
                  </a:txBody>
                  <a:tcPr/>
                </a:tc>
                <a:extLst>
                  <a:ext uri="{0D108BD9-81ED-4DB2-BD59-A6C34878D82A}">
                    <a16:rowId xmlns:a16="http://schemas.microsoft.com/office/drawing/2014/main" xmlns=""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642000378"/>
              </p:ext>
            </p:extLst>
          </p:nvPr>
        </p:nvGraphicFramePr>
        <p:xfrm>
          <a:off x="6167941" y="148208"/>
          <a:ext cx="3311149" cy="1005840"/>
        </p:xfrm>
        <a:graphic>
          <a:graphicData uri="http://schemas.openxmlformats.org/drawingml/2006/table">
            <a:tbl>
              <a:tblPr firstRow="1" bandRow="1">
                <a:tableStyleId>{93296810-A885-4BE3-A3E7-6D5BEEA58F35}</a:tableStyleId>
              </a:tblPr>
              <a:tblGrid>
                <a:gridCol w="3311149">
                  <a:extLst>
                    <a:ext uri="{9D8B030D-6E8A-4147-A177-3AD203B41FA5}">
                      <a16:colId xmlns:a16="http://schemas.microsoft.com/office/drawing/2014/main" xmlns="" val="20000"/>
                    </a:ext>
                  </a:extLst>
                </a:gridCol>
              </a:tblGrid>
              <a:tr h="353527">
                <a:tc>
                  <a:txBody>
                    <a:bodyPr/>
                    <a:lstStyle/>
                    <a:p>
                      <a:r>
                        <a:rPr lang="en-AU" dirty="0" smtClean="0"/>
                        <a:t>Reminder</a:t>
                      </a:r>
                      <a:endParaRPr lang="en-AU" dirty="0"/>
                    </a:p>
                  </a:txBody>
                  <a:tcPr>
                    <a:solidFill>
                      <a:srgbClr val="00B050"/>
                    </a:solidFill>
                  </a:tcPr>
                </a:tc>
                <a:extLst>
                  <a:ext uri="{0D108BD9-81ED-4DB2-BD59-A6C34878D82A}">
                    <a16:rowId xmlns:a16="http://schemas.microsoft.com/office/drawing/2014/main" xmlns="" val="10000"/>
                  </a:ext>
                </a:extLst>
              </a:tr>
              <a:tr h="370840">
                <a:tc>
                  <a:txBody>
                    <a:bodyPr/>
                    <a:lstStyle/>
                    <a:p>
                      <a:r>
                        <a:rPr lang="en-AU" sz="1800" dirty="0" smtClean="0">
                          <a:effectLst/>
                          <a:latin typeface="Calibri" panose="020F0502020204030204" pitchFamily="34" charset="0"/>
                          <a:ea typeface="Calibri" panose="020F0502020204030204" pitchFamily="34" charset="0"/>
                          <a:cs typeface="Times New Roman" panose="02020603050405020304" pitchFamily="18" charset="0"/>
                        </a:rPr>
                        <a:t>Stimulus </a:t>
                      </a:r>
                      <a:r>
                        <a:rPr lang="en-AU" sz="1800" dirty="0" smtClean="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1800" dirty="0" smtClean="0">
                          <a:effectLst/>
                          <a:latin typeface="Calibri" panose="020F0502020204030204" pitchFamily="34" charset="0"/>
                          <a:ea typeface="Calibri" panose="020F0502020204030204" pitchFamily="34" charset="0"/>
                          <a:cs typeface="Times New Roman" panose="02020603050405020304" pitchFamily="18" charset="0"/>
                        </a:rPr>
                        <a:t> Receptor </a:t>
                      </a:r>
                      <a:r>
                        <a:rPr lang="en-AU" sz="1800" dirty="0" smtClean="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1800" dirty="0" smtClean="0">
                          <a:effectLst/>
                          <a:latin typeface="Calibri" panose="020F0502020204030204" pitchFamily="34" charset="0"/>
                          <a:ea typeface="Calibri" panose="020F0502020204030204" pitchFamily="34" charset="0"/>
                          <a:cs typeface="Times New Roman" panose="02020603050405020304" pitchFamily="18" charset="0"/>
                        </a:rPr>
                        <a:t> Control centre </a:t>
                      </a:r>
                      <a:r>
                        <a:rPr lang="en-AU" sz="1800" dirty="0" smtClean="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1800" dirty="0" smtClean="0">
                          <a:effectLst/>
                          <a:latin typeface="Calibri" panose="020F0502020204030204" pitchFamily="34" charset="0"/>
                          <a:ea typeface="Calibri" panose="020F0502020204030204" pitchFamily="34" charset="0"/>
                          <a:cs typeface="Times New Roman" panose="02020603050405020304" pitchFamily="18" charset="0"/>
                        </a:rPr>
                        <a:t> Effector </a:t>
                      </a:r>
                      <a:r>
                        <a:rPr lang="en-AU" sz="1800" dirty="0" smtClean="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1800" dirty="0" smtClean="0">
                          <a:effectLst/>
                          <a:latin typeface="Calibri" panose="020F0502020204030204" pitchFamily="34" charset="0"/>
                          <a:ea typeface="Calibri" panose="020F0502020204030204" pitchFamily="34" charset="0"/>
                          <a:cs typeface="Times New Roman" panose="02020603050405020304" pitchFamily="18" charset="0"/>
                        </a:rPr>
                        <a:t> Response</a:t>
                      </a:r>
                      <a:endParaRPr lang="en-AU" dirty="0" smtClean="0"/>
                    </a:p>
                  </a:txBody>
                  <a:tcPr/>
                </a:tc>
                <a:extLst>
                  <a:ext uri="{0D108BD9-81ED-4DB2-BD59-A6C34878D82A}">
                    <a16:rowId xmlns:a16="http://schemas.microsoft.com/office/drawing/2014/main" xmlns="" val="10001"/>
                  </a:ext>
                </a:extLst>
              </a:tr>
            </a:tbl>
          </a:graphicData>
        </a:graphic>
      </p:graphicFrame>
      <p:sp>
        <p:nvSpPr>
          <p:cNvPr id="12" name="TextBox 11"/>
          <p:cNvSpPr txBox="1"/>
          <p:nvPr/>
        </p:nvSpPr>
        <p:spPr>
          <a:xfrm>
            <a:off x="1022323" y="2508163"/>
            <a:ext cx="2014302" cy="461665"/>
          </a:xfrm>
          <a:prstGeom prst="rect">
            <a:avLst/>
          </a:prstGeom>
          <a:noFill/>
        </p:spPr>
        <p:txBody>
          <a:bodyPr wrap="square" rtlCol="0">
            <a:spAutoFit/>
          </a:bodyPr>
          <a:lstStyle/>
          <a:p>
            <a:r>
              <a:rPr lang="en-AU" sz="2400" dirty="0" smtClean="0">
                <a:solidFill>
                  <a:srgbClr val="00B050"/>
                </a:solidFill>
              </a:rPr>
              <a:t>Bright sunlight</a:t>
            </a:r>
            <a:endParaRPr lang="en-AU" sz="2400" dirty="0">
              <a:solidFill>
                <a:srgbClr val="00B050"/>
              </a:solidFill>
            </a:endParaRPr>
          </a:p>
        </p:txBody>
      </p:sp>
      <p:sp>
        <p:nvSpPr>
          <p:cNvPr id="15" name="TextBox 14"/>
          <p:cNvSpPr txBox="1"/>
          <p:nvPr/>
        </p:nvSpPr>
        <p:spPr>
          <a:xfrm>
            <a:off x="318678" y="3281530"/>
            <a:ext cx="3441283" cy="461665"/>
          </a:xfrm>
          <a:prstGeom prst="rect">
            <a:avLst/>
          </a:prstGeom>
          <a:noFill/>
        </p:spPr>
        <p:txBody>
          <a:bodyPr wrap="square" rtlCol="0">
            <a:spAutoFit/>
          </a:bodyPr>
          <a:lstStyle/>
          <a:p>
            <a:r>
              <a:rPr lang="en-AU" sz="2400" dirty="0" smtClean="0">
                <a:solidFill>
                  <a:srgbClr val="00B050"/>
                </a:solidFill>
                <a:sym typeface="Wingdings" panose="05000000000000000000" pitchFamily="2" charset="2"/>
              </a:rPr>
              <a:t>Photo</a:t>
            </a:r>
            <a:r>
              <a:rPr lang="en-AU" sz="2400" dirty="0" smtClean="0">
                <a:solidFill>
                  <a:srgbClr val="00B050"/>
                </a:solidFill>
              </a:rPr>
              <a:t>receptors in the eye</a:t>
            </a:r>
            <a:endParaRPr lang="en-AU" sz="2400" dirty="0">
              <a:solidFill>
                <a:srgbClr val="00B050"/>
              </a:solidFill>
            </a:endParaRPr>
          </a:p>
        </p:txBody>
      </p:sp>
      <p:sp>
        <p:nvSpPr>
          <p:cNvPr id="16" name="TextBox 15"/>
          <p:cNvSpPr txBox="1"/>
          <p:nvPr/>
        </p:nvSpPr>
        <p:spPr>
          <a:xfrm>
            <a:off x="1660049" y="4054897"/>
            <a:ext cx="1173960" cy="461665"/>
          </a:xfrm>
          <a:prstGeom prst="rect">
            <a:avLst/>
          </a:prstGeom>
          <a:noFill/>
        </p:spPr>
        <p:txBody>
          <a:bodyPr wrap="square" rtlCol="0">
            <a:spAutoFit/>
          </a:bodyPr>
          <a:lstStyle/>
          <a:p>
            <a:r>
              <a:rPr lang="en-AU" sz="2400" dirty="0" smtClean="0">
                <a:solidFill>
                  <a:srgbClr val="00B050"/>
                </a:solidFill>
                <a:sym typeface="Wingdings" panose="05000000000000000000" pitchFamily="2" charset="2"/>
              </a:rPr>
              <a:t>Brain</a:t>
            </a:r>
            <a:endParaRPr lang="en-AU" sz="2400" dirty="0">
              <a:solidFill>
                <a:srgbClr val="00B050"/>
              </a:solidFill>
            </a:endParaRPr>
          </a:p>
        </p:txBody>
      </p:sp>
      <p:sp>
        <p:nvSpPr>
          <p:cNvPr id="17" name="TextBox 16"/>
          <p:cNvSpPr txBox="1"/>
          <p:nvPr/>
        </p:nvSpPr>
        <p:spPr>
          <a:xfrm>
            <a:off x="1708348" y="4826626"/>
            <a:ext cx="659536" cy="461665"/>
          </a:xfrm>
          <a:prstGeom prst="rect">
            <a:avLst/>
          </a:prstGeom>
          <a:noFill/>
        </p:spPr>
        <p:txBody>
          <a:bodyPr wrap="square" rtlCol="0">
            <a:spAutoFit/>
          </a:bodyPr>
          <a:lstStyle/>
          <a:p>
            <a:r>
              <a:rPr lang="en-AU" sz="2400" dirty="0" smtClean="0">
                <a:solidFill>
                  <a:srgbClr val="00B050"/>
                </a:solidFill>
                <a:sym typeface="Wingdings" panose="05000000000000000000" pitchFamily="2" charset="2"/>
              </a:rPr>
              <a:t>???</a:t>
            </a:r>
            <a:endParaRPr lang="en-AU" sz="2400" dirty="0">
              <a:solidFill>
                <a:srgbClr val="00B050"/>
              </a:solidFill>
            </a:endParaRPr>
          </a:p>
        </p:txBody>
      </p:sp>
      <p:sp>
        <p:nvSpPr>
          <p:cNvPr id="18" name="TextBox 17"/>
          <p:cNvSpPr txBox="1"/>
          <p:nvPr/>
        </p:nvSpPr>
        <p:spPr>
          <a:xfrm>
            <a:off x="1725914" y="5603269"/>
            <a:ext cx="621501" cy="461665"/>
          </a:xfrm>
          <a:prstGeom prst="rect">
            <a:avLst/>
          </a:prstGeom>
          <a:noFill/>
        </p:spPr>
        <p:txBody>
          <a:bodyPr wrap="square" rtlCol="0">
            <a:spAutoFit/>
          </a:bodyPr>
          <a:lstStyle/>
          <a:p>
            <a:r>
              <a:rPr lang="en-AU" sz="2400" dirty="0" smtClean="0">
                <a:solidFill>
                  <a:srgbClr val="00B050"/>
                </a:solidFill>
                <a:sym typeface="Wingdings" panose="05000000000000000000" pitchFamily="2" charset="2"/>
              </a:rPr>
              <a:t>???</a:t>
            </a:r>
            <a:endParaRPr lang="en-AU" sz="2400" dirty="0">
              <a:solidFill>
                <a:srgbClr val="00B050"/>
              </a:solidFill>
            </a:endParaRPr>
          </a:p>
        </p:txBody>
      </p:sp>
      <p:sp>
        <p:nvSpPr>
          <p:cNvPr id="2" name="Down Arrow 1"/>
          <p:cNvSpPr/>
          <p:nvPr/>
        </p:nvSpPr>
        <p:spPr>
          <a:xfrm>
            <a:off x="1898588" y="2891951"/>
            <a:ext cx="274769" cy="501612"/>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Down Arrow 19"/>
          <p:cNvSpPr/>
          <p:nvPr/>
        </p:nvSpPr>
        <p:spPr>
          <a:xfrm>
            <a:off x="1898588" y="3682509"/>
            <a:ext cx="274769" cy="501612"/>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Down Arrow 20"/>
          <p:cNvSpPr/>
          <p:nvPr/>
        </p:nvSpPr>
        <p:spPr>
          <a:xfrm>
            <a:off x="1898587" y="4440929"/>
            <a:ext cx="274769" cy="501612"/>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Down Arrow 21"/>
          <p:cNvSpPr/>
          <p:nvPr/>
        </p:nvSpPr>
        <p:spPr>
          <a:xfrm>
            <a:off x="1898588" y="5194974"/>
            <a:ext cx="274770" cy="501612"/>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8574" y="2280534"/>
            <a:ext cx="2803121" cy="2776924"/>
          </a:xfrm>
          <a:prstGeom prst="rect">
            <a:avLst/>
          </a:prstGeom>
        </p:spPr>
      </p:pic>
    </p:spTree>
    <p:extLst>
      <p:ext uri="{BB962C8B-B14F-4D97-AF65-F5344CB8AC3E}">
        <p14:creationId xmlns:p14="http://schemas.microsoft.com/office/powerpoint/2010/main" val="22143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xEl>
                                              <p:pRg st="0" end="0"/>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xEl>
                                              <p:pRg st="0" end="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animBg="1"/>
      <p:bldP spid="21"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2014888"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Relevance</a:t>
            </a:r>
            <a:endParaRPr lang="en-AU" sz="3200" dirty="0"/>
          </a:p>
        </p:txBody>
      </p:sp>
      <p:sp>
        <p:nvSpPr>
          <p:cNvPr id="3" name="TextBox 2"/>
          <p:cNvSpPr txBox="1"/>
          <p:nvPr/>
        </p:nvSpPr>
        <p:spPr>
          <a:xfrm>
            <a:off x="0" y="732983"/>
            <a:ext cx="11045728" cy="2677656"/>
          </a:xfrm>
          <a:prstGeom prst="rect">
            <a:avLst/>
          </a:prstGeom>
          <a:noFill/>
        </p:spPr>
        <p:txBody>
          <a:bodyPr wrap="square" rtlCol="0">
            <a:spAutoFit/>
          </a:bodyPr>
          <a:lstStyle/>
          <a:p>
            <a:r>
              <a:rPr lang="en-AU" sz="2800" dirty="0" smtClean="0"/>
              <a:t>Our bodies are complex organisms that are constantly responding to changes in the external and internal environment.</a:t>
            </a:r>
            <a:endParaRPr lang="en-AU" sz="2800" dirty="0"/>
          </a:p>
          <a:p>
            <a:endParaRPr lang="en-AU" sz="2800" dirty="0"/>
          </a:p>
          <a:p>
            <a:r>
              <a:rPr lang="en-AU" sz="2800" dirty="0"/>
              <a:t>Knowing about </a:t>
            </a:r>
            <a:r>
              <a:rPr lang="en-AU" sz="2800" dirty="0" smtClean="0"/>
              <a:t>the nervous system and how it elicits responses from the body helps you understand how our body coordinates its movement and internal environment to protect us from harm and help us to survive.</a:t>
            </a:r>
          </a:p>
        </p:txBody>
      </p:sp>
    </p:spTree>
    <p:extLst>
      <p:ext uri="{BB962C8B-B14F-4D97-AF65-F5344CB8AC3E}">
        <p14:creationId xmlns:p14="http://schemas.microsoft.com/office/powerpoint/2010/main" val="38665482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311405"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a:t>
            </a:r>
            <a:r>
              <a:rPr lang="en-AU" sz="3200" dirty="0" smtClean="0"/>
              <a:t>Closure</a:t>
            </a:r>
            <a:endParaRPr lang="en-AU" sz="3200" dirty="0"/>
          </a:p>
        </p:txBody>
      </p:sp>
      <p:sp>
        <p:nvSpPr>
          <p:cNvPr id="11" name="TextBox 10"/>
          <p:cNvSpPr txBox="1"/>
          <p:nvPr/>
        </p:nvSpPr>
        <p:spPr>
          <a:xfrm>
            <a:off x="-6296" y="2226727"/>
            <a:ext cx="11394730" cy="2677656"/>
          </a:xfrm>
          <a:prstGeom prst="rect">
            <a:avLst/>
          </a:prstGeom>
          <a:noFill/>
        </p:spPr>
        <p:txBody>
          <a:bodyPr wrap="square" rtlCol="0">
            <a:spAutoFit/>
          </a:bodyPr>
          <a:lstStyle/>
          <a:p>
            <a:r>
              <a:rPr lang="en-US" sz="2800" dirty="0" smtClean="0"/>
              <a:t>Put the components of the stimulus response model in the correct order.</a:t>
            </a:r>
          </a:p>
          <a:p>
            <a:r>
              <a:rPr lang="en-US" sz="2800" dirty="0" smtClean="0"/>
              <a:t>A	Effector</a:t>
            </a:r>
          </a:p>
          <a:p>
            <a:r>
              <a:rPr lang="en-US" sz="2800" dirty="0" smtClean="0"/>
              <a:t>B	Response</a:t>
            </a:r>
          </a:p>
          <a:p>
            <a:r>
              <a:rPr lang="en-US" sz="2800" dirty="0" smtClean="0"/>
              <a:t>C	Control Centre</a:t>
            </a:r>
          </a:p>
          <a:p>
            <a:r>
              <a:rPr lang="en-US" sz="2800" dirty="0" smtClean="0"/>
              <a:t>D	Stimulus</a:t>
            </a:r>
          </a:p>
          <a:p>
            <a:r>
              <a:rPr lang="en-US" sz="2800" dirty="0" smtClean="0"/>
              <a:t>E	Receptor</a:t>
            </a:r>
            <a:endParaRPr lang="en-AU" sz="2800" dirty="0"/>
          </a:p>
        </p:txBody>
      </p:sp>
      <p:sp>
        <p:nvSpPr>
          <p:cNvPr id="46" name="TextBox 45"/>
          <p:cNvSpPr txBox="1"/>
          <p:nvPr/>
        </p:nvSpPr>
        <p:spPr>
          <a:xfrm>
            <a:off x="0" y="1641952"/>
            <a:ext cx="2311405"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a:t>
            </a:r>
            <a:r>
              <a:rPr lang="en-AU" sz="3200" dirty="0" smtClean="0"/>
              <a:t>Closure</a:t>
            </a:r>
            <a:endParaRPr lang="en-AU" sz="3200" dirty="0"/>
          </a:p>
        </p:txBody>
      </p:sp>
      <p:sp>
        <p:nvSpPr>
          <p:cNvPr id="50" name="TextBox 49"/>
          <p:cNvSpPr txBox="1"/>
          <p:nvPr/>
        </p:nvSpPr>
        <p:spPr>
          <a:xfrm>
            <a:off x="-50398" y="590437"/>
            <a:ext cx="11482935" cy="954107"/>
          </a:xfrm>
          <a:prstGeom prst="rect">
            <a:avLst/>
          </a:prstGeom>
          <a:noFill/>
        </p:spPr>
        <p:txBody>
          <a:bodyPr wrap="square" rtlCol="0">
            <a:spAutoFit/>
          </a:bodyPr>
          <a:lstStyle/>
          <a:p>
            <a:r>
              <a:rPr lang="en-AU" sz="2800" dirty="0" smtClean="0"/>
              <a:t>Reflexes occur without waiting for the brain to respond. What could happen if we did not have reflexes? </a:t>
            </a:r>
            <a:endParaRPr lang="en-AU" sz="2800" dirty="0"/>
          </a:p>
        </p:txBody>
      </p:sp>
      <p:sp>
        <p:nvSpPr>
          <p:cNvPr id="6" name="TextBox 5"/>
          <p:cNvSpPr txBox="1"/>
          <p:nvPr/>
        </p:nvSpPr>
        <p:spPr>
          <a:xfrm>
            <a:off x="0" y="5001791"/>
            <a:ext cx="2311405"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a:t>
            </a:r>
            <a:r>
              <a:rPr lang="en-AU" sz="3200" dirty="0" smtClean="0"/>
              <a:t>Closure</a:t>
            </a:r>
            <a:endParaRPr lang="en-AU" sz="3200" dirty="0"/>
          </a:p>
        </p:txBody>
      </p:sp>
      <p:sp>
        <p:nvSpPr>
          <p:cNvPr id="7" name="TextBox 6"/>
          <p:cNvSpPr txBox="1"/>
          <p:nvPr/>
        </p:nvSpPr>
        <p:spPr>
          <a:xfrm>
            <a:off x="0" y="5586566"/>
            <a:ext cx="11482935" cy="954107"/>
          </a:xfrm>
          <a:prstGeom prst="rect">
            <a:avLst/>
          </a:prstGeom>
          <a:noFill/>
        </p:spPr>
        <p:txBody>
          <a:bodyPr wrap="square" rtlCol="0">
            <a:spAutoFit/>
          </a:bodyPr>
          <a:lstStyle/>
          <a:p>
            <a:r>
              <a:rPr lang="en-AU" sz="2800" dirty="0" smtClean="0"/>
              <a:t>Describe the stimulus response model for when you smell rotting fish as you pass a bin.</a:t>
            </a:r>
            <a:endParaRPr lang="en-AU" sz="2800" dirty="0"/>
          </a:p>
        </p:txBody>
      </p:sp>
      <p:graphicFrame>
        <p:nvGraphicFramePr>
          <p:cNvPr id="8" name="Table 7"/>
          <p:cNvGraphicFramePr>
            <a:graphicFrameLocks noGrp="1"/>
          </p:cNvGraphicFramePr>
          <p:nvPr>
            <p:extLst>
              <p:ext uri="{D42A27DB-BD31-4B8C-83A1-F6EECF244321}">
                <p14:modId xmlns:p14="http://schemas.microsoft.com/office/powerpoint/2010/main" val="3803668613"/>
              </p:ext>
            </p:extLst>
          </p:nvPr>
        </p:nvGraphicFramePr>
        <p:xfrm>
          <a:off x="8593089" y="4306741"/>
          <a:ext cx="3311149" cy="1005840"/>
        </p:xfrm>
        <a:graphic>
          <a:graphicData uri="http://schemas.openxmlformats.org/drawingml/2006/table">
            <a:tbl>
              <a:tblPr firstRow="1" bandRow="1">
                <a:tableStyleId>{93296810-A885-4BE3-A3E7-6D5BEEA58F35}</a:tableStyleId>
              </a:tblPr>
              <a:tblGrid>
                <a:gridCol w="3311149">
                  <a:extLst>
                    <a:ext uri="{9D8B030D-6E8A-4147-A177-3AD203B41FA5}">
                      <a16:colId xmlns:a16="http://schemas.microsoft.com/office/drawing/2014/main" xmlns="" val="20000"/>
                    </a:ext>
                  </a:extLst>
                </a:gridCol>
              </a:tblGrid>
              <a:tr h="353527">
                <a:tc>
                  <a:txBody>
                    <a:bodyPr/>
                    <a:lstStyle/>
                    <a:p>
                      <a:r>
                        <a:rPr lang="en-AU" dirty="0" smtClean="0"/>
                        <a:t>Reminder</a:t>
                      </a:r>
                      <a:endParaRPr lang="en-AU" dirty="0"/>
                    </a:p>
                  </a:txBody>
                  <a:tcPr>
                    <a:solidFill>
                      <a:srgbClr val="00B050"/>
                    </a:solidFill>
                  </a:tcPr>
                </a:tc>
                <a:extLst>
                  <a:ext uri="{0D108BD9-81ED-4DB2-BD59-A6C34878D82A}">
                    <a16:rowId xmlns:a16="http://schemas.microsoft.com/office/drawing/2014/main" xmlns="" val="10000"/>
                  </a:ext>
                </a:extLst>
              </a:tr>
              <a:tr h="370840">
                <a:tc>
                  <a:txBody>
                    <a:bodyPr/>
                    <a:lstStyle/>
                    <a:p>
                      <a:r>
                        <a:rPr lang="en-AU" sz="1800" dirty="0" smtClean="0">
                          <a:effectLst/>
                          <a:latin typeface="Calibri" panose="020F0502020204030204" pitchFamily="34" charset="0"/>
                          <a:ea typeface="Calibri" panose="020F0502020204030204" pitchFamily="34" charset="0"/>
                          <a:cs typeface="Times New Roman" panose="02020603050405020304" pitchFamily="18" charset="0"/>
                        </a:rPr>
                        <a:t>Stimulus </a:t>
                      </a:r>
                      <a:r>
                        <a:rPr lang="en-AU" sz="1800" dirty="0" smtClean="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1800" dirty="0" smtClean="0">
                          <a:effectLst/>
                          <a:latin typeface="Calibri" panose="020F0502020204030204" pitchFamily="34" charset="0"/>
                          <a:ea typeface="Calibri" panose="020F0502020204030204" pitchFamily="34" charset="0"/>
                          <a:cs typeface="Times New Roman" panose="02020603050405020304" pitchFamily="18" charset="0"/>
                        </a:rPr>
                        <a:t> Receptor </a:t>
                      </a:r>
                      <a:r>
                        <a:rPr lang="en-AU" sz="1800" dirty="0" smtClean="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1800" dirty="0" smtClean="0">
                          <a:effectLst/>
                          <a:latin typeface="Calibri" panose="020F0502020204030204" pitchFamily="34" charset="0"/>
                          <a:ea typeface="Calibri" panose="020F0502020204030204" pitchFamily="34" charset="0"/>
                          <a:cs typeface="Times New Roman" panose="02020603050405020304" pitchFamily="18" charset="0"/>
                        </a:rPr>
                        <a:t> Control centre </a:t>
                      </a:r>
                      <a:r>
                        <a:rPr lang="en-AU" sz="1800" dirty="0" smtClean="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1800" dirty="0" smtClean="0">
                          <a:effectLst/>
                          <a:latin typeface="Calibri" panose="020F0502020204030204" pitchFamily="34" charset="0"/>
                          <a:ea typeface="Calibri" panose="020F0502020204030204" pitchFamily="34" charset="0"/>
                          <a:cs typeface="Times New Roman" panose="02020603050405020304" pitchFamily="18" charset="0"/>
                        </a:rPr>
                        <a:t> Effector </a:t>
                      </a:r>
                      <a:r>
                        <a:rPr lang="en-AU" sz="1800" dirty="0" smtClean="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1800" dirty="0" smtClean="0">
                          <a:effectLst/>
                          <a:latin typeface="Calibri" panose="020F0502020204030204" pitchFamily="34" charset="0"/>
                          <a:ea typeface="Calibri" panose="020F0502020204030204" pitchFamily="34" charset="0"/>
                          <a:cs typeface="Times New Roman" panose="02020603050405020304" pitchFamily="18" charset="0"/>
                        </a:rPr>
                        <a:t> Response</a:t>
                      </a:r>
                      <a:endParaRPr lang="en-AU" dirty="0" smtClean="0"/>
                    </a:p>
                  </a:txBody>
                  <a:tcPr/>
                </a:tc>
                <a:extLst>
                  <a:ext uri="{0D108BD9-81ED-4DB2-BD59-A6C34878D82A}">
                    <a16:rowId xmlns:a16="http://schemas.microsoft.com/office/drawing/2014/main" xmlns="" val="10001"/>
                  </a:ext>
                </a:extLst>
              </a:tr>
            </a:tbl>
          </a:graphicData>
        </a:graphic>
      </p:graphicFrame>
      <p:pic>
        <p:nvPicPr>
          <p:cNvPr id="2" name="Picture 1"/>
          <p:cNvPicPr>
            <a:picLocks noChangeAspect="1"/>
          </p:cNvPicPr>
          <p:nvPr/>
        </p:nvPicPr>
        <p:blipFill rotWithShape="1">
          <a:blip r:embed="rId3"/>
          <a:srcRect l="18863" t="20870" r="18779" b="26376"/>
          <a:stretch/>
        </p:blipFill>
        <p:spPr>
          <a:xfrm>
            <a:off x="4461307" y="3363128"/>
            <a:ext cx="2560320" cy="2339249"/>
          </a:xfrm>
          <a:prstGeom prst="rect">
            <a:avLst/>
          </a:prstGeom>
        </p:spPr>
      </p:pic>
    </p:spTree>
    <p:extLst>
      <p:ext uri="{BB962C8B-B14F-4D97-AF65-F5344CB8AC3E}">
        <p14:creationId xmlns:p14="http://schemas.microsoft.com/office/powerpoint/2010/main" val="2096642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6" grpId="0" animBg="1"/>
      <p:bldP spid="50" grpId="0"/>
      <p:bldP spid="6" grpId="0" animBg="1"/>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3895468"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Independent Practice</a:t>
            </a:r>
            <a:endParaRPr lang="en-AU" sz="3200" dirty="0"/>
          </a:p>
        </p:txBody>
      </p:sp>
      <p:sp>
        <p:nvSpPr>
          <p:cNvPr id="3" name="TextBox 2"/>
          <p:cNvSpPr txBox="1"/>
          <p:nvPr/>
        </p:nvSpPr>
        <p:spPr>
          <a:xfrm>
            <a:off x="0" y="601815"/>
            <a:ext cx="12112388" cy="523220"/>
          </a:xfrm>
          <a:prstGeom prst="rect">
            <a:avLst/>
          </a:prstGeom>
          <a:noFill/>
        </p:spPr>
        <p:txBody>
          <a:bodyPr wrap="square" rtlCol="0">
            <a:spAutoFit/>
          </a:bodyPr>
          <a:lstStyle/>
          <a:p>
            <a:r>
              <a:rPr lang="en-AU" sz="2800" dirty="0" smtClean="0"/>
              <a:t>Complete the Stimulus Response worksheet, either on paper copy or your device.</a:t>
            </a:r>
            <a:endParaRPr lang="en-AU" sz="2800" i="1" dirty="0"/>
          </a:p>
        </p:txBody>
      </p:sp>
      <p:sp>
        <p:nvSpPr>
          <p:cNvPr id="2" name="TextBox 1"/>
          <p:cNvSpPr txBox="1"/>
          <p:nvPr/>
        </p:nvSpPr>
        <p:spPr>
          <a:xfrm>
            <a:off x="131027" y="3980809"/>
            <a:ext cx="1123897" cy="400110"/>
          </a:xfrm>
          <a:prstGeom prst="rect">
            <a:avLst/>
          </a:prstGeom>
          <a:noFill/>
        </p:spPr>
        <p:txBody>
          <a:bodyPr wrap="none" rtlCol="0">
            <a:spAutoFit/>
          </a:bodyPr>
          <a:lstStyle/>
          <a:p>
            <a:r>
              <a:rPr lang="en-AU" sz="2000" dirty="0" smtClean="0">
                <a:solidFill>
                  <a:schemeClr val="bg1"/>
                </a:solidFill>
              </a:rPr>
              <a:t>Marigold</a:t>
            </a:r>
            <a:endParaRPr lang="en-AU" dirty="0">
              <a:solidFill>
                <a:schemeClr val="bg1"/>
              </a:solidFill>
            </a:endParaRPr>
          </a:p>
        </p:txBody>
      </p:sp>
      <p:sp>
        <p:nvSpPr>
          <p:cNvPr id="12" name="TextBox 11"/>
          <p:cNvSpPr txBox="1"/>
          <p:nvPr/>
        </p:nvSpPr>
        <p:spPr>
          <a:xfrm>
            <a:off x="2628288" y="3980809"/>
            <a:ext cx="1071960" cy="400110"/>
          </a:xfrm>
          <a:prstGeom prst="rect">
            <a:avLst/>
          </a:prstGeom>
          <a:noFill/>
        </p:spPr>
        <p:txBody>
          <a:bodyPr wrap="none" rtlCol="0">
            <a:spAutoFit/>
          </a:bodyPr>
          <a:lstStyle/>
          <a:p>
            <a:r>
              <a:rPr lang="en-AU" sz="2000" dirty="0" smtClean="0">
                <a:solidFill>
                  <a:schemeClr val="bg1"/>
                </a:solidFill>
              </a:rPr>
              <a:t>Rafflesia</a:t>
            </a:r>
            <a:endParaRPr lang="en-AU" dirty="0">
              <a:solidFill>
                <a:schemeClr val="bg1"/>
              </a:solidFill>
            </a:endParaRPr>
          </a:p>
        </p:txBody>
      </p:sp>
      <p:sp>
        <p:nvSpPr>
          <p:cNvPr id="16" name="TextBox 15"/>
          <p:cNvSpPr txBox="1"/>
          <p:nvPr/>
        </p:nvSpPr>
        <p:spPr>
          <a:xfrm>
            <a:off x="131027" y="4577161"/>
            <a:ext cx="1597297" cy="400110"/>
          </a:xfrm>
          <a:prstGeom prst="rect">
            <a:avLst/>
          </a:prstGeom>
          <a:noFill/>
        </p:spPr>
        <p:txBody>
          <a:bodyPr wrap="none" rtlCol="0">
            <a:spAutoFit/>
          </a:bodyPr>
          <a:lstStyle/>
          <a:p>
            <a:r>
              <a:rPr lang="en-AU" sz="2000" dirty="0" smtClean="0">
                <a:solidFill>
                  <a:schemeClr val="bg1"/>
                </a:solidFill>
              </a:rPr>
              <a:t>Trumpet Vine</a:t>
            </a:r>
            <a:endParaRPr lang="en-AU" dirty="0">
              <a:solidFill>
                <a:schemeClr val="bg1"/>
              </a:solidFill>
            </a:endParaRPr>
          </a:p>
        </p:txBody>
      </p:sp>
      <p:sp>
        <p:nvSpPr>
          <p:cNvPr id="17" name="TextBox 16"/>
          <p:cNvSpPr txBox="1"/>
          <p:nvPr/>
        </p:nvSpPr>
        <p:spPr>
          <a:xfrm>
            <a:off x="3482859" y="4469605"/>
            <a:ext cx="875561" cy="400110"/>
          </a:xfrm>
          <a:prstGeom prst="rect">
            <a:avLst/>
          </a:prstGeom>
          <a:noFill/>
        </p:spPr>
        <p:txBody>
          <a:bodyPr wrap="none" rtlCol="0">
            <a:spAutoFit/>
          </a:bodyPr>
          <a:lstStyle/>
          <a:p>
            <a:r>
              <a:rPr lang="en-AU" sz="2000" dirty="0" smtClean="0">
                <a:solidFill>
                  <a:schemeClr val="bg1"/>
                </a:solidFill>
              </a:rPr>
              <a:t>Cactus</a:t>
            </a:r>
            <a:endParaRPr lang="en-AU" dirty="0">
              <a:solidFill>
                <a:schemeClr val="bg1"/>
              </a:solidFill>
            </a:endParaRPr>
          </a:p>
        </p:txBody>
      </p:sp>
      <p:sp>
        <p:nvSpPr>
          <p:cNvPr id="18" name="TextBox 17"/>
          <p:cNvSpPr txBox="1"/>
          <p:nvPr/>
        </p:nvSpPr>
        <p:spPr>
          <a:xfrm>
            <a:off x="6088319" y="4496053"/>
            <a:ext cx="1018227" cy="400110"/>
          </a:xfrm>
          <a:prstGeom prst="rect">
            <a:avLst/>
          </a:prstGeom>
          <a:noFill/>
        </p:spPr>
        <p:txBody>
          <a:bodyPr wrap="none" rtlCol="0">
            <a:spAutoFit/>
          </a:bodyPr>
          <a:lstStyle/>
          <a:p>
            <a:r>
              <a:rPr lang="en-AU" sz="2000" dirty="0" smtClean="0">
                <a:solidFill>
                  <a:schemeClr val="bg1"/>
                </a:solidFill>
              </a:rPr>
              <a:t>Jasmine</a:t>
            </a:r>
            <a:endParaRPr lang="en-AU" dirty="0">
              <a:solidFill>
                <a:schemeClr val="bg1"/>
              </a:solidFill>
            </a:endParaRPr>
          </a:p>
        </p:txBody>
      </p:sp>
      <p:sp>
        <p:nvSpPr>
          <p:cNvPr id="20" name="TextBox 19"/>
          <p:cNvSpPr txBox="1"/>
          <p:nvPr/>
        </p:nvSpPr>
        <p:spPr>
          <a:xfrm>
            <a:off x="8110208" y="4577161"/>
            <a:ext cx="1410514" cy="400110"/>
          </a:xfrm>
          <a:prstGeom prst="rect">
            <a:avLst/>
          </a:prstGeom>
          <a:noFill/>
        </p:spPr>
        <p:txBody>
          <a:bodyPr wrap="none" rtlCol="0">
            <a:spAutoFit/>
          </a:bodyPr>
          <a:lstStyle/>
          <a:p>
            <a:r>
              <a:rPr lang="en-AU" sz="2000" dirty="0" smtClean="0">
                <a:solidFill>
                  <a:schemeClr val="bg1"/>
                </a:solidFill>
              </a:rPr>
              <a:t>Bottlebrush</a:t>
            </a:r>
            <a:endParaRPr lang="en-AU" dirty="0">
              <a:solidFill>
                <a:schemeClr val="bg1"/>
              </a:solidFill>
            </a:endParaRPr>
          </a:p>
        </p:txBody>
      </p:sp>
    </p:spTree>
    <p:extLst>
      <p:ext uri="{BB962C8B-B14F-4D97-AF65-F5344CB8AC3E}">
        <p14:creationId xmlns:p14="http://schemas.microsoft.com/office/powerpoint/2010/main" val="27591422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6383" y="2341341"/>
            <a:ext cx="4782141" cy="4567695"/>
          </a:xfrm>
          <a:prstGeom prst="rect">
            <a:avLst/>
          </a:prstGeom>
        </p:spPr>
      </p:pic>
      <p:sp>
        <p:nvSpPr>
          <p:cNvPr id="4" name="TextBox 3"/>
          <p:cNvSpPr txBox="1"/>
          <p:nvPr/>
        </p:nvSpPr>
        <p:spPr>
          <a:xfrm>
            <a:off x="0" y="148208"/>
            <a:ext cx="2429041"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Daily Review</a:t>
            </a:r>
            <a:endParaRPr lang="en-AU" sz="3200" dirty="0"/>
          </a:p>
        </p:txBody>
      </p:sp>
      <p:sp>
        <p:nvSpPr>
          <p:cNvPr id="2" name="TextBox 1"/>
          <p:cNvSpPr txBox="1"/>
          <p:nvPr/>
        </p:nvSpPr>
        <p:spPr>
          <a:xfrm>
            <a:off x="-1" y="732983"/>
            <a:ext cx="11847931" cy="4832092"/>
          </a:xfrm>
          <a:prstGeom prst="rect">
            <a:avLst/>
          </a:prstGeom>
          <a:noFill/>
        </p:spPr>
        <p:txBody>
          <a:bodyPr wrap="square" rtlCol="0">
            <a:spAutoFit/>
          </a:bodyPr>
          <a:lstStyle/>
          <a:p>
            <a:r>
              <a:rPr lang="en-AU" sz="2800" dirty="0" smtClean="0"/>
              <a:t>Neurons carry electrical messages, called nerve impulses, from one part of the body to another at very high speed.</a:t>
            </a:r>
          </a:p>
          <a:p>
            <a:endParaRPr lang="en-AU" sz="2800" dirty="0"/>
          </a:p>
          <a:p>
            <a:r>
              <a:rPr lang="en-AU" sz="2800" dirty="0" smtClean="0"/>
              <a:t>Match each of the following parts of a neuron to the position on the diagram.</a:t>
            </a:r>
          </a:p>
          <a:p>
            <a:endParaRPr lang="en-AU" sz="2800" dirty="0"/>
          </a:p>
          <a:p>
            <a:r>
              <a:rPr lang="en-AU" sz="2800" dirty="0" smtClean="0"/>
              <a:t>Axon			</a:t>
            </a:r>
          </a:p>
          <a:p>
            <a:r>
              <a:rPr lang="en-AU" sz="2800" dirty="0" smtClean="0"/>
              <a:t>Dendrite</a:t>
            </a:r>
          </a:p>
          <a:p>
            <a:r>
              <a:rPr lang="en-AU" sz="2800" dirty="0" smtClean="0"/>
              <a:t>Cell Body</a:t>
            </a:r>
          </a:p>
          <a:p>
            <a:r>
              <a:rPr lang="en-AU" sz="2800" dirty="0" smtClean="0"/>
              <a:t>Myelin Sheath</a:t>
            </a:r>
          </a:p>
          <a:p>
            <a:r>
              <a:rPr lang="en-AU" sz="2800" dirty="0" smtClean="0"/>
              <a:t>Synaptic Terminal</a:t>
            </a:r>
          </a:p>
          <a:p>
            <a:r>
              <a:rPr lang="en-AU" sz="2800" dirty="0" smtClean="0"/>
              <a:t>Nucleus</a:t>
            </a:r>
          </a:p>
        </p:txBody>
      </p:sp>
      <p:sp>
        <p:nvSpPr>
          <p:cNvPr id="5" name="TextBox 4"/>
          <p:cNvSpPr txBox="1"/>
          <p:nvPr/>
        </p:nvSpPr>
        <p:spPr>
          <a:xfrm>
            <a:off x="8678524" y="3010136"/>
            <a:ext cx="3129406" cy="2246769"/>
          </a:xfrm>
          <a:prstGeom prst="rect">
            <a:avLst/>
          </a:prstGeom>
          <a:noFill/>
        </p:spPr>
        <p:txBody>
          <a:bodyPr wrap="square" rtlCol="0">
            <a:spAutoFit/>
          </a:bodyPr>
          <a:lstStyle/>
          <a:p>
            <a:r>
              <a:rPr lang="en-AU" sz="2800" dirty="0" smtClean="0"/>
              <a:t>Is this a motor neuron, sensory neuron, or interneuron? Explain your choice.</a:t>
            </a:r>
            <a:endParaRPr lang="en-AU" sz="2800" dirty="0"/>
          </a:p>
        </p:txBody>
      </p:sp>
    </p:spTree>
    <p:extLst>
      <p:ext uri="{BB962C8B-B14F-4D97-AF65-F5344CB8AC3E}">
        <p14:creationId xmlns:p14="http://schemas.microsoft.com/office/powerpoint/2010/main" val="285003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76400" y="1274763"/>
            <a:ext cx="9144000" cy="2387600"/>
          </a:xfrm>
          <a:prstGeom prst="rect">
            <a:avLst/>
          </a:prstGeom>
          <a:ln w="38100">
            <a:solidFill>
              <a:srgbClr val="00B050"/>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dirty="0" smtClean="0"/>
              <a:t>Stimulus Response Models</a:t>
            </a:r>
          </a:p>
          <a:p>
            <a:r>
              <a:rPr lang="en-AU" sz="2800" dirty="0" smtClean="0"/>
              <a:t>Year 9 Biology</a:t>
            </a:r>
            <a:endParaRPr lang="en-AU" dirty="0"/>
          </a:p>
        </p:txBody>
      </p:sp>
    </p:spTree>
    <p:extLst>
      <p:ext uri="{BB962C8B-B14F-4D97-AF65-F5344CB8AC3E}">
        <p14:creationId xmlns:p14="http://schemas.microsoft.com/office/powerpoint/2010/main" val="30266723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3590904"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Learning </a:t>
            </a:r>
            <a:r>
              <a:rPr lang="en-AU" sz="3200" dirty="0" smtClean="0"/>
              <a:t>Objectives</a:t>
            </a:r>
            <a:endParaRPr lang="en-AU" sz="3200" dirty="0"/>
          </a:p>
        </p:txBody>
      </p:sp>
      <p:sp>
        <p:nvSpPr>
          <p:cNvPr id="9" name="TextBox 8"/>
          <p:cNvSpPr txBox="1"/>
          <p:nvPr/>
        </p:nvSpPr>
        <p:spPr>
          <a:xfrm>
            <a:off x="0" y="2623210"/>
            <a:ext cx="4498548"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Activate Prior Knowledge</a:t>
            </a:r>
          </a:p>
        </p:txBody>
      </p:sp>
      <p:graphicFrame>
        <p:nvGraphicFramePr>
          <p:cNvPr id="11" name="Table 10"/>
          <p:cNvGraphicFramePr>
            <a:graphicFrameLocks noGrp="1"/>
          </p:cNvGraphicFramePr>
          <p:nvPr>
            <p:extLst/>
          </p:nvPr>
        </p:nvGraphicFramePr>
        <p:xfrm>
          <a:off x="9328245" y="244761"/>
          <a:ext cx="2605964" cy="1005840"/>
        </p:xfrm>
        <a:graphic>
          <a:graphicData uri="http://schemas.openxmlformats.org/drawingml/2006/table">
            <a:tbl>
              <a:tblPr firstRow="1" bandRow="1">
                <a:tableStyleId>{93296810-A885-4BE3-A3E7-6D5BEEA58F35}</a:tableStyleId>
              </a:tblPr>
              <a:tblGrid>
                <a:gridCol w="2605964">
                  <a:extLst>
                    <a:ext uri="{9D8B030D-6E8A-4147-A177-3AD203B41FA5}">
                      <a16:colId xmlns:a16="http://schemas.microsoft.com/office/drawing/2014/main" xmlns="" val="20000"/>
                    </a:ext>
                  </a:extLst>
                </a:gridCol>
              </a:tblGrid>
              <a:tr h="353527">
                <a:tc>
                  <a:txBody>
                    <a:bodyPr/>
                    <a:lstStyle/>
                    <a:p>
                      <a:r>
                        <a:rPr lang="en-AU" dirty="0"/>
                        <a:t>CFU</a:t>
                      </a:r>
                    </a:p>
                  </a:txBody>
                  <a:tcPr>
                    <a:solidFill>
                      <a:srgbClr val="00B050"/>
                    </a:solidFill>
                  </a:tcPr>
                </a:tc>
                <a:extLst>
                  <a:ext uri="{0D108BD9-81ED-4DB2-BD59-A6C34878D82A}">
                    <a16:rowId xmlns:a16="http://schemas.microsoft.com/office/drawing/2014/main" xmlns="" val="10000"/>
                  </a:ext>
                </a:extLst>
              </a:tr>
              <a:tr h="370840">
                <a:tc>
                  <a:txBody>
                    <a:bodyPr/>
                    <a:lstStyle/>
                    <a:p>
                      <a:r>
                        <a:rPr lang="en-AU" dirty="0"/>
                        <a:t>What are we going to learn?</a:t>
                      </a:r>
                    </a:p>
                  </a:txBody>
                  <a:tcPr/>
                </a:tc>
                <a:extLst>
                  <a:ext uri="{0D108BD9-81ED-4DB2-BD59-A6C34878D82A}">
                    <a16:rowId xmlns:a16="http://schemas.microsoft.com/office/drawing/2014/main" xmlns="" val="10001"/>
                  </a:ext>
                </a:extLst>
              </a:tr>
            </a:tbl>
          </a:graphicData>
        </a:graphic>
      </p:graphicFrame>
      <p:sp>
        <p:nvSpPr>
          <p:cNvPr id="5" name="TextBox 4"/>
          <p:cNvSpPr txBox="1"/>
          <p:nvPr/>
        </p:nvSpPr>
        <p:spPr>
          <a:xfrm>
            <a:off x="-1" y="732983"/>
            <a:ext cx="9470968" cy="1384995"/>
          </a:xfrm>
          <a:prstGeom prst="rect">
            <a:avLst/>
          </a:prstGeom>
          <a:noFill/>
        </p:spPr>
        <p:txBody>
          <a:bodyPr wrap="square" rtlCol="0">
            <a:spAutoFit/>
          </a:bodyPr>
          <a:lstStyle/>
          <a:p>
            <a:pPr marL="514350" indent="-514350">
              <a:buFontTx/>
              <a:buAutoNum type="arabicPeriod"/>
            </a:pPr>
            <a:r>
              <a:rPr lang="en-AU" sz="2800" dirty="0" smtClean="0">
                <a:effectLst/>
                <a:latin typeface="Calibri" panose="020F0502020204030204" pitchFamily="34" charset="0"/>
                <a:ea typeface="Calibri" panose="020F0502020204030204" pitchFamily="34" charset="0"/>
                <a:cs typeface="Times New Roman" panose="02020603050405020304" pitchFamily="18" charset="0"/>
              </a:rPr>
              <a:t>Describe examples of stimulus response.</a:t>
            </a:r>
            <a:endParaRPr lang="en-AU"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buFontTx/>
              <a:buAutoNum type="arabicPeriod"/>
            </a:pPr>
            <a:r>
              <a:rPr lang="en-AU" sz="2800" dirty="0" smtClean="0">
                <a:effectLst/>
                <a:latin typeface="Calibri" panose="020F0502020204030204" pitchFamily="34" charset="0"/>
                <a:ea typeface="Calibri" panose="020F0502020204030204" pitchFamily="34" charset="0"/>
                <a:cs typeface="Times New Roman" panose="02020603050405020304" pitchFamily="18" charset="0"/>
              </a:rPr>
              <a:t>Explain difference between reflex actions and normal stimulus-response.</a:t>
            </a:r>
            <a:endParaRPr lang="en-AU" sz="2400"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17"/>
          <p:cNvSpPr/>
          <p:nvPr/>
        </p:nvSpPr>
        <p:spPr>
          <a:xfrm>
            <a:off x="0" y="3207985"/>
            <a:ext cx="7281082" cy="2246769"/>
          </a:xfrm>
          <a:prstGeom prst="rect">
            <a:avLst/>
          </a:prstGeom>
        </p:spPr>
        <p:txBody>
          <a:bodyPr wrap="square">
            <a:spAutoFit/>
          </a:bodyPr>
          <a:lstStyle/>
          <a:p>
            <a:r>
              <a:rPr lang="en-AU" sz="2800" dirty="0" smtClean="0"/>
              <a:t>Our body functions without our conscious control. It also helps to protect us from harm.</a:t>
            </a:r>
          </a:p>
          <a:p>
            <a:r>
              <a:rPr lang="en-AU" sz="2800" dirty="0" smtClean="0"/>
              <a:t>Think, Pair, Share: </a:t>
            </a:r>
          </a:p>
          <a:p>
            <a:r>
              <a:rPr lang="en-AU" sz="2800" dirty="0" smtClean="0"/>
              <a:t>What happens when you accidentally touch a something hot, like a stove?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7692" y="3207985"/>
            <a:ext cx="4505325" cy="2400300"/>
          </a:xfrm>
          <a:prstGeom prst="rect">
            <a:avLst/>
          </a:prstGeom>
        </p:spPr>
      </p:pic>
    </p:spTree>
    <p:extLst>
      <p:ext uri="{BB962C8B-B14F-4D97-AF65-F5344CB8AC3E}">
        <p14:creationId xmlns:p14="http://schemas.microsoft.com/office/powerpoint/2010/main" val="17148256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628796" y="2967743"/>
            <a:ext cx="4478750" cy="3755537"/>
          </a:xfrm>
          <a:prstGeom prst="rect">
            <a:avLst/>
          </a:prstGeom>
        </p:spPr>
      </p:pic>
      <p:sp>
        <p:nvSpPr>
          <p:cNvPr id="4" name="TextBox 3"/>
          <p:cNvSpPr txBox="1"/>
          <p:nvPr/>
        </p:nvSpPr>
        <p:spPr>
          <a:xfrm>
            <a:off x="0" y="148208"/>
            <a:ext cx="4023093"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Concept </a:t>
            </a:r>
            <a:r>
              <a:rPr lang="en-AU" sz="3200" dirty="0"/>
              <a:t>Development</a:t>
            </a:r>
          </a:p>
        </p:txBody>
      </p:sp>
      <p:sp>
        <p:nvSpPr>
          <p:cNvPr id="2" name="TextBox 1"/>
          <p:cNvSpPr txBox="1"/>
          <p:nvPr/>
        </p:nvSpPr>
        <p:spPr>
          <a:xfrm>
            <a:off x="0" y="732983"/>
            <a:ext cx="10376452" cy="4339650"/>
          </a:xfrm>
          <a:prstGeom prst="rect">
            <a:avLst/>
          </a:prstGeom>
          <a:noFill/>
        </p:spPr>
        <p:txBody>
          <a:bodyPr wrap="square" rtlCol="0">
            <a:spAutoFit/>
          </a:bodyPr>
          <a:lstStyle/>
          <a:p>
            <a:r>
              <a:rPr lang="en-AU" sz="2800" b="1" dirty="0" smtClean="0"/>
              <a:t>Stimulus Response Model </a:t>
            </a:r>
          </a:p>
          <a:p>
            <a:pPr marL="457200" indent="-457200">
              <a:buFont typeface="Arial" panose="020B0604020202020204" pitchFamily="34" charset="0"/>
              <a:buChar char="•"/>
            </a:pPr>
            <a:r>
              <a:rPr lang="en-AU" sz="2800" dirty="0" smtClean="0">
                <a:effectLst/>
                <a:latin typeface="Calibri" panose="020F0502020204030204" pitchFamily="34" charset="0"/>
                <a:ea typeface="Calibri" panose="020F0502020204030204" pitchFamily="34" charset="0"/>
                <a:cs typeface="Times New Roman" panose="02020603050405020304" pitchFamily="18" charset="0"/>
              </a:rPr>
              <a:t>The stimulus response model describes how messages are </a:t>
            </a:r>
            <a:br>
              <a:rPr lang="en-AU" sz="2800" dirty="0" smtClean="0">
                <a:effectLst/>
                <a:latin typeface="Calibri" panose="020F0502020204030204" pitchFamily="34" charset="0"/>
                <a:ea typeface="Calibri" panose="020F0502020204030204" pitchFamily="34" charset="0"/>
                <a:cs typeface="Times New Roman" panose="02020603050405020304" pitchFamily="18" charset="0"/>
              </a:rPr>
            </a:br>
            <a:r>
              <a:rPr lang="en-AU" sz="2800" dirty="0" smtClean="0">
                <a:effectLst/>
                <a:latin typeface="Calibri" panose="020F0502020204030204" pitchFamily="34" charset="0"/>
                <a:ea typeface="Calibri" panose="020F0502020204030204" pitchFamily="34" charset="0"/>
                <a:cs typeface="Times New Roman" panose="02020603050405020304" pitchFamily="18" charset="0"/>
              </a:rPr>
              <a:t>sent through the body.</a:t>
            </a:r>
          </a:p>
          <a:p>
            <a:pPr marL="457200" indent="-457200">
              <a:buFont typeface="Arial" panose="020B0604020202020204" pitchFamily="34" charset="0"/>
              <a:buChar char="•"/>
            </a:pPr>
            <a:r>
              <a:rPr lang="en-AU" sz="2800" dirty="0" smtClean="0">
                <a:latin typeface="Calibri" panose="020F0502020204030204" pitchFamily="34" charset="0"/>
                <a:ea typeface="Calibri" panose="020F0502020204030204" pitchFamily="34" charset="0"/>
                <a:cs typeface="Times New Roman" panose="02020603050405020304" pitchFamily="18" charset="0"/>
              </a:rPr>
              <a:t>It is summarised by:</a:t>
            </a:r>
            <a:endParaRPr lang="en-AU" sz="28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AU" sz="2800" dirty="0" smtClean="0">
                <a:effectLst/>
                <a:latin typeface="Calibri" panose="020F0502020204030204" pitchFamily="34" charset="0"/>
                <a:ea typeface="Calibri" panose="020F0502020204030204" pitchFamily="34" charset="0"/>
                <a:cs typeface="Times New Roman" panose="02020603050405020304" pitchFamily="18" charset="0"/>
              </a:rPr>
              <a:t>            Stimulus </a:t>
            </a:r>
            <a:r>
              <a:rPr lang="en-AU" sz="2800" dirty="0" smtClean="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2800" dirty="0" smtClean="0">
                <a:effectLst/>
                <a:latin typeface="Calibri" panose="020F0502020204030204" pitchFamily="34" charset="0"/>
                <a:ea typeface="Calibri" panose="020F0502020204030204" pitchFamily="34" charset="0"/>
                <a:cs typeface="Times New Roman" panose="02020603050405020304" pitchFamily="18" charset="0"/>
              </a:rPr>
              <a:t> Receptor </a:t>
            </a:r>
            <a:r>
              <a:rPr lang="en-AU" sz="2800" dirty="0" smtClean="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2800" dirty="0" smtClean="0">
                <a:effectLst/>
                <a:latin typeface="Calibri" panose="020F0502020204030204" pitchFamily="34" charset="0"/>
                <a:ea typeface="Calibri" panose="020F0502020204030204" pitchFamily="34" charset="0"/>
                <a:cs typeface="Times New Roman" panose="02020603050405020304" pitchFamily="18" charset="0"/>
              </a:rPr>
              <a:t> Control centre </a:t>
            </a:r>
            <a:r>
              <a:rPr lang="en-AU" sz="2800" dirty="0" smtClean="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2800" dirty="0" smtClean="0">
                <a:effectLst/>
                <a:latin typeface="Calibri" panose="020F0502020204030204" pitchFamily="34" charset="0"/>
                <a:ea typeface="Calibri" panose="020F0502020204030204" pitchFamily="34" charset="0"/>
                <a:cs typeface="Times New Roman" panose="02020603050405020304" pitchFamily="18" charset="0"/>
              </a:rPr>
              <a:t> Effector </a:t>
            </a:r>
            <a:r>
              <a:rPr lang="en-AU" sz="2800" dirty="0" smtClean="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2800" dirty="0" smtClean="0">
                <a:effectLst/>
                <a:latin typeface="Calibri" panose="020F0502020204030204" pitchFamily="34" charset="0"/>
                <a:ea typeface="Calibri" panose="020F0502020204030204" pitchFamily="34" charset="0"/>
                <a:cs typeface="Times New Roman" panose="02020603050405020304" pitchFamily="18" charset="0"/>
              </a:rPr>
              <a:t> Response</a:t>
            </a:r>
          </a:p>
          <a:p>
            <a:pPr marL="457200" indent="-457200">
              <a:buFont typeface="Arial" panose="020B0604020202020204" pitchFamily="34" charset="0"/>
              <a:buChar char="•"/>
            </a:pPr>
            <a:endParaRPr lang="en-AU" sz="2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lvl="0" indent="-457200">
              <a:buFont typeface="Arial" panose="020B0604020202020204" pitchFamily="34" charset="0"/>
              <a:buChar char="•"/>
            </a:pPr>
            <a:endParaRPr lang="en-AU"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endParaRPr lang="en-AU" sz="2800" dirty="0" smtClean="0"/>
          </a:p>
          <a:p>
            <a:pPr marL="457200" indent="-457200">
              <a:buFont typeface="Arial" panose="020B0604020202020204" pitchFamily="34" charset="0"/>
              <a:buChar char="•"/>
            </a:pPr>
            <a:endParaRPr lang="en-AU" sz="2800" dirty="0" smtClean="0"/>
          </a:p>
          <a:p>
            <a:pPr marL="457200" indent="-457200">
              <a:buFont typeface="Arial" panose="020B0604020202020204" pitchFamily="34" charset="0"/>
              <a:buChar char="•"/>
            </a:pPr>
            <a:endParaRPr lang="en-AU" sz="2800" dirty="0" smtClean="0"/>
          </a:p>
        </p:txBody>
      </p:sp>
      <p:graphicFrame>
        <p:nvGraphicFramePr>
          <p:cNvPr id="10" name="Table 9"/>
          <p:cNvGraphicFramePr>
            <a:graphicFrameLocks noGrp="1"/>
          </p:cNvGraphicFramePr>
          <p:nvPr>
            <p:extLst>
              <p:ext uri="{D42A27DB-BD31-4B8C-83A1-F6EECF244321}">
                <p14:modId xmlns:p14="http://schemas.microsoft.com/office/powerpoint/2010/main" val="2201544726"/>
              </p:ext>
            </p:extLst>
          </p:nvPr>
        </p:nvGraphicFramePr>
        <p:xfrm>
          <a:off x="6868171" y="36936"/>
          <a:ext cx="2463077" cy="100584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xmlns="" val="20000"/>
                    </a:ext>
                  </a:extLst>
                </a:gridCol>
              </a:tblGrid>
              <a:tr h="353527">
                <a:tc>
                  <a:txBody>
                    <a:bodyPr/>
                    <a:lstStyle/>
                    <a:p>
                      <a:r>
                        <a:rPr lang="en-AU" dirty="0"/>
                        <a:t>CFU 1</a:t>
                      </a:r>
                    </a:p>
                  </a:txBody>
                  <a:tcPr>
                    <a:solidFill>
                      <a:srgbClr val="00B050"/>
                    </a:solidFill>
                  </a:tcPr>
                </a:tc>
                <a:extLst>
                  <a:ext uri="{0D108BD9-81ED-4DB2-BD59-A6C34878D82A}">
                    <a16:rowId xmlns:a16="http://schemas.microsoft.com/office/drawing/2014/main" xmlns="" val="10000"/>
                  </a:ext>
                </a:extLst>
              </a:tr>
              <a:tr h="370840">
                <a:tc>
                  <a:txBody>
                    <a:bodyPr/>
                    <a:lstStyle/>
                    <a:p>
                      <a:r>
                        <a:rPr lang="en-AU" dirty="0" smtClean="0">
                          <a:effectLst/>
                          <a:latin typeface="Calibri" panose="020F0502020204030204" pitchFamily="34" charset="0"/>
                          <a:cs typeface="Times New Roman" panose="02020603050405020304" pitchFamily="18" charset="0"/>
                        </a:rPr>
                        <a:t>What</a:t>
                      </a:r>
                      <a:r>
                        <a:rPr lang="en-AU" baseline="0" dirty="0" smtClean="0">
                          <a:effectLst/>
                          <a:latin typeface="Calibri" panose="020F0502020204030204" pitchFamily="34" charset="0"/>
                          <a:cs typeface="Times New Roman" panose="02020603050405020304" pitchFamily="18" charset="0"/>
                        </a:rPr>
                        <a:t> is the stimulus when you feel cold?</a:t>
                      </a:r>
                      <a:endParaRPr lang="en-AU" dirty="0" smtClean="0"/>
                    </a:p>
                  </a:txBody>
                  <a:tcPr/>
                </a:tc>
                <a:extLst>
                  <a:ext uri="{0D108BD9-81ED-4DB2-BD59-A6C34878D82A}">
                    <a16:rowId xmlns:a16="http://schemas.microsoft.com/office/drawing/2014/main" xmlns="" val="1000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5112977"/>
              </p:ext>
            </p:extLst>
          </p:nvPr>
        </p:nvGraphicFramePr>
        <p:xfrm>
          <a:off x="9500499" y="36936"/>
          <a:ext cx="2463077" cy="128016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xmlns="" val="20000"/>
                    </a:ext>
                  </a:extLst>
                </a:gridCol>
              </a:tblGrid>
              <a:tr h="353527">
                <a:tc>
                  <a:txBody>
                    <a:bodyPr/>
                    <a:lstStyle/>
                    <a:p>
                      <a:r>
                        <a:rPr lang="en-AU" dirty="0"/>
                        <a:t>CFU </a:t>
                      </a:r>
                      <a:r>
                        <a:rPr lang="en-AU" dirty="0" smtClean="0"/>
                        <a:t>2</a:t>
                      </a:r>
                      <a:endParaRPr lang="en-AU" dirty="0"/>
                    </a:p>
                  </a:txBody>
                  <a:tcPr>
                    <a:solidFill>
                      <a:srgbClr val="00B050"/>
                    </a:solidFill>
                  </a:tcPr>
                </a:tc>
                <a:extLst>
                  <a:ext uri="{0D108BD9-81ED-4DB2-BD59-A6C34878D82A}">
                    <a16:rowId xmlns:a16="http://schemas.microsoft.com/office/drawing/2014/main" xmlns="" val="10000"/>
                  </a:ext>
                </a:extLst>
              </a:tr>
              <a:tr h="370840">
                <a:tc>
                  <a:txBody>
                    <a:bodyPr/>
                    <a:lstStyle/>
                    <a:p>
                      <a:r>
                        <a:rPr lang="en-AU" baseline="0" dirty="0" smtClean="0">
                          <a:effectLst/>
                          <a:latin typeface="Calibri" panose="020F0502020204030204" pitchFamily="34" charset="0"/>
                          <a:cs typeface="Times New Roman" panose="02020603050405020304" pitchFamily="18" charset="0"/>
                        </a:rPr>
                        <a:t>Which receptors detect the change in temperature?</a:t>
                      </a:r>
                      <a:endParaRPr lang="en-AU" dirty="0" smtClean="0"/>
                    </a:p>
                  </a:txBody>
                  <a:tcPr/>
                </a:tc>
                <a:extLst>
                  <a:ext uri="{0D108BD9-81ED-4DB2-BD59-A6C34878D82A}">
                    <a16:rowId xmlns:a16="http://schemas.microsoft.com/office/drawing/2014/main" xmlns=""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775334644"/>
              </p:ext>
            </p:extLst>
          </p:nvPr>
        </p:nvGraphicFramePr>
        <p:xfrm>
          <a:off x="9500499" y="1450577"/>
          <a:ext cx="2463077" cy="100584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xmlns="" val="20000"/>
                    </a:ext>
                  </a:extLst>
                </a:gridCol>
              </a:tblGrid>
              <a:tr h="353527">
                <a:tc>
                  <a:txBody>
                    <a:bodyPr/>
                    <a:lstStyle/>
                    <a:p>
                      <a:r>
                        <a:rPr lang="en-AU" dirty="0"/>
                        <a:t>CFU </a:t>
                      </a:r>
                      <a:r>
                        <a:rPr lang="en-AU" dirty="0" smtClean="0"/>
                        <a:t>3</a:t>
                      </a:r>
                      <a:endParaRPr lang="en-AU" dirty="0"/>
                    </a:p>
                  </a:txBody>
                  <a:tcPr>
                    <a:solidFill>
                      <a:srgbClr val="00B050"/>
                    </a:solidFill>
                  </a:tcPr>
                </a:tc>
                <a:extLst>
                  <a:ext uri="{0D108BD9-81ED-4DB2-BD59-A6C34878D82A}">
                    <a16:rowId xmlns:a16="http://schemas.microsoft.com/office/drawing/2014/main" xmlns="" val="10000"/>
                  </a:ext>
                </a:extLst>
              </a:tr>
              <a:tr h="370840">
                <a:tc>
                  <a:txBody>
                    <a:bodyPr/>
                    <a:lstStyle/>
                    <a:p>
                      <a:r>
                        <a:rPr lang="en-AU" baseline="0" dirty="0" smtClean="0">
                          <a:effectLst/>
                          <a:latin typeface="Calibri" panose="020F0502020204030204" pitchFamily="34" charset="0"/>
                          <a:cs typeface="Times New Roman" panose="02020603050405020304" pitchFamily="18" charset="0"/>
                        </a:rPr>
                        <a:t>Where is the message processed?</a:t>
                      </a:r>
                      <a:endParaRPr lang="en-AU" dirty="0" smtClean="0"/>
                    </a:p>
                  </a:txBody>
                  <a:tcPr/>
                </a:tc>
                <a:extLst>
                  <a:ext uri="{0D108BD9-81ED-4DB2-BD59-A6C34878D82A}">
                    <a16:rowId xmlns:a16="http://schemas.microsoft.com/office/drawing/2014/main" xmlns=""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30537656"/>
              </p:ext>
            </p:extLst>
          </p:nvPr>
        </p:nvGraphicFramePr>
        <p:xfrm>
          <a:off x="9500499" y="3015352"/>
          <a:ext cx="2463077" cy="100584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xmlns="" val="20000"/>
                    </a:ext>
                  </a:extLst>
                </a:gridCol>
              </a:tblGrid>
              <a:tr h="353527">
                <a:tc>
                  <a:txBody>
                    <a:bodyPr/>
                    <a:lstStyle/>
                    <a:p>
                      <a:r>
                        <a:rPr lang="en-AU" dirty="0"/>
                        <a:t>CFU </a:t>
                      </a:r>
                      <a:r>
                        <a:rPr lang="en-AU" dirty="0" smtClean="0"/>
                        <a:t>4</a:t>
                      </a:r>
                      <a:endParaRPr lang="en-AU" dirty="0"/>
                    </a:p>
                  </a:txBody>
                  <a:tcPr>
                    <a:solidFill>
                      <a:srgbClr val="00B050"/>
                    </a:solidFill>
                  </a:tcPr>
                </a:tc>
                <a:extLst>
                  <a:ext uri="{0D108BD9-81ED-4DB2-BD59-A6C34878D82A}">
                    <a16:rowId xmlns:a16="http://schemas.microsoft.com/office/drawing/2014/main" xmlns="" val="10000"/>
                  </a:ext>
                </a:extLst>
              </a:tr>
              <a:tr h="370840">
                <a:tc>
                  <a:txBody>
                    <a:bodyPr/>
                    <a:lstStyle/>
                    <a:p>
                      <a:r>
                        <a:rPr lang="en-AU" baseline="0" dirty="0" smtClean="0">
                          <a:effectLst/>
                          <a:latin typeface="Calibri" panose="020F0502020204030204" pitchFamily="34" charset="0"/>
                          <a:cs typeface="Times New Roman" panose="02020603050405020304" pitchFamily="18" charset="0"/>
                        </a:rPr>
                        <a:t>Where is the response sent?</a:t>
                      </a:r>
                      <a:endParaRPr lang="en-AU" dirty="0" smtClean="0"/>
                    </a:p>
                  </a:txBody>
                  <a:tcPr/>
                </a:tc>
                <a:extLst>
                  <a:ext uri="{0D108BD9-81ED-4DB2-BD59-A6C34878D82A}">
                    <a16:rowId xmlns:a16="http://schemas.microsoft.com/office/drawing/2014/main" xmlns=""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490318117"/>
              </p:ext>
            </p:extLst>
          </p:nvPr>
        </p:nvGraphicFramePr>
        <p:xfrm>
          <a:off x="9500499" y="4200274"/>
          <a:ext cx="2463077" cy="100584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xmlns="" val="20000"/>
                    </a:ext>
                  </a:extLst>
                </a:gridCol>
              </a:tblGrid>
              <a:tr h="353527">
                <a:tc>
                  <a:txBody>
                    <a:bodyPr/>
                    <a:lstStyle/>
                    <a:p>
                      <a:r>
                        <a:rPr lang="en-AU" dirty="0"/>
                        <a:t>CFU </a:t>
                      </a:r>
                      <a:r>
                        <a:rPr lang="en-AU" dirty="0" smtClean="0"/>
                        <a:t>5</a:t>
                      </a:r>
                      <a:endParaRPr lang="en-AU" dirty="0"/>
                    </a:p>
                  </a:txBody>
                  <a:tcPr>
                    <a:solidFill>
                      <a:srgbClr val="00B050"/>
                    </a:solidFill>
                  </a:tcPr>
                </a:tc>
                <a:extLst>
                  <a:ext uri="{0D108BD9-81ED-4DB2-BD59-A6C34878D82A}">
                    <a16:rowId xmlns:a16="http://schemas.microsoft.com/office/drawing/2014/main" xmlns="" val="10000"/>
                  </a:ext>
                </a:extLst>
              </a:tr>
              <a:tr h="370840">
                <a:tc>
                  <a:txBody>
                    <a:bodyPr/>
                    <a:lstStyle/>
                    <a:p>
                      <a:r>
                        <a:rPr lang="en-AU" baseline="0" dirty="0" smtClean="0">
                          <a:effectLst/>
                          <a:latin typeface="Calibri" panose="020F0502020204030204" pitchFamily="34" charset="0"/>
                          <a:cs typeface="Times New Roman" panose="02020603050405020304" pitchFamily="18" charset="0"/>
                        </a:rPr>
                        <a:t>Where is the response sent?</a:t>
                      </a:r>
                      <a:endParaRPr lang="en-AU" dirty="0" smtClean="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273386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L:\1. Publishing and Editorial\1. Product\Oxford Science\Oxford Science 9\3. Extras\8. Student worksheets\Artwork\images for Julia\JPEGs\SW0310_01026-r.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93501" y="3260035"/>
            <a:ext cx="7347117" cy="3536147"/>
          </a:xfrm>
          <a:prstGeom prst="rect">
            <a:avLst/>
          </a:prstGeom>
          <a:noFill/>
          <a:ln>
            <a:noFill/>
          </a:ln>
        </p:spPr>
      </p:pic>
      <p:sp>
        <p:nvSpPr>
          <p:cNvPr id="4" name="TextBox 3"/>
          <p:cNvSpPr txBox="1"/>
          <p:nvPr/>
        </p:nvSpPr>
        <p:spPr>
          <a:xfrm>
            <a:off x="0" y="148208"/>
            <a:ext cx="4023093"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Concept </a:t>
            </a:r>
            <a:r>
              <a:rPr lang="en-AU" sz="3200" dirty="0"/>
              <a:t>Development</a:t>
            </a:r>
          </a:p>
        </p:txBody>
      </p:sp>
      <p:sp>
        <p:nvSpPr>
          <p:cNvPr id="2" name="TextBox 1"/>
          <p:cNvSpPr txBox="1"/>
          <p:nvPr/>
        </p:nvSpPr>
        <p:spPr>
          <a:xfrm>
            <a:off x="0" y="732983"/>
            <a:ext cx="10376452" cy="7355860"/>
          </a:xfrm>
          <a:prstGeom prst="rect">
            <a:avLst/>
          </a:prstGeom>
          <a:noFill/>
        </p:spPr>
        <p:txBody>
          <a:bodyPr wrap="square" rtlCol="0">
            <a:spAutoFit/>
          </a:bodyPr>
          <a:lstStyle/>
          <a:p>
            <a:r>
              <a:rPr lang="en-AU" sz="2800" b="1" dirty="0" smtClean="0"/>
              <a:t>Stimulus Response Model </a:t>
            </a:r>
          </a:p>
          <a:p>
            <a:r>
              <a:rPr lang="en-AU" sz="2800" dirty="0" smtClean="0">
                <a:effectLst/>
                <a:latin typeface="Calibri" panose="020F0502020204030204" pitchFamily="34" charset="0"/>
                <a:ea typeface="Calibri" panose="020F0502020204030204" pitchFamily="34" charset="0"/>
                <a:cs typeface="Times New Roman" panose="02020603050405020304" pitchFamily="18" charset="0"/>
              </a:rPr>
              <a:t>Stimulus </a:t>
            </a:r>
            <a:r>
              <a:rPr lang="en-AU" sz="2800" dirty="0" smtClean="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2800" dirty="0" smtClean="0">
                <a:effectLst/>
                <a:latin typeface="Calibri" panose="020F0502020204030204" pitchFamily="34" charset="0"/>
                <a:ea typeface="Calibri" panose="020F0502020204030204" pitchFamily="34" charset="0"/>
                <a:cs typeface="Times New Roman" panose="02020603050405020304" pitchFamily="18" charset="0"/>
              </a:rPr>
              <a:t> Receptor </a:t>
            </a:r>
            <a:r>
              <a:rPr lang="en-AU" sz="2800" dirty="0" smtClean="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2800" dirty="0" smtClean="0">
                <a:effectLst/>
                <a:latin typeface="Calibri" panose="020F0502020204030204" pitchFamily="34" charset="0"/>
                <a:ea typeface="Calibri" panose="020F0502020204030204" pitchFamily="34" charset="0"/>
                <a:cs typeface="Times New Roman" panose="02020603050405020304" pitchFamily="18" charset="0"/>
              </a:rPr>
              <a:t> Control centre </a:t>
            </a:r>
            <a:r>
              <a:rPr lang="en-AU" sz="2800" dirty="0" smtClean="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2800" dirty="0" smtClean="0">
                <a:effectLst/>
                <a:latin typeface="Calibri" panose="020F0502020204030204" pitchFamily="34" charset="0"/>
                <a:ea typeface="Calibri" panose="020F0502020204030204" pitchFamily="34" charset="0"/>
                <a:cs typeface="Times New Roman" panose="02020603050405020304" pitchFamily="18" charset="0"/>
              </a:rPr>
              <a:t> Effector </a:t>
            </a:r>
            <a:r>
              <a:rPr lang="en-AU" sz="2800" dirty="0" smtClean="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2800" dirty="0" smtClean="0">
                <a:effectLst/>
                <a:latin typeface="Calibri" panose="020F0502020204030204" pitchFamily="34" charset="0"/>
                <a:ea typeface="Calibri" panose="020F0502020204030204" pitchFamily="34" charset="0"/>
                <a:cs typeface="Times New Roman" panose="02020603050405020304" pitchFamily="18" charset="0"/>
              </a:rPr>
              <a:t> Response</a:t>
            </a:r>
          </a:p>
          <a:p>
            <a:pPr marL="457200" indent="-457200">
              <a:buFont typeface="Arial" panose="020B0604020202020204" pitchFamily="34" charset="0"/>
              <a:buChar char="•"/>
            </a:pPr>
            <a:endParaRPr lang="en-AU" sz="2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r>
              <a:rPr lang="en-AU" sz="2800" dirty="0" smtClean="0">
                <a:latin typeface="Calibri" panose="020F0502020204030204" pitchFamily="34" charset="0"/>
                <a:ea typeface="Calibri" panose="020F0502020204030204" pitchFamily="34" charset="0"/>
                <a:cs typeface="Times New Roman" panose="02020603050405020304" pitchFamily="18" charset="0"/>
              </a:rPr>
              <a:t>Stimuli in the environment are detected by receptors in our </a:t>
            </a:r>
            <a:br>
              <a:rPr lang="en-AU" sz="2800" dirty="0" smtClean="0">
                <a:latin typeface="Calibri" panose="020F0502020204030204" pitchFamily="34" charset="0"/>
                <a:ea typeface="Calibri" panose="020F0502020204030204" pitchFamily="34" charset="0"/>
                <a:cs typeface="Times New Roman" panose="02020603050405020304" pitchFamily="18" charset="0"/>
              </a:rPr>
            </a:br>
            <a:r>
              <a:rPr lang="en-AU" sz="2800" dirty="0" smtClean="0">
                <a:latin typeface="Calibri" panose="020F0502020204030204" pitchFamily="34" charset="0"/>
                <a:ea typeface="Calibri" panose="020F0502020204030204" pitchFamily="34" charset="0"/>
                <a:cs typeface="Times New Roman" panose="02020603050405020304" pitchFamily="18" charset="0"/>
              </a:rPr>
              <a:t>sense organs.</a:t>
            </a:r>
          </a:p>
          <a:p>
            <a:pPr marL="457200" indent="-457200">
              <a:buFont typeface="Arial" panose="020B0604020202020204" pitchFamily="34" charset="0"/>
              <a:buChar char="•"/>
            </a:pPr>
            <a:r>
              <a:rPr lang="en-AU" sz="2800" dirty="0" smtClean="0">
                <a:effectLst/>
                <a:latin typeface="Calibri" panose="020F0502020204030204" pitchFamily="34" charset="0"/>
                <a:ea typeface="Calibri" panose="020F0502020204030204" pitchFamily="34" charset="0"/>
                <a:cs typeface="Times New Roman" panose="02020603050405020304" pitchFamily="18" charset="0"/>
              </a:rPr>
              <a:t>Sensory neurons then pass nerve impulses to the CNS where interneurons gather the </a:t>
            </a:r>
            <a:br>
              <a:rPr lang="en-AU" sz="2800" dirty="0" smtClean="0">
                <a:effectLst/>
                <a:latin typeface="Calibri" panose="020F0502020204030204" pitchFamily="34" charset="0"/>
                <a:ea typeface="Calibri" panose="020F0502020204030204" pitchFamily="34" charset="0"/>
                <a:cs typeface="Times New Roman" panose="02020603050405020304" pitchFamily="18" charset="0"/>
              </a:rPr>
            </a:br>
            <a:r>
              <a:rPr lang="en-AU" sz="2800" dirty="0" smtClean="0">
                <a:effectLst/>
                <a:latin typeface="Calibri" panose="020F0502020204030204" pitchFamily="34" charset="0"/>
                <a:ea typeface="Calibri" panose="020F0502020204030204" pitchFamily="34" charset="0"/>
                <a:cs typeface="Times New Roman" panose="02020603050405020304" pitchFamily="18" charset="0"/>
              </a:rPr>
              <a:t>processed information.</a:t>
            </a:r>
          </a:p>
          <a:p>
            <a:pPr marL="457200" indent="-457200">
              <a:buFont typeface="Arial" panose="020B0604020202020204" pitchFamily="34" charset="0"/>
              <a:buChar char="•"/>
            </a:pPr>
            <a:r>
              <a:rPr lang="en-AU" sz="2800" dirty="0" smtClean="0">
                <a:latin typeface="Calibri" panose="020F0502020204030204" pitchFamily="34" charset="0"/>
                <a:ea typeface="Calibri" panose="020F0502020204030204" pitchFamily="34" charset="0"/>
                <a:cs typeface="Times New Roman" panose="02020603050405020304" pitchFamily="18" charset="0"/>
              </a:rPr>
              <a:t>Nerve impulses are then returned</a:t>
            </a:r>
            <a:br>
              <a:rPr lang="en-AU" sz="2800" dirty="0" smtClean="0">
                <a:latin typeface="Calibri" panose="020F0502020204030204" pitchFamily="34" charset="0"/>
                <a:ea typeface="Calibri" panose="020F0502020204030204" pitchFamily="34" charset="0"/>
                <a:cs typeface="Times New Roman" panose="02020603050405020304" pitchFamily="18" charset="0"/>
              </a:rPr>
            </a:br>
            <a:r>
              <a:rPr lang="en-AU" sz="2800" dirty="0" smtClean="0">
                <a:latin typeface="Calibri" panose="020F0502020204030204" pitchFamily="34" charset="0"/>
                <a:ea typeface="Calibri" panose="020F0502020204030204" pitchFamily="34" charset="0"/>
                <a:cs typeface="Times New Roman" panose="02020603050405020304" pitchFamily="18" charset="0"/>
              </a:rPr>
              <a:t>to the PNS via motor neurons, </a:t>
            </a:r>
            <a:br>
              <a:rPr lang="en-AU" sz="2800" dirty="0" smtClean="0">
                <a:latin typeface="Calibri" panose="020F0502020204030204" pitchFamily="34" charset="0"/>
                <a:ea typeface="Calibri" panose="020F0502020204030204" pitchFamily="34" charset="0"/>
                <a:cs typeface="Times New Roman" panose="02020603050405020304" pitchFamily="18" charset="0"/>
              </a:rPr>
            </a:br>
            <a:r>
              <a:rPr lang="en-AU" sz="2800" dirty="0" smtClean="0">
                <a:latin typeface="Calibri" panose="020F0502020204030204" pitchFamily="34" charset="0"/>
                <a:ea typeface="Calibri" panose="020F0502020204030204" pitchFamily="34" charset="0"/>
                <a:cs typeface="Times New Roman" panose="02020603050405020304" pitchFamily="18" charset="0"/>
              </a:rPr>
              <a:t>to the muscles and organs.</a:t>
            </a:r>
          </a:p>
          <a:p>
            <a:pPr marL="457200" indent="-457200">
              <a:buFont typeface="Arial" panose="020B0604020202020204" pitchFamily="34" charset="0"/>
              <a:buChar char="•"/>
            </a:pPr>
            <a:r>
              <a:rPr lang="en-AU" sz="2800" dirty="0" smtClean="0">
                <a:effectLst/>
                <a:latin typeface="Calibri" panose="020F0502020204030204" pitchFamily="34" charset="0"/>
                <a:ea typeface="Calibri" panose="020F0502020204030204" pitchFamily="34" charset="0"/>
                <a:cs typeface="Times New Roman" panose="02020603050405020304" pitchFamily="18" charset="0"/>
              </a:rPr>
              <a:t>Muscles/organs then work to </a:t>
            </a:r>
            <a:br>
              <a:rPr lang="en-AU" sz="2800" dirty="0" smtClean="0">
                <a:effectLst/>
                <a:latin typeface="Calibri" panose="020F0502020204030204" pitchFamily="34" charset="0"/>
                <a:ea typeface="Calibri" panose="020F0502020204030204" pitchFamily="34" charset="0"/>
                <a:cs typeface="Times New Roman" panose="02020603050405020304" pitchFamily="18" charset="0"/>
              </a:rPr>
            </a:br>
            <a:r>
              <a:rPr lang="en-AU" sz="2800" dirty="0" smtClean="0">
                <a:effectLst/>
                <a:latin typeface="Calibri" panose="020F0502020204030204" pitchFamily="34" charset="0"/>
                <a:ea typeface="Calibri" panose="020F0502020204030204" pitchFamily="34" charset="0"/>
                <a:cs typeface="Times New Roman" panose="02020603050405020304" pitchFamily="18" charset="0"/>
              </a:rPr>
              <a:t>effect a response from the body.</a:t>
            </a:r>
          </a:p>
          <a:p>
            <a:pPr marL="457200" lvl="0" indent="-457200">
              <a:buFont typeface="Arial" panose="020B0604020202020204" pitchFamily="34" charset="0"/>
              <a:buChar char="•"/>
            </a:pPr>
            <a:endParaRPr lang="en-AU"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endParaRPr lang="en-AU" sz="2800" dirty="0" smtClean="0"/>
          </a:p>
          <a:p>
            <a:pPr marL="457200" indent="-457200">
              <a:buFont typeface="Arial" panose="020B0604020202020204" pitchFamily="34" charset="0"/>
              <a:buChar char="•"/>
            </a:pPr>
            <a:endParaRPr lang="en-AU" sz="2800" dirty="0" smtClean="0"/>
          </a:p>
          <a:p>
            <a:pPr marL="457200" indent="-457200">
              <a:buFont typeface="Arial" panose="020B0604020202020204" pitchFamily="34" charset="0"/>
              <a:buChar char="•"/>
            </a:pPr>
            <a:endParaRPr lang="en-AU" sz="2800" dirty="0" smtClean="0"/>
          </a:p>
        </p:txBody>
      </p:sp>
      <p:graphicFrame>
        <p:nvGraphicFramePr>
          <p:cNvPr id="10" name="Table 9"/>
          <p:cNvGraphicFramePr>
            <a:graphicFrameLocks noGrp="1"/>
          </p:cNvGraphicFramePr>
          <p:nvPr>
            <p:extLst>
              <p:ext uri="{D42A27DB-BD31-4B8C-83A1-F6EECF244321}">
                <p14:modId xmlns:p14="http://schemas.microsoft.com/office/powerpoint/2010/main" val="2699120079"/>
              </p:ext>
            </p:extLst>
          </p:nvPr>
        </p:nvGraphicFramePr>
        <p:xfrm>
          <a:off x="9500499" y="153750"/>
          <a:ext cx="2463077" cy="237744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xmlns="" val="20000"/>
                    </a:ext>
                  </a:extLst>
                </a:gridCol>
              </a:tblGrid>
              <a:tr h="353527">
                <a:tc>
                  <a:txBody>
                    <a:bodyPr/>
                    <a:lstStyle/>
                    <a:p>
                      <a:r>
                        <a:rPr lang="en-AU" dirty="0"/>
                        <a:t>CFU 1</a:t>
                      </a:r>
                    </a:p>
                  </a:txBody>
                  <a:tcPr>
                    <a:solidFill>
                      <a:srgbClr val="00B050"/>
                    </a:solidFill>
                  </a:tcPr>
                </a:tc>
                <a:extLst>
                  <a:ext uri="{0D108BD9-81ED-4DB2-BD59-A6C34878D82A}">
                    <a16:rowId xmlns:a16="http://schemas.microsoft.com/office/drawing/2014/main" xmlns="" val="10000"/>
                  </a:ext>
                </a:extLst>
              </a:tr>
              <a:tr h="370840">
                <a:tc>
                  <a:txBody>
                    <a:bodyPr/>
                    <a:lstStyle/>
                    <a:p>
                      <a:r>
                        <a:rPr lang="en-AU" dirty="0" smtClean="0">
                          <a:effectLst/>
                          <a:latin typeface="Calibri" panose="020F0502020204030204" pitchFamily="34" charset="0"/>
                          <a:cs typeface="Times New Roman" panose="02020603050405020304" pitchFamily="18" charset="0"/>
                        </a:rPr>
                        <a:t>Which</a:t>
                      </a:r>
                      <a:r>
                        <a:rPr lang="en-AU" baseline="0" dirty="0" smtClean="0">
                          <a:effectLst/>
                          <a:latin typeface="Calibri" panose="020F0502020204030204" pitchFamily="34" charset="0"/>
                          <a:cs typeface="Times New Roman" panose="02020603050405020304" pitchFamily="18" charset="0"/>
                        </a:rPr>
                        <a:t> part of the stimulus-response model are the muscles? Explain your choice.</a:t>
                      </a:r>
                    </a:p>
                    <a:p>
                      <a:pPr marL="342900" indent="-342900">
                        <a:buAutoNum type="alphaLcParenR"/>
                      </a:pPr>
                      <a:r>
                        <a:rPr lang="en-AU" baseline="0" dirty="0" smtClean="0">
                          <a:effectLst/>
                          <a:latin typeface="Calibri" panose="020F0502020204030204" pitchFamily="34" charset="0"/>
                          <a:cs typeface="Times New Roman" panose="02020603050405020304" pitchFamily="18" charset="0"/>
                        </a:rPr>
                        <a:t>Receptor</a:t>
                      </a:r>
                    </a:p>
                    <a:p>
                      <a:pPr marL="342900" indent="-342900">
                        <a:buAutoNum type="alphaLcParenR"/>
                      </a:pPr>
                      <a:r>
                        <a:rPr lang="en-AU" baseline="0" dirty="0" smtClean="0">
                          <a:effectLst/>
                          <a:latin typeface="Calibri" panose="020F0502020204030204" pitchFamily="34" charset="0"/>
                          <a:cs typeface="Times New Roman" panose="02020603050405020304" pitchFamily="18" charset="0"/>
                        </a:rPr>
                        <a:t>Response</a:t>
                      </a:r>
                    </a:p>
                    <a:p>
                      <a:pPr marL="342900" indent="-342900">
                        <a:buAutoNum type="alphaLcParenR"/>
                      </a:pPr>
                      <a:r>
                        <a:rPr lang="en-AU" baseline="0" dirty="0" smtClean="0">
                          <a:effectLst/>
                          <a:latin typeface="Calibri" panose="020F0502020204030204" pitchFamily="34" charset="0"/>
                          <a:cs typeface="Times New Roman" panose="02020603050405020304" pitchFamily="18" charset="0"/>
                        </a:rPr>
                        <a:t>Effector</a:t>
                      </a:r>
                      <a:endParaRPr lang="en-AU" dirty="0" smtClean="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01668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3548"/>
            <a:ext cx="9552924" cy="4351338"/>
          </a:xfrm>
        </p:spPr>
        <p:txBody>
          <a:bodyPr>
            <a:noAutofit/>
          </a:bodyPr>
          <a:lstStyle/>
          <a:p>
            <a:pPr marL="0" indent="0">
              <a:buNone/>
            </a:pPr>
            <a:r>
              <a:rPr lang="en-AU" b="1" dirty="0" smtClean="0"/>
              <a:t>Reflexes</a:t>
            </a:r>
          </a:p>
          <a:p>
            <a:pPr lvl="0"/>
            <a:r>
              <a:rPr lang="en-AU" dirty="0" smtClean="0">
                <a:effectLst/>
                <a:ea typeface="Calibri" panose="020F0502020204030204" pitchFamily="34" charset="0"/>
                <a:cs typeface="Times New Roman" panose="02020603050405020304" pitchFamily="18" charset="0"/>
              </a:rPr>
              <a:t>A reflex action is an involuntary, almost instantaneous movement in response to a stimulus.</a:t>
            </a:r>
          </a:p>
          <a:p>
            <a:pPr lvl="0"/>
            <a:r>
              <a:rPr lang="en-AU" dirty="0" smtClean="0">
                <a:ea typeface="Calibri" panose="020F0502020204030204" pitchFamily="34" charset="0"/>
                <a:cs typeface="Times New Roman" panose="02020603050405020304" pitchFamily="18" charset="0"/>
              </a:rPr>
              <a:t>During a reflex action, the sensory neuron carries the message from the receptor to the spinal cord.</a:t>
            </a:r>
          </a:p>
          <a:p>
            <a:pPr lvl="0"/>
            <a:r>
              <a:rPr lang="en-AU" dirty="0" smtClean="0">
                <a:effectLst/>
                <a:ea typeface="Calibri" panose="020F0502020204030204" pitchFamily="34" charset="0"/>
                <a:cs typeface="Times New Roman" panose="02020603050405020304" pitchFamily="18" charset="0"/>
              </a:rPr>
              <a:t>The interneuron in the spinal cord then sends two messages at the same time:</a:t>
            </a:r>
          </a:p>
          <a:p>
            <a:pPr lvl="1"/>
            <a:r>
              <a:rPr lang="en-AU" sz="2800" dirty="0" smtClean="0">
                <a:ea typeface="Calibri" panose="020F0502020204030204" pitchFamily="34" charset="0"/>
                <a:cs typeface="Times New Roman" panose="02020603050405020304" pitchFamily="18" charset="0"/>
              </a:rPr>
              <a:t>One to the brain</a:t>
            </a:r>
          </a:p>
          <a:p>
            <a:pPr lvl="1"/>
            <a:r>
              <a:rPr lang="en-AU" sz="2800" dirty="0" smtClean="0">
                <a:effectLst/>
                <a:ea typeface="Calibri" panose="020F0502020204030204" pitchFamily="34" charset="0"/>
                <a:cs typeface="Times New Roman" panose="02020603050405020304" pitchFamily="18" charset="0"/>
              </a:rPr>
              <a:t>One to the motor neuron and muscles</a:t>
            </a:r>
          </a:p>
          <a:p>
            <a:r>
              <a:rPr lang="en-AU" dirty="0" smtClean="0">
                <a:ea typeface="Calibri" panose="020F0502020204030204" pitchFamily="34" charset="0"/>
                <a:cs typeface="Times New Roman" panose="02020603050405020304" pitchFamily="18" charset="0"/>
              </a:rPr>
              <a:t>This ensures the muscles are moving at the same time as the brain received the message about the stimulus.</a:t>
            </a:r>
          </a:p>
          <a:p>
            <a:r>
              <a:rPr lang="en-AU" dirty="0" smtClean="0">
                <a:effectLst/>
                <a:ea typeface="Calibri" panose="020F0502020204030204" pitchFamily="34" charset="0"/>
                <a:cs typeface="Times New Roman" panose="02020603050405020304" pitchFamily="18" charset="0"/>
              </a:rPr>
              <a:t>This makes reflex actions faster than usual responses.</a:t>
            </a:r>
          </a:p>
        </p:txBody>
      </p:sp>
      <p:sp>
        <p:nvSpPr>
          <p:cNvPr id="5" name="TextBox 4"/>
          <p:cNvSpPr txBox="1"/>
          <p:nvPr/>
        </p:nvSpPr>
        <p:spPr>
          <a:xfrm>
            <a:off x="0" y="148208"/>
            <a:ext cx="4023093"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Concept </a:t>
            </a:r>
            <a:r>
              <a:rPr lang="en-AU" sz="3200" dirty="0"/>
              <a:t>Development</a:t>
            </a:r>
          </a:p>
        </p:txBody>
      </p:sp>
      <p:graphicFrame>
        <p:nvGraphicFramePr>
          <p:cNvPr id="6" name="Table 5"/>
          <p:cNvGraphicFramePr>
            <a:graphicFrameLocks noGrp="1"/>
          </p:cNvGraphicFramePr>
          <p:nvPr>
            <p:extLst>
              <p:ext uri="{D42A27DB-BD31-4B8C-83A1-F6EECF244321}">
                <p14:modId xmlns:p14="http://schemas.microsoft.com/office/powerpoint/2010/main" val="144062578"/>
              </p:ext>
            </p:extLst>
          </p:nvPr>
        </p:nvGraphicFramePr>
        <p:xfrm>
          <a:off x="9642487" y="148208"/>
          <a:ext cx="2463077" cy="128016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xmlns="" val="20000"/>
                    </a:ext>
                  </a:extLst>
                </a:gridCol>
              </a:tblGrid>
              <a:tr h="353527">
                <a:tc>
                  <a:txBody>
                    <a:bodyPr/>
                    <a:lstStyle/>
                    <a:p>
                      <a:r>
                        <a:rPr lang="en-AU" dirty="0"/>
                        <a:t>CFU 1</a:t>
                      </a:r>
                    </a:p>
                  </a:txBody>
                  <a:tcPr>
                    <a:solidFill>
                      <a:srgbClr val="00B050"/>
                    </a:solidFill>
                  </a:tcPr>
                </a:tc>
                <a:extLst>
                  <a:ext uri="{0D108BD9-81ED-4DB2-BD59-A6C34878D82A}">
                    <a16:rowId xmlns:a16="http://schemas.microsoft.com/office/drawing/2014/main" xmlns="" val="10000"/>
                  </a:ext>
                </a:extLst>
              </a:tr>
              <a:tr h="370840">
                <a:tc>
                  <a:txBody>
                    <a:bodyPr/>
                    <a:lstStyle/>
                    <a:p>
                      <a:r>
                        <a:rPr lang="en-AU" dirty="0" smtClean="0">
                          <a:effectLst/>
                          <a:latin typeface="Calibri" panose="020F0502020204030204" pitchFamily="34" charset="0"/>
                          <a:ea typeface="Calibri" panose="020F0502020204030204" pitchFamily="34" charset="0"/>
                          <a:cs typeface="Times New Roman" panose="02020603050405020304" pitchFamily="18" charset="0"/>
                        </a:rPr>
                        <a:t>Which two locations is</a:t>
                      </a:r>
                      <a:r>
                        <a:rPr lang="en-AU" baseline="0" dirty="0" smtClean="0">
                          <a:effectLst/>
                          <a:latin typeface="Calibri" panose="020F0502020204030204" pitchFamily="34" charset="0"/>
                          <a:ea typeface="Calibri" panose="020F0502020204030204" pitchFamily="34" charset="0"/>
                          <a:cs typeface="Times New Roman" panose="02020603050405020304" pitchFamily="18" charset="0"/>
                        </a:rPr>
                        <a:t> the message sent in a reflex action?</a:t>
                      </a:r>
                      <a:endParaRPr lang="en-AU" dirty="0" smtClean="0"/>
                    </a:p>
                  </a:txBody>
                  <a:tcPr/>
                </a:tc>
                <a:extLst>
                  <a:ext uri="{0D108BD9-81ED-4DB2-BD59-A6C34878D82A}">
                    <a16:rowId xmlns:a16="http://schemas.microsoft.com/office/drawing/2014/main" xmlns="" val="10001"/>
                  </a:ext>
                </a:extLst>
              </a:tr>
            </a:tbl>
          </a:graphicData>
        </a:graphic>
      </p:graphicFrame>
      <p:pic>
        <p:nvPicPr>
          <p:cNvPr id="7" name="Picture 6"/>
          <p:cNvPicPr>
            <a:picLocks noChangeAspect="1"/>
          </p:cNvPicPr>
          <p:nvPr/>
        </p:nvPicPr>
        <p:blipFill>
          <a:blip r:embed="rId2"/>
          <a:stretch>
            <a:fillRect/>
          </a:stretch>
        </p:blipFill>
        <p:spPr>
          <a:xfrm>
            <a:off x="4985716" y="3802194"/>
            <a:ext cx="7071770" cy="3055806"/>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916292034"/>
              </p:ext>
            </p:extLst>
          </p:nvPr>
        </p:nvGraphicFramePr>
        <p:xfrm>
          <a:off x="9647220" y="1544282"/>
          <a:ext cx="2463077" cy="128016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xmlns="" val="20000"/>
                    </a:ext>
                  </a:extLst>
                </a:gridCol>
              </a:tblGrid>
              <a:tr h="353527">
                <a:tc>
                  <a:txBody>
                    <a:bodyPr/>
                    <a:lstStyle/>
                    <a:p>
                      <a:r>
                        <a:rPr lang="en-AU" dirty="0"/>
                        <a:t>CFU </a:t>
                      </a:r>
                      <a:r>
                        <a:rPr lang="en-AU" dirty="0" smtClean="0"/>
                        <a:t>2</a:t>
                      </a:r>
                      <a:endParaRPr lang="en-AU" dirty="0"/>
                    </a:p>
                  </a:txBody>
                  <a:tcPr>
                    <a:solidFill>
                      <a:srgbClr val="00B050"/>
                    </a:solidFill>
                  </a:tcPr>
                </a:tc>
                <a:extLst>
                  <a:ext uri="{0D108BD9-81ED-4DB2-BD59-A6C34878D82A}">
                    <a16:rowId xmlns:a16="http://schemas.microsoft.com/office/drawing/2014/main" xmlns="" val="10000"/>
                  </a:ext>
                </a:extLst>
              </a:tr>
              <a:tr h="370840">
                <a:tc>
                  <a:txBody>
                    <a:bodyPr/>
                    <a:lstStyle/>
                    <a:p>
                      <a:r>
                        <a:rPr lang="en-AU" dirty="0" smtClean="0">
                          <a:effectLst/>
                          <a:latin typeface="Calibri" panose="020F0502020204030204" pitchFamily="34" charset="0"/>
                          <a:ea typeface="Calibri" panose="020F0502020204030204" pitchFamily="34" charset="0"/>
                          <a:cs typeface="Times New Roman" panose="02020603050405020304" pitchFamily="18" charset="0"/>
                        </a:rPr>
                        <a:t>Why are reflex actions faster than usual responses?</a:t>
                      </a:r>
                      <a:endParaRPr lang="en-AU" dirty="0" smtClean="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239165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1041848"/>
            <a:ext cx="5834598" cy="1506491"/>
          </a:xfrm>
        </p:spPr>
        <p:txBody>
          <a:bodyPr/>
          <a:lstStyle/>
          <a:p>
            <a:pPr marL="0" indent="0">
              <a:buNone/>
            </a:pPr>
            <a:r>
              <a:rPr lang="en-AU" dirty="0" smtClean="0"/>
              <a:t>Describe the stimulus response model </a:t>
            </a:r>
            <a:br>
              <a:rPr lang="en-AU" dirty="0" smtClean="0"/>
            </a:br>
            <a:r>
              <a:rPr lang="en-AU" dirty="0" smtClean="0"/>
              <a:t>for scratching an itchy mosquito bite on your arm.</a:t>
            </a:r>
            <a:endParaRPr lang="en-AU" dirty="0"/>
          </a:p>
        </p:txBody>
      </p:sp>
      <p:sp>
        <p:nvSpPr>
          <p:cNvPr id="4" name="TextBox 3"/>
          <p:cNvSpPr txBox="1"/>
          <p:nvPr/>
        </p:nvSpPr>
        <p:spPr>
          <a:xfrm>
            <a:off x="0" y="148208"/>
            <a:ext cx="6086422"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Skill Development/Guided Practice</a:t>
            </a:r>
            <a:endParaRPr lang="en-AU" sz="3200" dirty="0"/>
          </a:p>
        </p:txBody>
      </p:sp>
      <p:graphicFrame>
        <p:nvGraphicFramePr>
          <p:cNvPr id="6" name="Table 5"/>
          <p:cNvGraphicFramePr>
            <a:graphicFrameLocks noGrp="1"/>
          </p:cNvGraphicFramePr>
          <p:nvPr>
            <p:extLst>
              <p:ext uri="{D42A27DB-BD31-4B8C-83A1-F6EECF244321}">
                <p14:modId xmlns:p14="http://schemas.microsoft.com/office/powerpoint/2010/main" val="2346332764"/>
              </p:ext>
            </p:extLst>
          </p:nvPr>
        </p:nvGraphicFramePr>
        <p:xfrm>
          <a:off x="9545935" y="148208"/>
          <a:ext cx="2463077" cy="73660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xmlns="" val="20000"/>
                    </a:ext>
                  </a:extLst>
                </a:gridCol>
              </a:tblGrid>
              <a:tr h="353527">
                <a:tc>
                  <a:txBody>
                    <a:bodyPr/>
                    <a:lstStyle/>
                    <a:p>
                      <a:r>
                        <a:rPr lang="en-AU" dirty="0" smtClean="0"/>
                        <a:t>CFU 1</a:t>
                      </a:r>
                      <a:endParaRPr lang="en-AU" dirty="0"/>
                    </a:p>
                  </a:txBody>
                  <a:tcPr>
                    <a:solidFill>
                      <a:srgbClr val="00B050"/>
                    </a:solidFill>
                  </a:tcPr>
                </a:tc>
                <a:extLst>
                  <a:ext uri="{0D108BD9-81ED-4DB2-BD59-A6C34878D82A}">
                    <a16:rowId xmlns:a16="http://schemas.microsoft.com/office/drawing/2014/main" xmlns="" val="10000"/>
                  </a:ext>
                </a:extLst>
              </a:tr>
              <a:tr h="370840">
                <a:tc>
                  <a:txBody>
                    <a:bodyPr/>
                    <a:lstStyle/>
                    <a:p>
                      <a:r>
                        <a:rPr lang="en-AU" dirty="0" smtClean="0">
                          <a:effectLst/>
                          <a:latin typeface="Calibri" panose="020F0502020204030204" pitchFamily="34" charset="0"/>
                          <a:ea typeface="Calibri" panose="020F0502020204030204" pitchFamily="34" charset="0"/>
                          <a:cs typeface="Times New Roman" panose="02020603050405020304" pitchFamily="18" charset="0"/>
                        </a:rPr>
                        <a:t>What</a:t>
                      </a:r>
                      <a:r>
                        <a:rPr lang="en-AU" baseline="0" dirty="0" smtClean="0">
                          <a:effectLst/>
                          <a:latin typeface="Calibri" panose="020F0502020204030204" pitchFamily="34" charset="0"/>
                          <a:ea typeface="Calibri" panose="020F0502020204030204" pitchFamily="34" charset="0"/>
                          <a:cs typeface="Times New Roman" panose="02020603050405020304" pitchFamily="18" charset="0"/>
                        </a:rPr>
                        <a:t> is the stimulus?</a:t>
                      </a:r>
                      <a:endParaRPr lang="en-AU" dirty="0" smtClean="0"/>
                    </a:p>
                  </a:txBody>
                  <a:tcPr/>
                </a:tc>
                <a:extLst>
                  <a:ext uri="{0D108BD9-81ED-4DB2-BD59-A6C34878D82A}">
                    <a16:rowId xmlns:a16="http://schemas.microsoft.com/office/drawing/2014/main" xmlns=""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91655632"/>
              </p:ext>
            </p:extLst>
          </p:nvPr>
        </p:nvGraphicFramePr>
        <p:xfrm>
          <a:off x="9584745" y="3109605"/>
          <a:ext cx="2463077" cy="73660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xmlns="" val="20000"/>
                    </a:ext>
                  </a:extLst>
                </a:gridCol>
              </a:tblGrid>
              <a:tr h="353527">
                <a:tc>
                  <a:txBody>
                    <a:bodyPr/>
                    <a:lstStyle/>
                    <a:p>
                      <a:r>
                        <a:rPr lang="en-AU" dirty="0" smtClean="0"/>
                        <a:t>CFU 4</a:t>
                      </a:r>
                      <a:endParaRPr lang="en-AU" dirty="0"/>
                    </a:p>
                  </a:txBody>
                  <a:tcPr>
                    <a:solidFill>
                      <a:srgbClr val="00B050"/>
                    </a:solidFill>
                  </a:tcPr>
                </a:tc>
                <a:extLst>
                  <a:ext uri="{0D108BD9-81ED-4DB2-BD59-A6C34878D82A}">
                    <a16:rowId xmlns:a16="http://schemas.microsoft.com/office/drawing/2014/main" xmlns="" val="10000"/>
                  </a:ext>
                </a:extLst>
              </a:tr>
              <a:tr h="370840">
                <a:tc>
                  <a:txBody>
                    <a:bodyPr/>
                    <a:lstStyle/>
                    <a:p>
                      <a:r>
                        <a:rPr lang="en-AU" dirty="0" smtClean="0">
                          <a:effectLst/>
                          <a:latin typeface="Calibri" panose="020F0502020204030204" pitchFamily="34" charset="0"/>
                          <a:ea typeface="Calibri" panose="020F0502020204030204" pitchFamily="34" charset="0"/>
                          <a:cs typeface="Times New Roman" panose="02020603050405020304" pitchFamily="18" charset="0"/>
                        </a:rPr>
                        <a:t>What</a:t>
                      </a:r>
                      <a:r>
                        <a:rPr lang="en-AU" baseline="0" dirty="0" smtClean="0">
                          <a:effectLst/>
                          <a:latin typeface="Calibri" panose="020F0502020204030204" pitchFamily="34" charset="0"/>
                          <a:ea typeface="Calibri" panose="020F0502020204030204" pitchFamily="34" charset="0"/>
                          <a:cs typeface="Times New Roman" panose="02020603050405020304" pitchFamily="18" charset="0"/>
                        </a:rPr>
                        <a:t> is the effector?</a:t>
                      </a:r>
                      <a:endParaRPr lang="en-AU" dirty="0" smtClean="0"/>
                    </a:p>
                  </a:txBody>
                  <a:tcPr/>
                </a:tc>
                <a:extLst>
                  <a:ext uri="{0D108BD9-81ED-4DB2-BD59-A6C34878D82A}">
                    <a16:rowId xmlns:a16="http://schemas.microsoft.com/office/drawing/2014/main" xmlns=""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31755704"/>
              </p:ext>
            </p:extLst>
          </p:nvPr>
        </p:nvGraphicFramePr>
        <p:xfrm>
          <a:off x="9566758" y="1929539"/>
          <a:ext cx="2463077" cy="100584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xmlns="" val="20000"/>
                    </a:ext>
                  </a:extLst>
                </a:gridCol>
              </a:tblGrid>
              <a:tr h="353527">
                <a:tc>
                  <a:txBody>
                    <a:bodyPr/>
                    <a:lstStyle/>
                    <a:p>
                      <a:r>
                        <a:rPr lang="en-AU" dirty="0" smtClean="0"/>
                        <a:t>CFU 3</a:t>
                      </a:r>
                      <a:endParaRPr lang="en-AU" dirty="0"/>
                    </a:p>
                  </a:txBody>
                  <a:tcPr>
                    <a:solidFill>
                      <a:srgbClr val="00B050"/>
                    </a:solidFill>
                  </a:tcPr>
                </a:tc>
                <a:extLst>
                  <a:ext uri="{0D108BD9-81ED-4DB2-BD59-A6C34878D82A}">
                    <a16:rowId xmlns:a16="http://schemas.microsoft.com/office/drawing/2014/main" xmlns="" val="10000"/>
                  </a:ext>
                </a:extLst>
              </a:tr>
              <a:tr h="370840">
                <a:tc>
                  <a:txBody>
                    <a:bodyPr/>
                    <a:lstStyle/>
                    <a:p>
                      <a:r>
                        <a:rPr lang="en-AU" dirty="0" smtClean="0">
                          <a:effectLst/>
                          <a:latin typeface="Calibri" panose="020F0502020204030204" pitchFamily="34" charset="0"/>
                          <a:ea typeface="Calibri" panose="020F0502020204030204" pitchFamily="34" charset="0"/>
                          <a:cs typeface="Times New Roman" panose="02020603050405020304" pitchFamily="18" charset="0"/>
                        </a:rPr>
                        <a:t>What</a:t>
                      </a:r>
                      <a:r>
                        <a:rPr lang="en-AU" baseline="0" dirty="0" smtClean="0">
                          <a:effectLst/>
                          <a:latin typeface="Calibri" panose="020F0502020204030204" pitchFamily="34" charset="0"/>
                          <a:ea typeface="Calibri" panose="020F0502020204030204" pitchFamily="34" charset="0"/>
                          <a:cs typeface="Times New Roman" panose="02020603050405020304" pitchFamily="18" charset="0"/>
                        </a:rPr>
                        <a:t> is the control centre?</a:t>
                      </a:r>
                    </a:p>
                  </a:txBody>
                  <a:tcPr/>
                </a:tc>
                <a:extLst>
                  <a:ext uri="{0D108BD9-81ED-4DB2-BD59-A6C34878D82A}">
                    <a16:rowId xmlns:a16="http://schemas.microsoft.com/office/drawing/2014/main" xmlns=""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588505865"/>
              </p:ext>
            </p:extLst>
          </p:nvPr>
        </p:nvGraphicFramePr>
        <p:xfrm>
          <a:off x="9560132" y="1036911"/>
          <a:ext cx="2463077" cy="73660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xmlns="" val="20000"/>
                    </a:ext>
                  </a:extLst>
                </a:gridCol>
              </a:tblGrid>
              <a:tr h="353527">
                <a:tc>
                  <a:txBody>
                    <a:bodyPr/>
                    <a:lstStyle/>
                    <a:p>
                      <a:r>
                        <a:rPr lang="en-AU" dirty="0" smtClean="0"/>
                        <a:t>CFU 2</a:t>
                      </a:r>
                      <a:endParaRPr lang="en-AU" dirty="0"/>
                    </a:p>
                  </a:txBody>
                  <a:tcPr>
                    <a:solidFill>
                      <a:srgbClr val="00B050"/>
                    </a:solidFill>
                  </a:tcPr>
                </a:tc>
                <a:extLst>
                  <a:ext uri="{0D108BD9-81ED-4DB2-BD59-A6C34878D82A}">
                    <a16:rowId xmlns:a16="http://schemas.microsoft.com/office/drawing/2014/main" xmlns="" val="10000"/>
                  </a:ext>
                </a:extLst>
              </a:tr>
              <a:tr h="370840">
                <a:tc>
                  <a:txBody>
                    <a:bodyPr/>
                    <a:lstStyle/>
                    <a:p>
                      <a:r>
                        <a:rPr lang="en-AU" dirty="0" smtClean="0">
                          <a:effectLst/>
                          <a:latin typeface="Calibri" panose="020F0502020204030204" pitchFamily="34" charset="0"/>
                          <a:ea typeface="Calibri" panose="020F0502020204030204" pitchFamily="34" charset="0"/>
                          <a:cs typeface="Times New Roman" panose="02020603050405020304" pitchFamily="18" charset="0"/>
                        </a:rPr>
                        <a:t>What</a:t>
                      </a:r>
                      <a:r>
                        <a:rPr lang="en-AU" baseline="0" dirty="0" smtClean="0">
                          <a:effectLst/>
                          <a:latin typeface="Calibri" panose="020F0502020204030204" pitchFamily="34" charset="0"/>
                          <a:ea typeface="Calibri" panose="020F0502020204030204" pitchFamily="34" charset="0"/>
                          <a:cs typeface="Times New Roman" panose="02020603050405020304" pitchFamily="18" charset="0"/>
                        </a:rPr>
                        <a:t> is the receptor?</a:t>
                      </a:r>
                      <a:endParaRPr lang="en-AU" dirty="0" smtClean="0"/>
                    </a:p>
                  </a:txBody>
                  <a:tcPr/>
                </a:tc>
                <a:extLst>
                  <a:ext uri="{0D108BD9-81ED-4DB2-BD59-A6C34878D82A}">
                    <a16:rowId xmlns:a16="http://schemas.microsoft.com/office/drawing/2014/main" xmlns="" val="1000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55092333"/>
              </p:ext>
            </p:extLst>
          </p:nvPr>
        </p:nvGraphicFramePr>
        <p:xfrm>
          <a:off x="9598295" y="3986585"/>
          <a:ext cx="2463077" cy="73660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xmlns="" val="20000"/>
                    </a:ext>
                  </a:extLst>
                </a:gridCol>
              </a:tblGrid>
              <a:tr h="353527">
                <a:tc>
                  <a:txBody>
                    <a:bodyPr/>
                    <a:lstStyle/>
                    <a:p>
                      <a:r>
                        <a:rPr lang="en-AU" dirty="0" smtClean="0"/>
                        <a:t>CFU 5</a:t>
                      </a:r>
                      <a:endParaRPr lang="en-AU" dirty="0"/>
                    </a:p>
                  </a:txBody>
                  <a:tcPr>
                    <a:solidFill>
                      <a:srgbClr val="00B050"/>
                    </a:solidFill>
                  </a:tcPr>
                </a:tc>
                <a:extLst>
                  <a:ext uri="{0D108BD9-81ED-4DB2-BD59-A6C34878D82A}">
                    <a16:rowId xmlns:a16="http://schemas.microsoft.com/office/drawing/2014/main" xmlns="" val="10000"/>
                  </a:ext>
                </a:extLst>
              </a:tr>
              <a:tr h="370840">
                <a:tc>
                  <a:txBody>
                    <a:bodyPr/>
                    <a:lstStyle/>
                    <a:p>
                      <a:r>
                        <a:rPr lang="en-AU" dirty="0" smtClean="0">
                          <a:effectLst/>
                          <a:latin typeface="Calibri" panose="020F0502020204030204" pitchFamily="34" charset="0"/>
                          <a:ea typeface="Calibri" panose="020F0502020204030204" pitchFamily="34" charset="0"/>
                          <a:cs typeface="Times New Roman" panose="02020603050405020304" pitchFamily="18" charset="0"/>
                        </a:rPr>
                        <a:t>What</a:t>
                      </a:r>
                      <a:r>
                        <a:rPr lang="en-AU" baseline="0" dirty="0" smtClean="0">
                          <a:effectLst/>
                          <a:latin typeface="Calibri" panose="020F0502020204030204" pitchFamily="34" charset="0"/>
                          <a:ea typeface="Calibri" panose="020F0502020204030204" pitchFamily="34" charset="0"/>
                          <a:cs typeface="Times New Roman" panose="02020603050405020304" pitchFamily="18" charset="0"/>
                        </a:rPr>
                        <a:t> is the response?</a:t>
                      </a:r>
                      <a:endParaRPr lang="en-AU" dirty="0" smtClean="0"/>
                    </a:p>
                  </a:txBody>
                  <a:tcPr/>
                </a:tc>
                <a:extLst>
                  <a:ext uri="{0D108BD9-81ED-4DB2-BD59-A6C34878D82A}">
                    <a16:rowId xmlns:a16="http://schemas.microsoft.com/office/drawing/2014/main" xmlns=""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642000378"/>
              </p:ext>
            </p:extLst>
          </p:nvPr>
        </p:nvGraphicFramePr>
        <p:xfrm>
          <a:off x="6167941" y="148208"/>
          <a:ext cx="3311149" cy="1005840"/>
        </p:xfrm>
        <a:graphic>
          <a:graphicData uri="http://schemas.openxmlformats.org/drawingml/2006/table">
            <a:tbl>
              <a:tblPr firstRow="1" bandRow="1">
                <a:tableStyleId>{93296810-A885-4BE3-A3E7-6D5BEEA58F35}</a:tableStyleId>
              </a:tblPr>
              <a:tblGrid>
                <a:gridCol w="3311149">
                  <a:extLst>
                    <a:ext uri="{9D8B030D-6E8A-4147-A177-3AD203B41FA5}">
                      <a16:colId xmlns:a16="http://schemas.microsoft.com/office/drawing/2014/main" xmlns="" val="20000"/>
                    </a:ext>
                  </a:extLst>
                </a:gridCol>
              </a:tblGrid>
              <a:tr h="353527">
                <a:tc>
                  <a:txBody>
                    <a:bodyPr/>
                    <a:lstStyle/>
                    <a:p>
                      <a:r>
                        <a:rPr lang="en-AU" dirty="0" smtClean="0"/>
                        <a:t>Reminder</a:t>
                      </a:r>
                      <a:endParaRPr lang="en-AU" dirty="0"/>
                    </a:p>
                  </a:txBody>
                  <a:tcPr>
                    <a:solidFill>
                      <a:srgbClr val="00B050"/>
                    </a:solidFill>
                  </a:tcPr>
                </a:tc>
                <a:extLst>
                  <a:ext uri="{0D108BD9-81ED-4DB2-BD59-A6C34878D82A}">
                    <a16:rowId xmlns:a16="http://schemas.microsoft.com/office/drawing/2014/main" xmlns="" val="10000"/>
                  </a:ext>
                </a:extLst>
              </a:tr>
              <a:tr h="370840">
                <a:tc>
                  <a:txBody>
                    <a:bodyPr/>
                    <a:lstStyle/>
                    <a:p>
                      <a:r>
                        <a:rPr lang="en-AU" sz="1800" dirty="0" smtClean="0">
                          <a:effectLst/>
                          <a:latin typeface="Calibri" panose="020F0502020204030204" pitchFamily="34" charset="0"/>
                          <a:ea typeface="Calibri" panose="020F0502020204030204" pitchFamily="34" charset="0"/>
                          <a:cs typeface="Times New Roman" panose="02020603050405020304" pitchFamily="18" charset="0"/>
                        </a:rPr>
                        <a:t>Stimulus </a:t>
                      </a:r>
                      <a:r>
                        <a:rPr lang="en-AU" sz="1800" dirty="0" smtClean="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1800" dirty="0" smtClean="0">
                          <a:effectLst/>
                          <a:latin typeface="Calibri" panose="020F0502020204030204" pitchFamily="34" charset="0"/>
                          <a:ea typeface="Calibri" panose="020F0502020204030204" pitchFamily="34" charset="0"/>
                          <a:cs typeface="Times New Roman" panose="02020603050405020304" pitchFamily="18" charset="0"/>
                        </a:rPr>
                        <a:t> Receptor </a:t>
                      </a:r>
                      <a:r>
                        <a:rPr lang="en-AU" sz="1800" dirty="0" smtClean="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1800" dirty="0" smtClean="0">
                          <a:effectLst/>
                          <a:latin typeface="Calibri" panose="020F0502020204030204" pitchFamily="34" charset="0"/>
                          <a:ea typeface="Calibri" panose="020F0502020204030204" pitchFamily="34" charset="0"/>
                          <a:cs typeface="Times New Roman" panose="02020603050405020304" pitchFamily="18" charset="0"/>
                        </a:rPr>
                        <a:t> Control centre </a:t>
                      </a:r>
                      <a:r>
                        <a:rPr lang="en-AU" sz="1800" dirty="0" smtClean="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1800" dirty="0" smtClean="0">
                          <a:effectLst/>
                          <a:latin typeface="Calibri" panose="020F0502020204030204" pitchFamily="34" charset="0"/>
                          <a:ea typeface="Calibri" panose="020F0502020204030204" pitchFamily="34" charset="0"/>
                          <a:cs typeface="Times New Roman" panose="02020603050405020304" pitchFamily="18" charset="0"/>
                        </a:rPr>
                        <a:t> Effector </a:t>
                      </a:r>
                      <a:r>
                        <a:rPr lang="en-AU" sz="1800" dirty="0" smtClean="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1800" dirty="0" smtClean="0">
                          <a:effectLst/>
                          <a:latin typeface="Calibri" panose="020F0502020204030204" pitchFamily="34" charset="0"/>
                          <a:ea typeface="Calibri" panose="020F0502020204030204" pitchFamily="34" charset="0"/>
                          <a:cs typeface="Times New Roman" panose="02020603050405020304" pitchFamily="18" charset="0"/>
                        </a:rPr>
                        <a:t> Response</a:t>
                      </a:r>
                      <a:endParaRPr lang="en-AU" dirty="0" smtClean="0"/>
                    </a:p>
                  </a:txBody>
                  <a:tcPr/>
                </a:tc>
                <a:extLst>
                  <a:ext uri="{0D108BD9-81ED-4DB2-BD59-A6C34878D82A}">
                    <a16:rowId xmlns:a16="http://schemas.microsoft.com/office/drawing/2014/main" xmlns="" val="10001"/>
                  </a:ext>
                </a:extLst>
              </a:tr>
            </a:tbl>
          </a:graphicData>
        </a:graphic>
      </p:graphicFrame>
      <p:sp>
        <p:nvSpPr>
          <p:cNvPr id="12" name="TextBox 11"/>
          <p:cNvSpPr txBox="1"/>
          <p:nvPr/>
        </p:nvSpPr>
        <p:spPr>
          <a:xfrm>
            <a:off x="742548" y="2508163"/>
            <a:ext cx="2582806" cy="461665"/>
          </a:xfrm>
          <a:prstGeom prst="rect">
            <a:avLst/>
          </a:prstGeom>
          <a:noFill/>
        </p:spPr>
        <p:txBody>
          <a:bodyPr wrap="square" rtlCol="0">
            <a:spAutoFit/>
          </a:bodyPr>
          <a:lstStyle/>
          <a:p>
            <a:r>
              <a:rPr lang="en-AU" sz="2400" dirty="0" smtClean="0">
                <a:solidFill>
                  <a:srgbClr val="00B050"/>
                </a:solidFill>
              </a:rPr>
              <a:t>Itchy mosquito bite</a:t>
            </a:r>
            <a:endParaRPr lang="en-AU" sz="2400" dirty="0">
              <a:solidFill>
                <a:srgbClr val="00B050"/>
              </a:solidFill>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5641" y="1310244"/>
            <a:ext cx="3505023" cy="2395839"/>
          </a:xfrm>
          <a:prstGeom prst="rect">
            <a:avLst/>
          </a:prstGeom>
        </p:spPr>
      </p:pic>
      <p:sp>
        <p:nvSpPr>
          <p:cNvPr id="15" name="TextBox 14"/>
          <p:cNvSpPr txBox="1"/>
          <p:nvPr/>
        </p:nvSpPr>
        <p:spPr>
          <a:xfrm>
            <a:off x="311855" y="3281530"/>
            <a:ext cx="3557780" cy="461665"/>
          </a:xfrm>
          <a:prstGeom prst="rect">
            <a:avLst/>
          </a:prstGeom>
          <a:noFill/>
        </p:spPr>
        <p:txBody>
          <a:bodyPr wrap="square" rtlCol="0">
            <a:spAutoFit/>
          </a:bodyPr>
          <a:lstStyle/>
          <a:p>
            <a:r>
              <a:rPr lang="en-AU" sz="2400" dirty="0" smtClean="0">
                <a:solidFill>
                  <a:srgbClr val="00B050"/>
                </a:solidFill>
                <a:sym typeface="Wingdings" panose="05000000000000000000" pitchFamily="2" charset="2"/>
              </a:rPr>
              <a:t>T</a:t>
            </a:r>
            <a:r>
              <a:rPr lang="en-AU" sz="2400" dirty="0" smtClean="0">
                <a:solidFill>
                  <a:srgbClr val="00B050"/>
                </a:solidFill>
              </a:rPr>
              <a:t>ouch receptors in the skin</a:t>
            </a:r>
            <a:endParaRPr lang="en-AU" sz="2400" dirty="0">
              <a:solidFill>
                <a:srgbClr val="00B050"/>
              </a:solidFill>
            </a:endParaRPr>
          </a:p>
        </p:txBody>
      </p:sp>
      <p:sp>
        <p:nvSpPr>
          <p:cNvPr id="16" name="TextBox 15"/>
          <p:cNvSpPr txBox="1"/>
          <p:nvPr/>
        </p:nvSpPr>
        <p:spPr>
          <a:xfrm>
            <a:off x="1660049" y="4054897"/>
            <a:ext cx="1173960" cy="461665"/>
          </a:xfrm>
          <a:prstGeom prst="rect">
            <a:avLst/>
          </a:prstGeom>
          <a:noFill/>
        </p:spPr>
        <p:txBody>
          <a:bodyPr wrap="square" rtlCol="0">
            <a:spAutoFit/>
          </a:bodyPr>
          <a:lstStyle/>
          <a:p>
            <a:r>
              <a:rPr lang="en-AU" sz="2400" dirty="0" smtClean="0">
                <a:solidFill>
                  <a:srgbClr val="00B050"/>
                </a:solidFill>
                <a:sym typeface="Wingdings" panose="05000000000000000000" pitchFamily="2" charset="2"/>
              </a:rPr>
              <a:t>Brain</a:t>
            </a:r>
            <a:endParaRPr lang="en-AU" sz="2400" dirty="0">
              <a:solidFill>
                <a:srgbClr val="00B050"/>
              </a:solidFill>
            </a:endParaRPr>
          </a:p>
        </p:txBody>
      </p:sp>
      <p:sp>
        <p:nvSpPr>
          <p:cNvPr id="17" name="TextBox 16"/>
          <p:cNvSpPr txBox="1"/>
          <p:nvPr/>
        </p:nvSpPr>
        <p:spPr>
          <a:xfrm>
            <a:off x="869017" y="4826626"/>
            <a:ext cx="2756024" cy="461665"/>
          </a:xfrm>
          <a:prstGeom prst="rect">
            <a:avLst/>
          </a:prstGeom>
          <a:noFill/>
        </p:spPr>
        <p:txBody>
          <a:bodyPr wrap="square" rtlCol="0">
            <a:spAutoFit/>
          </a:bodyPr>
          <a:lstStyle/>
          <a:p>
            <a:r>
              <a:rPr lang="en-AU" sz="2400" dirty="0" smtClean="0">
                <a:solidFill>
                  <a:srgbClr val="00B050"/>
                </a:solidFill>
                <a:sym typeface="Wingdings" panose="05000000000000000000" pitchFamily="2" charset="2"/>
              </a:rPr>
              <a:t>M</a:t>
            </a:r>
            <a:r>
              <a:rPr lang="en-AU" sz="2400" dirty="0" smtClean="0">
                <a:solidFill>
                  <a:srgbClr val="00B050"/>
                </a:solidFill>
              </a:rPr>
              <a:t>uscles in the arm</a:t>
            </a:r>
            <a:endParaRPr lang="en-AU" sz="2400" dirty="0">
              <a:solidFill>
                <a:srgbClr val="00B050"/>
              </a:solidFill>
            </a:endParaRPr>
          </a:p>
        </p:txBody>
      </p:sp>
      <p:sp>
        <p:nvSpPr>
          <p:cNvPr id="18" name="TextBox 17"/>
          <p:cNvSpPr txBox="1"/>
          <p:nvPr/>
        </p:nvSpPr>
        <p:spPr>
          <a:xfrm>
            <a:off x="825161" y="5603269"/>
            <a:ext cx="2696389" cy="461665"/>
          </a:xfrm>
          <a:prstGeom prst="rect">
            <a:avLst/>
          </a:prstGeom>
          <a:noFill/>
        </p:spPr>
        <p:txBody>
          <a:bodyPr wrap="square" rtlCol="0">
            <a:spAutoFit/>
          </a:bodyPr>
          <a:lstStyle/>
          <a:p>
            <a:r>
              <a:rPr lang="en-AU" sz="2400" dirty="0" smtClean="0">
                <a:solidFill>
                  <a:srgbClr val="00B050"/>
                </a:solidFill>
                <a:sym typeface="Wingdings" panose="05000000000000000000" pitchFamily="2" charset="2"/>
              </a:rPr>
              <a:t>S</a:t>
            </a:r>
            <a:r>
              <a:rPr lang="en-AU" sz="2400" dirty="0" smtClean="0">
                <a:solidFill>
                  <a:srgbClr val="00B050"/>
                </a:solidFill>
              </a:rPr>
              <a:t>cratching the bite</a:t>
            </a:r>
            <a:endParaRPr lang="en-AU" sz="2400" dirty="0">
              <a:solidFill>
                <a:srgbClr val="00B050"/>
              </a:solidFill>
            </a:endParaRPr>
          </a:p>
        </p:txBody>
      </p:sp>
      <p:sp>
        <p:nvSpPr>
          <p:cNvPr id="2" name="Down Arrow 1"/>
          <p:cNvSpPr/>
          <p:nvPr/>
        </p:nvSpPr>
        <p:spPr>
          <a:xfrm>
            <a:off x="1898588" y="2891951"/>
            <a:ext cx="274769" cy="501612"/>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Down Arrow 19"/>
          <p:cNvSpPr/>
          <p:nvPr/>
        </p:nvSpPr>
        <p:spPr>
          <a:xfrm>
            <a:off x="1898588" y="3682509"/>
            <a:ext cx="274769" cy="501612"/>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Down Arrow 20"/>
          <p:cNvSpPr/>
          <p:nvPr/>
        </p:nvSpPr>
        <p:spPr>
          <a:xfrm>
            <a:off x="1898587" y="4440929"/>
            <a:ext cx="274769" cy="501612"/>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Down Arrow 21"/>
          <p:cNvSpPr/>
          <p:nvPr/>
        </p:nvSpPr>
        <p:spPr>
          <a:xfrm>
            <a:off x="1898588" y="5194974"/>
            <a:ext cx="274770" cy="501612"/>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815616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xEl>
                                              <p:pRg st="0" end="0"/>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xEl>
                                              <p:pRg st="0" end="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animBg="1"/>
      <p:bldP spid="21" grpId="0" animBg="1"/>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41848"/>
            <a:ext cx="9260005" cy="1506491"/>
          </a:xfrm>
        </p:spPr>
        <p:txBody>
          <a:bodyPr>
            <a:normAutofit/>
          </a:bodyPr>
          <a:lstStyle/>
          <a:p>
            <a:pPr marL="0" indent="0">
              <a:buNone/>
            </a:pPr>
            <a:r>
              <a:rPr lang="en-AU" dirty="0"/>
              <a:t>The </a:t>
            </a:r>
            <a:r>
              <a:rPr lang="en-AU" b="1" dirty="0"/>
              <a:t>grasp reflex </a:t>
            </a:r>
            <a:r>
              <a:rPr lang="en-AU" dirty="0"/>
              <a:t>occurs when an object is placed on a baby’s palm. Their fingers curl over and grasp it.</a:t>
            </a:r>
          </a:p>
          <a:p>
            <a:pPr marL="0" indent="0">
              <a:buNone/>
            </a:pPr>
            <a:r>
              <a:rPr lang="en-AU" dirty="0"/>
              <a:t>Describe the stimulus response model </a:t>
            </a:r>
            <a:r>
              <a:rPr lang="en-AU" dirty="0" smtClean="0"/>
              <a:t>in </a:t>
            </a:r>
            <a:r>
              <a:rPr lang="en-AU" dirty="0"/>
              <a:t>this situation.</a:t>
            </a:r>
          </a:p>
        </p:txBody>
      </p:sp>
      <p:sp>
        <p:nvSpPr>
          <p:cNvPr id="4" name="TextBox 3"/>
          <p:cNvSpPr txBox="1"/>
          <p:nvPr/>
        </p:nvSpPr>
        <p:spPr>
          <a:xfrm>
            <a:off x="0" y="148208"/>
            <a:ext cx="6086422"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Skill Development/Guided Practice</a:t>
            </a:r>
            <a:endParaRPr lang="en-AU" sz="3200" dirty="0"/>
          </a:p>
        </p:txBody>
      </p:sp>
      <p:graphicFrame>
        <p:nvGraphicFramePr>
          <p:cNvPr id="6" name="Table 5"/>
          <p:cNvGraphicFramePr>
            <a:graphicFrameLocks noGrp="1"/>
          </p:cNvGraphicFramePr>
          <p:nvPr>
            <p:extLst>
              <p:ext uri="{D42A27DB-BD31-4B8C-83A1-F6EECF244321}">
                <p14:modId xmlns:p14="http://schemas.microsoft.com/office/powerpoint/2010/main" val="2346332764"/>
              </p:ext>
            </p:extLst>
          </p:nvPr>
        </p:nvGraphicFramePr>
        <p:xfrm>
          <a:off x="9545935" y="148208"/>
          <a:ext cx="2463077" cy="73660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xmlns="" val="20000"/>
                    </a:ext>
                  </a:extLst>
                </a:gridCol>
              </a:tblGrid>
              <a:tr h="353527">
                <a:tc>
                  <a:txBody>
                    <a:bodyPr/>
                    <a:lstStyle/>
                    <a:p>
                      <a:r>
                        <a:rPr lang="en-AU" dirty="0" smtClean="0"/>
                        <a:t>CFU 1</a:t>
                      </a:r>
                      <a:endParaRPr lang="en-AU" dirty="0"/>
                    </a:p>
                  </a:txBody>
                  <a:tcPr>
                    <a:solidFill>
                      <a:srgbClr val="00B050"/>
                    </a:solidFill>
                  </a:tcPr>
                </a:tc>
                <a:extLst>
                  <a:ext uri="{0D108BD9-81ED-4DB2-BD59-A6C34878D82A}">
                    <a16:rowId xmlns:a16="http://schemas.microsoft.com/office/drawing/2014/main" xmlns="" val="10000"/>
                  </a:ext>
                </a:extLst>
              </a:tr>
              <a:tr h="370840">
                <a:tc>
                  <a:txBody>
                    <a:bodyPr/>
                    <a:lstStyle/>
                    <a:p>
                      <a:r>
                        <a:rPr lang="en-AU" dirty="0" smtClean="0">
                          <a:effectLst/>
                          <a:latin typeface="Calibri" panose="020F0502020204030204" pitchFamily="34" charset="0"/>
                          <a:ea typeface="Calibri" panose="020F0502020204030204" pitchFamily="34" charset="0"/>
                          <a:cs typeface="Times New Roman" panose="02020603050405020304" pitchFamily="18" charset="0"/>
                        </a:rPr>
                        <a:t>What</a:t>
                      </a:r>
                      <a:r>
                        <a:rPr lang="en-AU" baseline="0" dirty="0" smtClean="0">
                          <a:effectLst/>
                          <a:latin typeface="Calibri" panose="020F0502020204030204" pitchFamily="34" charset="0"/>
                          <a:ea typeface="Calibri" panose="020F0502020204030204" pitchFamily="34" charset="0"/>
                          <a:cs typeface="Times New Roman" panose="02020603050405020304" pitchFamily="18" charset="0"/>
                        </a:rPr>
                        <a:t> is the stimulus?</a:t>
                      </a:r>
                      <a:endParaRPr lang="en-AU" dirty="0" smtClean="0"/>
                    </a:p>
                  </a:txBody>
                  <a:tcPr/>
                </a:tc>
                <a:extLst>
                  <a:ext uri="{0D108BD9-81ED-4DB2-BD59-A6C34878D82A}">
                    <a16:rowId xmlns:a16="http://schemas.microsoft.com/office/drawing/2014/main" xmlns=""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91655632"/>
              </p:ext>
            </p:extLst>
          </p:nvPr>
        </p:nvGraphicFramePr>
        <p:xfrm>
          <a:off x="9584745" y="3109605"/>
          <a:ext cx="2463077" cy="73660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xmlns="" val="20000"/>
                    </a:ext>
                  </a:extLst>
                </a:gridCol>
              </a:tblGrid>
              <a:tr h="353527">
                <a:tc>
                  <a:txBody>
                    <a:bodyPr/>
                    <a:lstStyle/>
                    <a:p>
                      <a:r>
                        <a:rPr lang="en-AU" dirty="0" smtClean="0"/>
                        <a:t>CFU 4</a:t>
                      </a:r>
                      <a:endParaRPr lang="en-AU" dirty="0"/>
                    </a:p>
                  </a:txBody>
                  <a:tcPr>
                    <a:solidFill>
                      <a:srgbClr val="00B050"/>
                    </a:solidFill>
                  </a:tcPr>
                </a:tc>
                <a:extLst>
                  <a:ext uri="{0D108BD9-81ED-4DB2-BD59-A6C34878D82A}">
                    <a16:rowId xmlns:a16="http://schemas.microsoft.com/office/drawing/2014/main" xmlns="" val="10000"/>
                  </a:ext>
                </a:extLst>
              </a:tr>
              <a:tr h="370840">
                <a:tc>
                  <a:txBody>
                    <a:bodyPr/>
                    <a:lstStyle/>
                    <a:p>
                      <a:r>
                        <a:rPr lang="en-AU" dirty="0" smtClean="0">
                          <a:effectLst/>
                          <a:latin typeface="Calibri" panose="020F0502020204030204" pitchFamily="34" charset="0"/>
                          <a:ea typeface="Calibri" panose="020F0502020204030204" pitchFamily="34" charset="0"/>
                          <a:cs typeface="Times New Roman" panose="02020603050405020304" pitchFamily="18" charset="0"/>
                        </a:rPr>
                        <a:t>What</a:t>
                      </a:r>
                      <a:r>
                        <a:rPr lang="en-AU" baseline="0" dirty="0" smtClean="0">
                          <a:effectLst/>
                          <a:latin typeface="Calibri" panose="020F0502020204030204" pitchFamily="34" charset="0"/>
                          <a:ea typeface="Calibri" panose="020F0502020204030204" pitchFamily="34" charset="0"/>
                          <a:cs typeface="Times New Roman" panose="02020603050405020304" pitchFamily="18" charset="0"/>
                        </a:rPr>
                        <a:t> is the effector?</a:t>
                      </a:r>
                      <a:endParaRPr lang="en-AU" dirty="0" smtClean="0"/>
                    </a:p>
                  </a:txBody>
                  <a:tcPr/>
                </a:tc>
                <a:extLst>
                  <a:ext uri="{0D108BD9-81ED-4DB2-BD59-A6C34878D82A}">
                    <a16:rowId xmlns:a16="http://schemas.microsoft.com/office/drawing/2014/main" xmlns=""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31755704"/>
              </p:ext>
            </p:extLst>
          </p:nvPr>
        </p:nvGraphicFramePr>
        <p:xfrm>
          <a:off x="9566758" y="1929539"/>
          <a:ext cx="2463077" cy="100584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xmlns="" val="20000"/>
                    </a:ext>
                  </a:extLst>
                </a:gridCol>
              </a:tblGrid>
              <a:tr h="353527">
                <a:tc>
                  <a:txBody>
                    <a:bodyPr/>
                    <a:lstStyle/>
                    <a:p>
                      <a:r>
                        <a:rPr lang="en-AU" dirty="0" smtClean="0"/>
                        <a:t>CFU 3</a:t>
                      </a:r>
                      <a:endParaRPr lang="en-AU" dirty="0"/>
                    </a:p>
                  </a:txBody>
                  <a:tcPr>
                    <a:solidFill>
                      <a:srgbClr val="00B050"/>
                    </a:solidFill>
                  </a:tcPr>
                </a:tc>
                <a:extLst>
                  <a:ext uri="{0D108BD9-81ED-4DB2-BD59-A6C34878D82A}">
                    <a16:rowId xmlns:a16="http://schemas.microsoft.com/office/drawing/2014/main" xmlns="" val="10000"/>
                  </a:ext>
                </a:extLst>
              </a:tr>
              <a:tr h="370840">
                <a:tc>
                  <a:txBody>
                    <a:bodyPr/>
                    <a:lstStyle/>
                    <a:p>
                      <a:r>
                        <a:rPr lang="en-AU" dirty="0" smtClean="0">
                          <a:effectLst/>
                          <a:latin typeface="Calibri" panose="020F0502020204030204" pitchFamily="34" charset="0"/>
                          <a:ea typeface="Calibri" panose="020F0502020204030204" pitchFamily="34" charset="0"/>
                          <a:cs typeface="Times New Roman" panose="02020603050405020304" pitchFamily="18" charset="0"/>
                        </a:rPr>
                        <a:t>What</a:t>
                      </a:r>
                      <a:r>
                        <a:rPr lang="en-AU" baseline="0" dirty="0" smtClean="0">
                          <a:effectLst/>
                          <a:latin typeface="Calibri" panose="020F0502020204030204" pitchFamily="34" charset="0"/>
                          <a:ea typeface="Calibri" panose="020F0502020204030204" pitchFamily="34" charset="0"/>
                          <a:cs typeface="Times New Roman" panose="02020603050405020304" pitchFamily="18" charset="0"/>
                        </a:rPr>
                        <a:t> is the control centre?</a:t>
                      </a:r>
                    </a:p>
                  </a:txBody>
                  <a:tcPr/>
                </a:tc>
                <a:extLst>
                  <a:ext uri="{0D108BD9-81ED-4DB2-BD59-A6C34878D82A}">
                    <a16:rowId xmlns:a16="http://schemas.microsoft.com/office/drawing/2014/main" xmlns=""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588505865"/>
              </p:ext>
            </p:extLst>
          </p:nvPr>
        </p:nvGraphicFramePr>
        <p:xfrm>
          <a:off x="9560132" y="1036911"/>
          <a:ext cx="2463077" cy="73660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xmlns="" val="20000"/>
                    </a:ext>
                  </a:extLst>
                </a:gridCol>
              </a:tblGrid>
              <a:tr h="353527">
                <a:tc>
                  <a:txBody>
                    <a:bodyPr/>
                    <a:lstStyle/>
                    <a:p>
                      <a:r>
                        <a:rPr lang="en-AU" dirty="0" smtClean="0"/>
                        <a:t>CFU 2</a:t>
                      </a:r>
                      <a:endParaRPr lang="en-AU" dirty="0"/>
                    </a:p>
                  </a:txBody>
                  <a:tcPr>
                    <a:solidFill>
                      <a:srgbClr val="00B050"/>
                    </a:solidFill>
                  </a:tcPr>
                </a:tc>
                <a:extLst>
                  <a:ext uri="{0D108BD9-81ED-4DB2-BD59-A6C34878D82A}">
                    <a16:rowId xmlns:a16="http://schemas.microsoft.com/office/drawing/2014/main" xmlns="" val="10000"/>
                  </a:ext>
                </a:extLst>
              </a:tr>
              <a:tr h="370840">
                <a:tc>
                  <a:txBody>
                    <a:bodyPr/>
                    <a:lstStyle/>
                    <a:p>
                      <a:r>
                        <a:rPr lang="en-AU" dirty="0" smtClean="0">
                          <a:effectLst/>
                          <a:latin typeface="Calibri" panose="020F0502020204030204" pitchFamily="34" charset="0"/>
                          <a:ea typeface="Calibri" panose="020F0502020204030204" pitchFamily="34" charset="0"/>
                          <a:cs typeface="Times New Roman" panose="02020603050405020304" pitchFamily="18" charset="0"/>
                        </a:rPr>
                        <a:t>What</a:t>
                      </a:r>
                      <a:r>
                        <a:rPr lang="en-AU" baseline="0" dirty="0" smtClean="0">
                          <a:effectLst/>
                          <a:latin typeface="Calibri" panose="020F0502020204030204" pitchFamily="34" charset="0"/>
                          <a:ea typeface="Calibri" panose="020F0502020204030204" pitchFamily="34" charset="0"/>
                          <a:cs typeface="Times New Roman" panose="02020603050405020304" pitchFamily="18" charset="0"/>
                        </a:rPr>
                        <a:t> is the receptor?</a:t>
                      </a:r>
                      <a:endParaRPr lang="en-AU" dirty="0" smtClean="0"/>
                    </a:p>
                  </a:txBody>
                  <a:tcPr/>
                </a:tc>
                <a:extLst>
                  <a:ext uri="{0D108BD9-81ED-4DB2-BD59-A6C34878D82A}">
                    <a16:rowId xmlns:a16="http://schemas.microsoft.com/office/drawing/2014/main" xmlns="" val="1000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55092333"/>
              </p:ext>
            </p:extLst>
          </p:nvPr>
        </p:nvGraphicFramePr>
        <p:xfrm>
          <a:off x="9598295" y="3986585"/>
          <a:ext cx="2463077" cy="73660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xmlns="" val="20000"/>
                    </a:ext>
                  </a:extLst>
                </a:gridCol>
              </a:tblGrid>
              <a:tr h="353527">
                <a:tc>
                  <a:txBody>
                    <a:bodyPr/>
                    <a:lstStyle/>
                    <a:p>
                      <a:r>
                        <a:rPr lang="en-AU" dirty="0" smtClean="0"/>
                        <a:t>CFU 5</a:t>
                      </a:r>
                      <a:endParaRPr lang="en-AU" dirty="0"/>
                    </a:p>
                  </a:txBody>
                  <a:tcPr>
                    <a:solidFill>
                      <a:srgbClr val="00B050"/>
                    </a:solidFill>
                  </a:tcPr>
                </a:tc>
                <a:extLst>
                  <a:ext uri="{0D108BD9-81ED-4DB2-BD59-A6C34878D82A}">
                    <a16:rowId xmlns:a16="http://schemas.microsoft.com/office/drawing/2014/main" xmlns="" val="10000"/>
                  </a:ext>
                </a:extLst>
              </a:tr>
              <a:tr h="370840">
                <a:tc>
                  <a:txBody>
                    <a:bodyPr/>
                    <a:lstStyle/>
                    <a:p>
                      <a:r>
                        <a:rPr lang="en-AU" dirty="0" smtClean="0">
                          <a:effectLst/>
                          <a:latin typeface="Calibri" panose="020F0502020204030204" pitchFamily="34" charset="0"/>
                          <a:ea typeface="Calibri" panose="020F0502020204030204" pitchFamily="34" charset="0"/>
                          <a:cs typeface="Times New Roman" panose="02020603050405020304" pitchFamily="18" charset="0"/>
                        </a:rPr>
                        <a:t>What</a:t>
                      </a:r>
                      <a:r>
                        <a:rPr lang="en-AU" baseline="0" dirty="0" smtClean="0">
                          <a:effectLst/>
                          <a:latin typeface="Calibri" panose="020F0502020204030204" pitchFamily="34" charset="0"/>
                          <a:ea typeface="Calibri" panose="020F0502020204030204" pitchFamily="34" charset="0"/>
                          <a:cs typeface="Times New Roman" panose="02020603050405020304" pitchFamily="18" charset="0"/>
                        </a:rPr>
                        <a:t> is the response?</a:t>
                      </a:r>
                      <a:endParaRPr lang="en-AU" dirty="0" smtClean="0"/>
                    </a:p>
                  </a:txBody>
                  <a:tcPr/>
                </a:tc>
                <a:extLst>
                  <a:ext uri="{0D108BD9-81ED-4DB2-BD59-A6C34878D82A}">
                    <a16:rowId xmlns:a16="http://schemas.microsoft.com/office/drawing/2014/main" xmlns=""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642000378"/>
              </p:ext>
            </p:extLst>
          </p:nvPr>
        </p:nvGraphicFramePr>
        <p:xfrm>
          <a:off x="6167941" y="148208"/>
          <a:ext cx="3311149" cy="1005840"/>
        </p:xfrm>
        <a:graphic>
          <a:graphicData uri="http://schemas.openxmlformats.org/drawingml/2006/table">
            <a:tbl>
              <a:tblPr firstRow="1" bandRow="1">
                <a:tableStyleId>{93296810-A885-4BE3-A3E7-6D5BEEA58F35}</a:tableStyleId>
              </a:tblPr>
              <a:tblGrid>
                <a:gridCol w="3311149">
                  <a:extLst>
                    <a:ext uri="{9D8B030D-6E8A-4147-A177-3AD203B41FA5}">
                      <a16:colId xmlns:a16="http://schemas.microsoft.com/office/drawing/2014/main" xmlns="" val="20000"/>
                    </a:ext>
                  </a:extLst>
                </a:gridCol>
              </a:tblGrid>
              <a:tr h="353527">
                <a:tc>
                  <a:txBody>
                    <a:bodyPr/>
                    <a:lstStyle/>
                    <a:p>
                      <a:r>
                        <a:rPr lang="en-AU" dirty="0" smtClean="0"/>
                        <a:t>Reminder</a:t>
                      </a:r>
                      <a:endParaRPr lang="en-AU" dirty="0"/>
                    </a:p>
                  </a:txBody>
                  <a:tcPr>
                    <a:solidFill>
                      <a:srgbClr val="00B050"/>
                    </a:solidFill>
                  </a:tcPr>
                </a:tc>
                <a:extLst>
                  <a:ext uri="{0D108BD9-81ED-4DB2-BD59-A6C34878D82A}">
                    <a16:rowId xmlns:a16="http://schemas.microsoft.com/office/drawing/2014/main" xmlns="" val="10000"/>
                  </a:ext>
                </a:extLst>
              </a:tr>
              <a:tr h="370840">
                <a:tc>
                  <a:txBody>
                    <a:bodyPr/>
                    <a:lstStyle/>
                    <a:p>
                      <a:r>
                        <a:rPr lang="en-AU" sz="1800" dirty="0" smtClean="0">
                          <a:effectLst/>
                          <a:latin typeface="Calibri" panose="020F0502020204030204" pitchFamily="34" charset="0"/>
                          <a:ea typeface="Calibri" panose="020F0502020204030204" pitchFamily="34" charset="0"/>
                          <a:cs typeface="Times New Roman" panose="02020603050405020304" pitchFamily="18" charset="0"/>
                        </a:rPr>
                        <a:t>Stimulus </a:t>
                      </a:r>
                      <a:r>
                        <a:rPr lang="en-AU" sz="1800" dirty="0" smtClean="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1800" dirty="0" smtClean="0">
                          <a:effectLst/>
                          <a:latin typeface="Calibri" panose="020F0502020204030204" pitchFamily="34" charset="0"/>
                          <a:ea typeface="Calibri" panose="020F0502020204030204" pitchFamily="34" charset="0"/>
                          <a:cs typeface="Times New Roman" panose="02020603050405020304" pitchFamily="18" charset="0"/>
                        </a:rPr>
                        <a:t> Receptor </a:t>
                      </a:r>
                      <a:r>
                        <a:rPr lang="en-AU" sz="1800" dirty="0" smtClean="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1800" dirty="0" smtClean="0">
                          <a:effectLst/>
                          <a:latin typeface="Calibri" panose="020F0502020204030204" pitchFamily="34" charset="0"/>
                          <a:ea typeface="Calibri" panose="020F0502020204030204" pitchFamily="34" charset="0"/>
                          <a:cs typeface="Times New Roman" panose="02020603050405020304" pitchFamily="18" charset="0"/>
                        </a:rPr>
                        <a:t> Control centre </a:t>
                      </a:r>
                      <a:r>
                        <a:rPr lang="en-AU" sz="1800" dirty="0" smtClean="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1800" dirty="0" smtClean="0">
                          <a:effectLst/>
                          <a:latin typeface="Calibri" panose="020F0502020204030204" pitchFamily="34" charset="0"/>
                          <a:ea typeface="Calibri" panose="020F0502020204030204" pitchFamily="34" charset="0"/>
                          <a:cs typeface="Times New Roman" panose="02020603050405020304" pitchFamily="18" charset="0"/>
                        </a:rPr>
                        <a:t> Effector </a:t>
                      </a:r>
                      <a:r>
                        <a:rPr lang="en-AU" sz="1800" dirty="0" smtClean="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1800" dirty="0" smtClean="0">
                          <a:effectLst/>
                          <a:latin typeface="Calibri" panose="020F0502020204030204" pitchFamily="34" charset="0"/>
                          <a:ea typeface="Calibri" panose="020F0502020204030204" pitchFamily="34" charset="0"/>
                          <a:cs typeface="Times New Roman" panose="02020603050405020304" pitchFamily="18" charset="0"/>
                        </a:rPr>
                        <a:t> Response</a:t>
                      </a:r>
                      <a:endParaRPr lang="en-AU" dirty="0" smtClean="0"/>
                    </a:p>
                  </a:txBody>
                  <a:tcPr/>
                </a:tc>
                <a:extLst>
                  <a:ext uri="{0D108BD9-81ED-4DB2-BD59-A6C34878D82A}">
                    <a16:rowId xmlns:a16="http://schemas.microsoft.com/office/drawing/2014/main" xmlns="" val="10001"/>
                  </a:ext>
                </a:extLst>
              </a:tr>
            </a:tbl>
          </a:graphicData>
        </a:graphic>
      </p:graphicFrame>
      <p:sp>
        <p:nvSpPr>
          <p:cNvPr id="12" name="TextBox 11"/>
          <p:cNvSpPr txBox="1"/>
          <p:nvPr/>
        </p:nvSpPr>
        <p:spPr>
          <a:xfrm>
            <a:off x="359018" y="2511069"/>
            <a:ext cx="3353904" cy="461665"/>
          </a:xfrm>
          <a:prstGeom prst="rect">
            <a:avLst/>
          </a:prstGeom>
          <a:noFill/>
        </p:spPr>
        <p:txBody>
          <a:bodyPr wrap="square" rtlCol="0">
            <a:spAutoFit/>
          </a:bodyPr>
          <a:lstStyle/>
          <a:p>
            <a:r>
              <a:rPr lang="en-AU" sz="2400" dirty="0" smtClean="0">
                <a:solidFill>
                  <a:srgbClr val="00B050"/>
                </a:solidFill>
              </a:rPr>
              <a:t>Object touching the palm</a:t>
            </a:r>
            <a:endParaRPr lang="en-AU" sz="2400" dirty="0">
              <a:solidFill>
                <a:srgbClr val="00B050"/>
              </a:solidFill>
            </a:endParaRPr>
          </a:p>
        </p:txBody>
      </p:sp>
      <p:sp>
        <p:nvSpPr>
          <p:cNvPr id="15" name="TextBox 14"/>
          <p:cNvSpPr txBox="1"/>
          <p:nvPr/>
        </p:nvSpPr>
        <p:spPr>
          <a:xfrm>
            <a:off x="311855" y="3281530"/>
            <a:ext cx="3557780" cy="461665"/>
          </a:xfrm>
          <a:prstGeom prst="rect">
            <a:avLst/>
          </a:prstGeom>
          <a:noFill/>
        </p:spPr>
        <p:txBody>
          <a:bodyPr wrap="square" rtlCol="0">
            <a:spAutoFit/>
          </a:bodyPr>
          <a:lstStyle/>
          <a:p>
            <a:r>
              <a:rPr lang="en-AU" sz="2400" dirty="0" smtClean="0">
                <a:solidFill>
                  <a:srgbClr val="00B050"/>
                </a:solidFill>
                <a:sym typeface="Wingdings" panose="05000000000000000000" pitchFamily="2" charset="2"/>
              </a:rPr>
              <a:t>T</a:t>
            </a:r>
            <a:r>
              <a:rPr lang="en-AU" sz="2400" dirty="0" smtClean="0">
                <a:solidFill>
                  <a:srgbClr val="00B050"/>
                </a:solidFill>
              </a:rPr>
              <a:t>ouch receptors in the skin</a:t>
            </a:r>
            <a:endParaRPr lang="en-AU" sz="2400" dirty="0">
              <a:solidFill>
                <a:srgbClr val="00B050"/>
              </a:solidFill>
            </a:endParaRPr>
          </a:p>
        </p:txBody>
      </p:sp>
      <p:sp>
        <p:nvSpPr>
          <p:cNvPr id="16" name="TextBox 15"/>
          <p:cNvSpPr txBox="1"/>
          <p:nvPr/>
        </p:nvSpPr>
        <p:spPr>
          <a:xfrm>
            <a:off x="1258971" y="4052608"/>
            <a:ext cx="1553999" cy="461665"/>
          </a:xfrm>
          <a:prstGeom prst="rect">
            <a:avLst/>
          </a:prstGeom>
          <a:noFill/>
        </p:spPr>
        <p:txBody>
          <a:bodyPr wrap="square" rtlCol="0">
            <a:spAutoFit/>
          </a:bodyPr>
          <a:lstStyle/>
          <a:p>
            <a:r>
              <a:rPr lang="en-AU" sz="2400" dirty="0" smtClean="0">
                <a:solidFill>
                  <a:srgbClr val="00B050"/>
                </a:solidFill>
                <a:sym typeface="Wingdings" panose="05000000000000000000" pitchFamily="2" charset="2"/>
              </a:rPr>
              <a:t>Spinal cord</a:t>
            </a:r>
            <a:endParaRPr lang="en-AU" sz="2400" dirty="0">
              <a:solidFill>
                <a:srgbClr val="00B050"/>
              </a:solidFill>
            </a:endParaRPr>
          </a:p>
        </p:txBody>
      </p:sp>
      <p:sp>
        <p:nvSpPr>
          <p:cNvPr id="17" name="TextBox 16"/>
          <p:cNvSpPr txBox="1"/>
          <p:nvPr/>
        </p:nvSpPr>
        <p:spPr>
          <a:xfrm>
            <a:off x="751010" y="4821445"/>
            <a:ext cx="2569920" cy="461665"/>
          </a:xfrm>
          <a:prstGeom prst="rect">
            <a:avLst/>
          </a:prstGeom>
          <a:noFill/>
        </p:spPr>
        <p:txBody>
          <a:bodyPr wrap="square" rtlCol="0">
            <a:spAutoFit/>
          </a:bodyPr>
          <a:lstStyle/>
          <a:p>
            <a:r>
              <a:rPr lang="en-AU" sz="2400" dirty="0" smtClean="0">
                <a:solidFill>
                  <a:srgbClr val="00B050"/>
                </a:solidFill>
                <a:sym typeface="Wingdings" panose="05000000000000000000" pitchFamily="2" charset="2"/>
              </a:rPr>
              <a:t>M</a:t>
            </a:r>
            <a:r>
              <a:rPr lang="en-AU" sz="2400" dirty="0" smtClean="0">
                <a:solidFill>
                  <a:srgbClr val="00B050"/>
                </a:solidFill>
              </a:rPr>
              <a:t>uscles in the arm</a:t>
            </a:r>
            <a:endParaRPr lang="en-AU" sz="2400" dirty="0">
              <a:solidFill>
                <a:srgbClr val="00B050"/>
              </a:solidFill>
            </a:endParaRPr>
          </a:p>
        </p:txBody>
      </p:sp>
      <p:sp>
        <p:nvSpPr>
          <p:cNvPr id="18" name="TextBox 17"/>
          <p:cNvSpPr txBox="1"/>
          <p:nvPr/>
        </p:nvSpPr>
        <p:spPr>
          <a:xfrm>
            <a:off x="796808" y="5590282"/>
            <a:ext cx="2478324" cy="461665"/>
          </a:xfrm>
          <a:prstGeom prst="rect">
            <a:avLst/>
          </a:prstGeom>
          <a:noFill/>
        </p:spPr>
        <p:txBody>
          <a:bodyPr wrap="square" rtlCol="0">
            <a:spAutoFit/>
          </a:bodyPr>
          <a:lstStyle/>
          <a:p>
            <a:r>
              <a:rPr lang="en-AU" sz="2400" dirty="0" smtClean="0">
                <a:solidFill>
                  <a:srgbClr val="00B050"/>
                </a:solidFill>
                <a:sym typeface="Wingdings" panose="05000000000000000000" pitchFamily="2" charset="2"/>
              </a:rPr>
              <a:t>Curling the fingers</a:t>
            </a:r>
            <a:endParaRPr lang="en-AU" sz="2400" dirty="0">
              <a:solidFill>
                <a:srgbClr val="00B050"/>
              </a:solidFill>
            </a:endParaRPr>
          </a:p>
        </p:txBody>
      </p:sp>
      <p:sp>
        <p:nvSpPr>
          <p:cNvPr id="2" name="Down Arrow 1"/>
          <p:cNvSpPr/>
          <p:nvPr/>
        </p:nvSpPr>
        <p:spPr>
          <a:xfrm>
            <a:off x="1898588" y="2891951"/>
            <a:ext cx="274769" cy="501612"/>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Down Arrow 19"/>
          <p:cNvSpPr/>
          <p:nvPr/>
        </p:nvSpPr>
        <p:spPr>
          <a:xfrm>
            <a:off x="1898588" y="3682509"/>
            <a:ext cx="274769" cy="501612"/>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Down Arrow 20"/>
          <p:cNvSpPr/>
          <p:nvPr/>
        </p:nvSpPr>
        <p:spPr>
          <a:xfrm>
            <a:off x="1898587" y="4440929"/>
            <a:ext cx="274769" cy="501612"/>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Down Arrow 21"/>
          <p:cNvSpPr/>
          <p:nvPr/>
        </p:nvSpPr>
        <p:spPr>
          <a:xfrm>
            <a:off x="1898588" y="5194974"/>
            <a:ext cx="274770" cy="501612"/>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3" name="Picture 22"/>
          <p:cNvPicPr>
            <a:picLocks noChangeAspect="1"/>
          </p:cNvPicPr>
          <p:nvPr/>
        </p:nvPicPr>
        <p:blipFill>
          <a:blip r:embed="rId2"/>
          <a:stretch>
            <a:fillRect/>
          </a:stretch>
        </p:blipFill>
        <p:spPr>
          <a:xfrm>
            <a:off x="5584063" y="2550399"/>
            <a:ext cx="3356468" cy="2172786"/>
          </a:xfrm>
          <a:prstGeom prst="rect">
            <a:avLst/>
          </a:prstGeom>
        </p:spPr>
      </p:pic>
    </p:spTree>
    <p:extLst>
      <p:ext uri="{BB962C8B-B14F-4D97-AF65-F5344CB8AC3E}">
        <p14:creationId xmlns:p14="http://schemas.microsoft.com/office/powerpoint/2010/main" val="278029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
                                            <p:txEl>
                                              <p:pRg st="0" end="0"/>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8">
                                            <p:txEl>
                                              <p:pRg st="0" end="0"/>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animBg="1"/>
      <p:bldP spid="21" grpId="0" animBg="1"/>
      <p:bldP spid="2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2697</TotalTime>
  <Words>939</Words>
  <Application>Microsoft Office PowerPoint</Application>
  <PresentationFormat>Widescreen</PresentationFormat>
  <Paragraphs>203</Paragraphs>
  <Slides>15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teacher</dc:creator>
  <cp:lastModifiedBy>janelle.lagrange@gmail.com</cp:lastModifiedBy>
  <cp:revision>21</cp:revision>
  <dcterms:created xsi:type="dcterms:W3CDTF">2019-03-10T03:10:56Z</dcterms:created>
  <dcterms:modified xsi:type="dcterms:W3CDTF">2019-03-14T00:01:14Z</dcterms:modified>
</cp:coreProperties>
</file>