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61" r:id="rId3"/>
    <p:sldId id="257" r:id="rId4"/>
    <p:sldId id="262" r:id="rId5"/>
    <p:sldId id="263" r:id="rId6"/>
    <p:sldId id="276" r:id="rId7"/>
    <p:sldId id="277" r:id="rId8"/>
    <p:sldId id="266" r:id="rId9"/>
    <p:sldId id="258" r:id="rId10"/>
    <p:sldId id="264" r:id="rId11"/>
    <p:sldId id="278" r:id="rId12"/>
    <p:sldId id="272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37F49-1E7D-420F-824B-DAE5806150B0}" type="datetimeFigureOut">
              <a:rPr lang="en-AU" smtClean="0"/>
              <a:t>18/03/2020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760AB-8115-4010-AD06-DE50597A9DFB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53582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282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5309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4130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6833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6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67846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40237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08609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18/03/2020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49965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18/03/2020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7575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18/03/2020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1011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18/03/2020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2310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18/03/2020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92604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18/03/2020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034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18/03/2020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0870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18/03/2020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438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18/03/2020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70131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18/03/2020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686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92CCE-5B93-411B-8C2A-2ABF497DF66C}" type="datetimeFigureOut">
              <a:rPr lang="en-AU" smtClean="0"/>
              <a:t>18/03/2020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10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92CCE-5B93-411B-8C2A-2ABF497DF66C}" type="datetimeFigureOut">
              <a:rPr lang="en-AU" smtClean="0"/>
              <a:t>18/03/2020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DD59A-5A54-4972-8882-E229157DFBCD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3238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0" y="2561086"/>
            <a:ext cx="79967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Describe the stimulus response model for the cough reflex: when food/dust caught in your trachea causes you to cough. </a:t>
            </a:r>
            <a:endParaRPr lang="en-AU" sz="2800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287706"/>
              </p:ext>
            </p:extLst>
          </p:nvPr>
        </p:nvGraphicFramePr>
        <p:xfrm>
          <a:off x="8780512" y="148208"/>
          <a:ext cx="3311149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111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Stimulus </a:t>
                      </a:r>
                      <a:r>
                        <a:rPr lang="en-A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A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Receptor </a:t>
                      </a:r>
                      <a:r>
                        <a:rPr lang="en-A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A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Control centre </a:t>
                      </a:r>
                      <a:r>
                        <a:rPr lang="en-A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A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Effector </a:t>
                      </a:r>
                      <a:r>
                        <a:rPr lang="en-A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AU" sz="18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Response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011" y="3381811"/>
            <a:ext cx="2950265" cy="289401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1000703"/>
            <a:ext cx="84624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AU" sz="2800" dirty="0">
                <a:ea typeface="Calibri" panose="020F0502020204030204" pitchFamily="34" charset="0"/>
                <a:cs typeface="Times New Roman" panose="02020603050405020304" pitchFamily="18" charset="0"/>
              </a:rPr>
              <a:t>A reflex action is an involuntary, almost instantaneous movement in response to a stimulus.</a:t>
            </a:r>
          </a:p>
        </p:txBody>
      </p:sp>
    </p:spTree>
    <p:extLst>
      <p:ext uri="{BB962C8B-B14F-4D97-AF65-F5344CB8AC3E}">
        <p14:creationId xmlns:p14="http://schemas.microsoft.com/office/powerpoint/2010/main" val="293380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7" y="934970"/>
            <a:ext cx="7790212" cy="15064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Which target cell/s will Hormone A act upon? Explain your choice.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182039"/>
              </p:ext>
            </p:extLst>
          </p:nvPr>
        </p:nvGraphicFramePr>
        <p:xfrm>
          <a:off x="9545935" y="148208"/>
          <a:ext cx="246307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dirty="0" smtClean="0"/>
                        <a:t>Hormones are specific to their target cells.</a:t>
                      </a:r>
                    </a:p>
                    <a:p>
                      <a:pPr marL="0" indent="0">
                        <a:buNone/>
                      </a:pPr>
                      <a:r>
                        <a:rPr lang="en-AU" dirty="0" smtClean="0"/>
                        <a:t>They fit together like a lock and key.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t="25122"/>
          <a:stretch/>
        </p:blipFill>
        <p:spPr>
          <a:xfrm>
            <a:off x="926175" y="2643448"/>
            <a:ext cx="10506476" cy="312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61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7" y="934970"/>
            <a:ext cx="7790212" cy="150649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Which target cell/s will Hormone B act upon? Explain your choice.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9545935" y="148208"/>
          <a:ext cx="2463077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Reminder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AU" dirty="0" smtClean="0"/>
                        <a:t>Hormones are specific to their target cells.</a:t>
                      </a:r>
                    </a:p>
                    <a:p>
                      <a:pPr marL="0" indent="0">
                        <a:buNone/>
                      </a:pPr>
                      <a:r>
                        <a:rPr lang="en-AU" dirty="0" smtClean="0"/>
                        <a:t>They fit together like a lock and key.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t="25122"/>
          <a:stretch/>
        </p:blipFill>
        <p:spPr>
          <a:xfrm>
            <a:off x="926175" y="2643448"/>
            <a:ext cx="10506476" cy="312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9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983" y="1671851"/>
            <a:ext cx="4831916" cy="427125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41848"/>
            <a:ext cx="9260005" cy="37260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dirty="0"/>
              <a:t>The </a:t>
            </a:r>
            <a:r>
              <a:rPr lang="en-AU" dirty="0" smtClean="0"/>
              <a:t>thymus is an endocrine organ involved in the body’s immune response.</a:t>
            </a:r>
          </a:p>
          <a:p>
            <a:pPr marL="0" indent="0">
              <a:buNone/>
            </a:pPr>
            <a:r>
              <a:rPr lang="en-AU" dirty="0" smtClean="0"/>
              <a:t>It secretes the hormone thymosin, which helps develop white blood cells. 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 smtClean="0"/>
              <a:t>Locate the thymus on your Endocrine System </a:t>
            </a:r>
            <a:br>
              <a:rPr lang="en-AU" dirty="0" smtClean="0"/>
            </a:br>
            <a:r>
              <a:rPr lang="en-AU" dirty="0" smtClean="0"/>
              <a:t>diagram, and annotate this information.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Skill Development/Guided Practice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278029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Relevance</a:t>
            </a:r>
            <a:endParaRPr lang="en-AU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732983"/>
            <a:ext cx="110457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Our bodies are complex organisms that are constantly responding to changes in the external and internal environment.</a:t>
            </a:r>
            <a:endParaRPr lang="en-AU" sz="2800" dirty="0"/>
          </a:p>
          <a:p>
            <a:endParaRPr lang="en-AU" sz="2800" dirty="0"/>
          </a:p>
          <a:p>
            <a:r>
              <a:rPr lang="en-AU" sz="2800" dirty="0"/>
              <a:t>Knowing about </a:t>
            </a:r>
            <a:r>
              <a:rPr lang="en-AU" sz="2800" dirty="0" smtClean="0"/>
              <a:t>the endocrine system and </a:t>
            </a:r>
            <a:r>
              <a:rPr lang="en-AU" sz="2800" dirty="0"/>
              <a:t>helps you understand how our </a:t>
            </a:r>
            <a:r>
              <a:rPr lang="en-AU" sz="2800" dirty="0" smtClean="0"/>
              <a:t>body maintains its optimal internal environment.</a:t>
            </a:r>
          </a:p>
        </p:txBody>
      </p:sp>
    </p:spTree>
    <p:extLst>
      <p:ext uri="{BB962C8B-B14F-4D97-AF65-F5344CB8AC3E}">
        <p14:creationId xmlns:p14="http://schemas.microsoft.com/office/powerpoint/2010/main" val="386654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</a:t>
            </a:r>
            <a:r>
              <a:rPr lang="en-AU" sz="3200" dirty="0" smtClean="0"/>
              <a:t>Closure</a:t>
            </a:r>
            <a:endParaRPr lang="en-AU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-6296" y="3072889"/>
            <a:ext cx="11394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Draw a diagram explaining how hormones have specific target cells.</a:t>
            </a:r>
            <a:endParaRPr lang="en-AU" sz="2800" dirty="0"/>
          </a:p>
        </p:txBody>
      </p:sp>
      <p:sp>
        <p:nvSpPr>
          <p:cNvPr id="46" name="TextBox 45"/>
          <p:cNvSpPr txBox="1"/>
          <p:nvPr/>
        </p:nvSpPr>
        <p:spPr>
          <a:xfrm>
            <a:off x="0" y="2331165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</a:t>
            </a:r>
            <a:r>
              <a:rPr lang="en-AU" sz="3200" dirty="0" smtClean="0"/>
              <a:t>Closure</a:t>
            </a:r>
            <a:endParaRPr lang="en-AU" sz="3200" dirty="0"/>
          </a:p>
        </p:txBody>
      </p:sp>
      <p:sp>
        <p:nvSpPr>
          <p:cNvPr id="50" name="TextBox 49"/>
          <p:cNvSpPr txBox="1"/>
          <p:nvPr/>
        </p:nvSpPr>
        <p:spPr>
          <a:xfrm>
            <a:off x="-50398" y="590437"/>
            <a:ext cx="114829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What is the function of the endocrine system, and which two parts of the brain are responsible for controlling it?</a:t>
            </a:r>
            <a:endParaRPr lang="en-AU" sz="2800" dirty="0"/>
          </a:p>
        </p:txBody>
      </p:sp>
      <p:grpSp>
        <p:nvGrpSpPr>
          <p:cNvPr id="9" name="Group 8"/>
          <p:cNvGrpSpPr/>
          <p:nvPr/>
        </p:nvGrpSpPr>
        <p:grpSpPr>
          <a:xfrm>
            <a:off x="3960738" y="3864407"/>
            <a:ext cx="3909950" cy="2714625"/>
            <a:chOff x="356259" y="2071686"/>
            <a:chExt cx="3909950" cy="2714625"/>
          </a:xfrm>
        </p:grpSpPr>
        <p:pic>
          <p:nvPicPr>
            <p:cNvPr id="10" name="Picture 5" descr="lockke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547" y="2071686"/>
              <a:ext cx="3810000" cy="2714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356259" y="2321626"/>
              <a:ext cx="104502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receptor</a:t>
              </a:r>
              <a:endParaRPr lang="en-AU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80947" y="3966358"/>
              <a:ext cx="81939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AU" dirty="0"/>
                <a:t>t</a:t>
              </a:r>
              <a:r>
                <a:rPr lang="en-AU" dirty="0" smtClean="0"/>
                <a:t>arget cell</a:t>
              </a:r>
              <a:endParaRPr lang="en-AU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203368" y="4049485"/>
              <a:ext cx="106284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AU" dirty="0" smtClean="0"/>
                <a:t>hormone</a:t>
              </a:r>
              <a:endParaRPr lang="en-AU" dirty="0"/>
            </a:p>
          </p:txBody>
        </p:sp>
      </p:grpSp>
    </p:spTree>
    <p:extLst>
      <p:ext uri="{BB962C8B-B14F-4D97-AF65-F5344CB8AC3E}">
        <p14:creationId xmlns:p14="http://schemas.microsoft.com/office/powerpoint/2010/main" val="209664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6" grpId="0" animBg="1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89546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Independent Practice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131027" y="3980809"/>
            <a:ext cx="1123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Marigold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628288" y="3980809"/>
            <a:ext cx="1071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Rafflesia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31027" y="4577161"/>
            <a:ext cx="1597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Trumpet Vine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82859" y="4469605"/>
            <a:ext cx="875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Cactus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88319" y="4496053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Jasmine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10208" y="4577161"/>
            <a:ext cx="1410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chemeClr val="bg1"/>
                </a:solidFill>
              </a:rPr>
              <a:t>Bottlebrush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673461"/>
            <a:ext cx="121123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Use the information below and on page 54 of the textbook to complete your endocrine system diagram.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537" t="19737" r="16889" b="15835"/>
          <a:stretch/>
        </p:blipFill>
        <p:spPr>
          <a:xfrm>
            <a:off x="1885510" y="1558408"/>
            <a:ext cx="8254778" cy="52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42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Daily Review</a:t>
            </a:r>
            <a:endParaRPr lang="en-AU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-1" y="732983"/>
            <a:ext cx="11847931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 smtClean="0"/>
              <a:t>Neurons carry electrical messages, called nerve impulses, from one part of the body to another at very high speed.</a:t>
            </a:r>
          </a:p>
          <a:p>
            <a:endParaRPr lang="en-AU" sz="2800" dirty="0"/>
          </a:p>
          <a:p>
            <a:r>
              <a:rPr lang="en-AU" sz="2800" dirty="0" smtClean="0"/>
              <a:t>Nerve impulses only travel in one direction.</a:t>
            </a:r>
          </a:p>
          <a:p>
            <a:r>
              <a:rPr lang="en-AU" sz="2800" dirty="0" smtClean="0"/>
              <a:t>Order the parts of a neuron in order of the nerve impulse.</a:t>
            </a:r>
            <a:endParaRPr lang="en-AU" sz="2800" dirty="0"/>
          </a:p>
          <a:p>
            <a:endParaRPr lang="en-AU" sz="2800" dirty="0" smtClean="0"/>
          </a:p>
          <a:p>
            <a:r>
              <a:rPr lang="en-AU" sz="2800" dirty="0" smtClean="0"/>
              <a:t>A	Axon</a:t>
            </a:r>
            <a:endParaRPr lang="en-AU" sz="2800" dirty="0"/>
          </a:p>
          <a:p>
            <a:r>
              <a:rPr lang="en-AU" sz="2800" dirty="0"/>
              <a:t>B</a:t>
            </a:r>
            <a:r>
              <a:rPr lang="en-AU" sz="2800" dirty="0" smtClean="0"/>
              <a:t>	Synaptic </a:t>
            </a:r>
            <a:r>
              <a:rPr lang="en-AU" sz="2800" dirty="0"/>
              <a:t>Terminal</a:t>
            </a:r>
            <a:r>
              <a:rPr lang="en-AU" sz="2800" dirty="0" smtClean="0"/>
              <a:t>	</a:t>
            </a:r>
          </a:p>
          <a:p>
            <a:r>
              <a:rPr lang="en-AU" sz="2800" dirty="0" smtClean="0"/>
              <a:t>C	Cell Body</a:t>
            </a:r>
          </a:p>
          <a:p>
            <a:r>
              <a:rPr lang="en-AU" sz="2800" dirty="0" smtClean="0"/>
              <a:t>D</a:t>
            </a:r>
            <a:r>
              <a:rPr lang="en-AU" sz="2800" dirty="0"/>
              <a:t>	</a:t>
            </a:r>
            <a:r>
              <a:rPr lang="en-AU" sz="2800" dirty="0" smtClean="0"/>
              <a:t>Dendrite</a:t>
            </a:r>
          </a:p>
          <a:p>
            <a:endParaRPr lang="en-AU" sz="2800" dirty="0"/>
          </a:p>
          <a:p>
            <a:r>
              <a:rPr lang="en-AU" sz="2800" dirty="0" smtClean="0"/>
              <a:t>Does the nerve impulse travel </a:t>
            </a:r>
            <a:br>
              <a:rPr lang="en-AU" sz="2800" dirty="0" smtClean="0"/>
            </a:br>
            <a:r>
              <a:rPr lang="en-AU" sz="2800" dirty="0" smtClean="0"/>
              <a:t>through the myelin sheath?</a:t>
            </a:r>
            <a:endParaRPr lang="en-AU" sz="2800" dirty="0"/>
          </a:p>
          <a:p>
            <a:endParaRPr lang="en-AU" sz="28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134" y="2949794"/>
            <a:ext cx="6476868" cy="347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03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76400" y="1274763"/>
            <a:ext cx="9144000" cy="2387600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The Endocrine System</a:t>
            </a:r>
          </a:p>
          <a:p>
            <a:r>
              <a:rPr lang="en-AU" sz="2800" dirty="0" smtClean="0"/>
              <a:t>Year 9 Biology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6672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590904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</a:t>
            </a:r>
            <a:r>
              <a:rPr lang="en-AU" sz="3200" dirty="0" smtClean="0"/>
              <a:t>Objectives</a:t>
            </a:r>
            <a:endParaRPr lang="en-A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2623210"/>
            <a:ext cx="449854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/>
          </p:nvPr>
        </p:nvGraphicFramePr>
        <p:xfrm>
          <a:off x="9328245" y="244761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we going to learn?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-1" y="732983"/>
            <a:ext cx="94709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Tx/>
              <a:buAutoNum type="arabicPeriod"/>
            </a:pPr>
            <a:r>
              <a:rPr lang="en-AU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Describe the function of the endocrine system.</a:t>
            </a:r>
            <a:endParaRPr lang="en-A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Tx/>
              <a:buAutoNum type="arabicPeriod"/>
            </a:pPr>
            <a:r>
              <a:rPr lang="en-AU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target cells of hormones and their </a:t>
            </a:r>
            <a:r>
              <a:rPr lang="en-A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effects.</a:t>
            </a:r>
            <a:endParaRPr lang="en-A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0" y="3207985"/>
            <a:ext cx="725840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dirty="0" smtClean="0"/>
              <a:t>Our body </a:t>
            </a:r>
            <a:r>
              <a:rPr lang="en-AU" sz="2800" dirty="0" smtClean="0"/>
              <a:t>has </a:t>
            </a:r>
            <a:r>
              <a:rPr lang="en-AU" sz="2800" dirty="0" smtClean="0"/>
              <a:t>several organ systems that </a:t>
            </a:r>
            <a:r>
              <a:rPr lang="en-AU" sz="2800" smtClean="0"/>
              <a:t>work together to </a:t>
            </a:r>
            <a:r>
              <a:rPr lang="en-AU" sz="2800" dirty="0" smtClean="0"/>
              <a:t>maintain an optimal level of functioning. </a:t>
            </a:r>
          </a:p>
          <a:p>
            <a:r>
              <a:rPr lang="en-AU" sz="2800" dirty="0" smtClean="0"/>
              <a:t>Think, Pair, Share: </a:t>
            </a:r>
          </a:p>
          <a:p>
            <a:r>
              <a:rPr lang="en-AU" sz="2800" dirty="0" smtClean="0"/>
              <a:t>List three different systems within the body.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2"/>
          <a:stretch/>
        </p:blipFill>
        <p:spPr>
          <a:xfrm>
            <a:off x="6747250" y="2913584"/>
            <a:ext cx="4979800" cy="333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25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</a:t>
            </a:r>
            <a:r>
              <a:rPr lang="en-AU" sz="3200" dirty="0"/>
              <a:t>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00769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Endocrine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endocrine syste</a:t>
            </a:r>
            <a:r>
              <a:rPr lang="en-A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 is a collection of glands and organs that secrete hormones.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Its function is to maintain the body’s internal environment.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Hormones are secreted into the blood and travel around the body via the circulatory system.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Glands and organs of the endocrine system are located all throughout the body.</a:t>
            </a:r>
            <a:r>
              <a:rPr lang="en-A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A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A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endocrine system acts much slower than the nervous system, however its effects last longer.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402021"/>
              </p:ext>
            </p:extLst>
          </p:nvPr>
        </p:nvGraphicFramePr>
        <p:xfrm>
          <a:off x="6976082" y="148208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is the endocrine</a:t>
                      </a:r>
                      <a:r>
                        <a:rPr lang="en-AU" baseline="0" dirty="0" smtClean="0"/>
                        <a:t> system composed of?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379331"/>
              </p:ext>
            </p:extLst>
          </p:nvPr>
        </p:nvGraphicFramePr>
        <p:xfrm>
          <a:off x="9608409" y="1289788"/>
          <a:ext cx="2463077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Think, Pair, Share:</a:t>
                      </a:r>
                    </a:p>
                    <a:p>
                      <a:r>
                        <a:rPr lang="en-AU" dirty="0" smtClean="0"/>
                        <a:t>Why</a:t>
                      </a:r>
                      <a:r>
                        <a:rPr lang="en-AU" baseline="0" dirty="0" smtClean="0"/>
                        <a:t> do you think the endocrine system is slower than the nervous system?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164047"/>
              </p:ext>
            </p:extLst>
          </p:nvPr>
        </p:nvGraphicFramePr>
        <p:xfrm>
          <a:off x="9602730" y="148208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How do hormones</a:t>
                      </a:r>
                      <a:r>
                        <a:rPr lang="en-AU" baseline="0" dirty="0" smtClean="0"/>
                        <a:t> travel around the body?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549242"/>
              </p:ext>
            </p:extLst>
          </p:nvPr>
        </p:nvGraphicFramePr>
        <p:xfrm>
          <a:off x="9636807" y="5949561"/>
          <a:ext cx="2463077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 smtClean="0"/>
                        <a:t>Vocabulary</a:t>
                      </a:r>
                      <a:endParaRPr lang="en-AU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 smtClean="0"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Secrete: release</a:t>
                      </a:r>
                      <a:endParaRPr lang="en-AU" dirty="0" smtClean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38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429" y="1124971"/>
            <a:ext cx="4310744" cy="612745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</a:t>
            </a:r>
            <a:r>
              <a:rPr lang="en-AU" sz="3200" dirty="0"/>
              <a:t>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653142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Endocrine Glands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several glands that make up the endocrine system.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They are referred to as ductless glands because they secrete hormones straight into the bloodstream.</a:t>
            </a:r>
            <a:endParaRPr lang="en-AU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Many hormones are released from the hypothalamus </a:t>
            </a:r>
            <a:r>
              <a:rPr lang="en-A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the pituitary gland in the brain.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565633"/>
              </p:ext>
            </p:extLst>
          </p:nvPr>
        </p:nvGraphicFramePr>
        <p:xfrm>
          <a:off x="6560445" y="92903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Why are endocrine</a:t>
                      </a:r>
                      <a:r>
                        <a:rPr lang="en-AU" baseline="0" dirty="0" smtClean="0"/>
                        <a:t> glands called ductless glands?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768576"/>
              </p:ext>
            </p:extLst>
          </p:nvPr>
        </p:nvGraphicFramePr>
        <p:xfrm>
          <a:off x="9602730" y="148208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Where</a:t>
                      </a:r>
                      <a:r>
                        <a:rPr lang="en-AU" baseline="0" dirty="0" smtClean="0"/>
                        <a:t> are hypothalamus and pituitary gland located?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545867"/>
              </p:ext>
            </p:extLst>
          </p:nvPr>
        </p:nvGraphicFramePr>
        <p:xfrm>
          <a:off x="9610634" y="2014181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3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are </a:t>
                      </a:r>
                      <a:r>
                        <a:rPr lang="en-AU" smtClean="0"/>
                        <a:t>three other </a:t>
                      </a:r>
                      <a:r>
                        <a:rPr lang="en-AU" dirty="0" smtClean="0"/>
                        <a:t>endocrine</a:t>
                      </a:r>
                      <a:r>
                        <a:rPr lang="en-AU" baseline="0" dirty="0" smtClean="0"/>
                        <a:t> glands in the body?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370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8269" y="2849460"/>
            <a:ext cx="4486275" cy="36766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0591"/>
            <a:ext cx="9470571" cy="54539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Hypothalamus and Pituitary Gland</a:t>
            </a:r>
          </a:p>
          <a:p>
            <a:pPr marL="457200" indent="-457200"/>
            <a:r>
              <a:rPr lang="en-A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A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hypothalamus is a bundle of nerves that links the nervous and endocrine systems</a:t>
            </a:r>
            <a:r>
              <a:rPr lang="en-A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indent="-457200"/>
            <a:r>
              <a:rPr lang="en-A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monitors the body’s internal environment, i.e. temperature, metabolism, water content.</a:t>
            </a:r>
          </a:p>
          <a:p>
            <a:pPr marL="457200" indent="-457200"/>
            <a:r>
              <a:rPr lang="en-A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hypothalamus secretes hormones to the </a:t>
            </a:r>
            <a:br>
              <a:rPr lang="en-A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A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pituitary gland, which then secretes more, or less, </a:t>
            </a:r>
            <a:br>
              <a:rPr lang="en-A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AU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hormones itself.</a:t>
            </a:r>
            <a:endParaRPr lang="en-A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/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pituitary gland is often called the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‘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master gland’ because it controls the activities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 endocrine glands such as the ovaries,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testes and the thyroid gland.</a:t>
            </a:r>
          </a:p>
          <a:p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</a:t>
            </a:r>
            <a:r>
              <a:rPr lang="en-AU" sz="3200" dirty="0"/>
              <a:t>Development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267280"/>
              </p:ext>
            </p:extLst>
          </p:nvPr>
        </p:nvGraphicFramePr>
        <p:xfrm>
          <a:off x="9602730" y="1270431"/>
          <a:ext cx="2463077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Why is the pituitary gland called the master gland</a:t>
                      </a:r>
                      <a:r>
                        <a:rPr lang="en-AU" baseline="0" dirty="0" smtClean="0"/>
                        <a:t>?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044505"/>
              </p:ext>
            </p:extLst>
          </p:nvPr>
        </p:nvGraphicFramePr>
        <p:xfrm>
          <a:off x="9608409" y="155684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1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is the role of the hypothalamus?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40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</a:t>
            </a:r>
            <a:r>
              <a:rPr lang="en-AU" sz="3200" dirty="0"/>
              <a:t>Development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732983"/>
            <a:ext cx="936963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Hormones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28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Hormones are a type of </a:t>
            </a:r>
            <a:r>
              <a:rPr lang="en-AU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chemical messenger that work to maintain control and growth of the body.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Hormones are produced in very small amounts and travel through the blood, reaching all 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body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cells. </a:t>
            </a:r>
            <a:endParaRPr lang="en-US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However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they do not affect all the cells. Hormones are specific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means that they only act on particular cells in the body. These are the target cells. </a:t>
            </a:r>
            <a:endParaRPr lang="en-AU" sz="2800" dirty="0" smtClean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4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AU" sz="2800" dirty="0" smtClean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3511"/>
              </p:ext>
            </p:extLst>
          </p:nvPr>
        </p:nvGraphicFramePr>
        <p:xfrm>
          <a:off x="9500499" y="153750"/>
          <a:ext cx="2463077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are hormones?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579415"/>
              </p:ext>
            </p:extLst>
          </p:nvPr>
        </p:nvGraphicFramePr>
        <p:xfrm>
          <a:off x="9501788" y="1092299"/>
          <a:ext cx="2463077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</a:t>
                      </a:r>
                      <a:r>
                        <a:rPr lang="en-AU" dirty="0" smtClean="0"/>
                        <a:t>2</a:t>
                      </a:r>
                      <a:endParaRPr lang="en-AU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In your own words: what are target cells?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490" y="4279755"/>
            <a:ext cx="45243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68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3548"/>
            <a:ext cx="9552924" cy="5251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AU" b="1" dirty="0" smtClean="0"/>
              <a:t>Target Cells</a:t>
            </a:r>
          </a:p>
          <a:p>
            <a:pPr lvl="0"/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Different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hormones have different chemical structures. 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means that their shape varies. </a:t>
            </a:r>
            <a:endParaRPr lang="en-US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It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is the shape of the hormone that makes it specific. </a:t>
            </a:r>
            <a:endParaRPr lang="en-US" dirty="0" smtClean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dirty="0">
                <a:ea typeface="Calibri" panose="020F0502020204030204" pitchFamily="34" charset="0"/>
                <a:cs typeface="Times New Roman" panose="02020603050405020304" pitchFamily="18" charset="0"/>
              </a:rPr>
              <a:t>hormone is only active in cells that have receptors that fit the shape of the </a:t>
            </a:r>
            <a:r>
              <a:rPr lang="en-US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hormone.</a:t>
            </a:r>
          </a:p>
          <a:p>
            <a:pPr lvl="0"/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Target cells and hormones fit </a:t>
            </a:r>
            <a:b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together like a lock and key, </a:t>
            </a:r>
            <a:b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or pieces of a jigsaw. </a:t>
            </a:r>
          </a:p>
          <a:p>
            <a:pPr lvl="0"/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 only takes one hormone to </a:t>
            </a:r>
            <a:b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cause a change in the target </a:t>
            </a:r>
            <a:b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 smtClean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cell’s activity. </a:t>
            </a:r>
            <a:endParaRPr lang="en-AU" dirty="0" smtClean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 smtClean="0"/>
              <a:t>Concept </a:t>
            </a:r>
            <a:r>
              <a:rPr lang="en-AU" sz="3200" dirty="0"/>
              <a:t>Development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158825"/>
              </p:ext>
            </p:extLst>
          </p:nvPr>
        </p:nvGraphicFramePr>
        <p:xfrm>
          <a:off x="9552924" y="148208"/>
          <a:ext cx="2463077" cy="2651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630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Hormones</a:t>
                      </a:r>
                      <a:r>
                        <a:rPr lang="en-AU" baseline="0" dirty="0" smtClean="0"/>
                        <a:t> are specific because:</a:t>
                      </a:r>
                    </a:p>
                    <a:p>
                      <a:pPr marL="342900" indent="-342900">
                        <a:buAutoNum type="alphaLcParenR"/>
                      </a:pPr>
                      <a:r>
                        <a:rPr lang="en-AU" baseline="0" dirty="0" smtClean="0"/>
                        <a:t>They are fussy</a:t>
                      </a:r>
                    </a:p>
                    <a:p>
                      <a:pPr marL="342900" indent="-342900">
                        <a:buAutoNum type="alphaLcParenR"/>
                      </a:pPr>
                      <a:r>
                        <a:rPr lang="en-AU" baseline="0" dirty="0" smtClean="0"/>
                        <a:t>Their shape only fits one target cell</a:t>
                      </a:r>
                    </a:p>
                    <a:p>
                      <a:pPr marL="342900" indent="-342900">
                        <a:buAutoNum type="alphaLcParenR"/>
                      </a:pPr>
                      <a:r>
                        <a:rPr lang="en-AU" baseline="0" dirty="0" smtClean="0"/>
                        <a:t>They can change their shape to fit any cell</a:t>
                      </a:r>
                      <a:endParaRPr lang="en-AU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350" y="3172670"/>
            <a:ext cx="6979661" cy="356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16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3645</TotalTime>
  <Words>770</Words>
  <Application>Microsoft Office PowerPoint</Application>
  <PresentationFormat>Widescreen</PresentationFormat>
  <Paragraphs>136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Microsoft account</cp:lastModifiedBy>
  <cp:revision>39</cp:revision>
  <dcterms:created xsi:type="dcterms:W3CDTF">2019-03-10T03:10:56Z</dcterms:created>
  <dcterms:modified xsi:type="dcterms:W3CDTF">2020-03-18T01:58:37Z</dcterms:modified>
</cp:coreProperties>
</file>