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79" r:id="rId3"/>
    <p:sldId id="263" r:id="rId4"/>
    <p:sldId id="281" r:id="rId5"/>
    <p:sldId id="284" r:id="rId6"/>
    <p:sldId id="257" r:id="rId7"/>
    <p:sldId id="262" r:id="rId8"/>
    <p:sldId id="285" r:id="rId9"/>
    <p:sldId id="286" r:id="rId10"/>
    <p:sldId id="282" r:id="rId11"/>
    <p:sldId id="276" r:id="rId12"/>
    <p:sldId id="287" r:id="rId13"/>
    <p:sldId id="264" r:id="rId14"/>
    <p:sldId id="283" r:id="rId15"/>
    <p:sldId id="288" r:id="rId16"/>
    <p:sldId id="289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12269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8135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19/03/2019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-14465"/>
            <a:ext cx="4952528" cy="70397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8" name="Rectangle 7"/>
          <p:cNvSpPr/>
          <p:nvPr/>
        </p:nvSpPr>
        <p:spPr>
          <a:xfrm>
            <a:off x="0" y="1000703"/>
            <a:ext cx="753102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endocrine system is a collection of glands and organs that secrete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into the bloodstream.</a:t>
            </a:r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function is to maintain the body’s internal environment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 four different endocrine </a:t>
            </a:r>
            <a:r>
              <a:rPr lang="en-AU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body.</a:t>
            </a: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837480"/>
              </p:ext>
            </p:extLst>
          </p:nvPr>
        </p:nvGraphicFramePr>
        <p:xfrm>
          <a:off x="9527089" y="159850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normal blood</a:t>
                      </a:r>
                      <a:r>
                        <a:rPr lang="en-AU" baseline="0" dirty="0" smtClean="0"/>
                        <a:t> glucose level?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88966"/>
              </p:ext>
            </p:extLst>
          </p:nvPr>
        </p:nvGraphicFramePr>
        <p:xfrm>
          <a:off x="9540415" y="1365430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two</a:t>
                      </a:r>
                      <a:r>
                        <a:rPr lang="en-AU" baseline="0" dirty="0" smtClean="0"/>
                        <a:t> hormones affect blood glucose levels?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94109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Blood Glucose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Too </a:t>
            </a:r>
            <a:r>
              <a:rPr lang="en-US" sz="2800" dirty="0"/>
              <a:t>much glucose makes your blood thick, meaning that it can move only slowly through your blood vessels.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Too </a:t>
            </a:r>
            <a:r>
              <a:rPr lang="en-US" sz="2800" dirty="0"/>
              <a:t>little glucose makes you feel dizzy because you have insufficient energy.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Due to homeostasis and negative feedback, blood glucose </a:t>
            </a:r>
            <a:r>
              <a:rPr lang="en-US" sz="2800" dirty="0"/>
              <a:t>levels </a:t>
            </a:r>
            <a:r>
              <a:rPr lang="en-US" sz="2800" dirty="0" smtClean="0"/>
              <a:t>remain </a:t>
            </a:r>
            <a:r>
              <a:rPr lang="en-US" sz="2800" dirty="0"/>
              <a:t>fairly constant at about </a:t>
            </a:r>
            <a:r>
              <a:rPr lang="en-US" sz="2800" dirty="0" smtClean="0"/>
              <a:t>0.8–1mg/mL</a:t>
            </a:r>
            <a:r>
              <a:rPr lang="en-US" sz="2800" dirty="0"/>
              <a:t>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steady concentration is due to the action of two hormones: insulin and </a:t>
            </a:r>
            <a:r>
              <a:rPr lang="en-US" sz="2800" dirty="0" smtClean="0"/>
              <a:t>glucagon.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These </a:t>
            </a:r>
            <a:r>
              <a:rPr lang="en-US" sz="2800" dirty="0"/>
              <a:t>hormones are made by groups of specialised cells in the pancreas, called ‘islets’.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101162"/>
              </p:ext>
            </p:extLst>
          </p:nvPr>
        </p:nvGraphicFramePr>
        <p:xfrm>
          <a:off x="9533272" y="2853028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 are they secreted</a:t>
                      </a:r>
                      <a:r>
                        <a:rPr lang="en-AU" baseline="0" dirty="0" smtClean="0"/>
                        <a:t> from?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Hypothalamus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Pituitary Gland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Pancreas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29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368596"/>
              </p:ext>
            </p:extLst>
          </p:nvPr>
        </p:nvGraphicFramePr>
        <p:xfrm>
          <a:off x="9568653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hormone is released in response to </a:t>
                      </a:r>
                      <a:r>
                        <a:rPr lang="en-AU" baseline="0" dirty="0" smtClean="0"/>
                        <a:t>high blood glucose?</a:t>
                      </a:r>
                      <a:endParaRPr lang="en-A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89459"/>
              </p:ext>
            </p:extLst>
          </p:nvPr>
        </p:nvGraphicFramePr>
        <p:xfrm>
          <a:off x="6963467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endocrine gland</a:t>
                      </a:r>
                      <a:r>
                        <a:rPr lang="en-AU" baseline="0" dirty="0" smtClean="0"/>
                        <a:t> controls blood glucose?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Regulating Blood Glucose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/>
              <a:t>Blood glucose levels are controlled by the </a:t>
            </a:r>
            <a:r>
              <a:rPr lang="en-AU" sz="2800" dirty="0" smtClean="0"/>
              <a:t>pancreas.</a:t>
            </a:r>
            <a:endParaRPr lang="en-A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/>
              <a:t>When blood glucose is high (stimulus), </a:t>
            </a:r>
            <a:r>
              <a:rPr lang="en-AU" sz="2800" dirty="0" smtClean="0"/>
              <a:t>the pancreas </a:t>
            </a:r>
            <a:r>
              <a:rPr lang="en-AU" sz="2800" dirty="0"/>
              <a:t>secretes </a:t>
            </a:r>
            <a:r>
              <a:rPr lang="en-AU" sz="2800" dirty="0" smtClean="0"/>
              <a:t>insulin.</a:t>
            </a:r>
            <a:endParaRPr lang="en-A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/>
              <a:t>Insulin causes muscle and liver cells to store </a:t>
            </a:r>
            <a:r>
              <a:rPr lang="en-AU" sz="2800" dirty="0" smtClean="0"/>
              <a:t>glucose, </a:t>
            </a:r>
            <a:r>
              <a:rPr lang="en-AU" sz="2800" dirty="0"/>
              <a:t>removing </a:t>
            </a:r>
            <a:r>
              <a:rPr lang="en-AU" sz="2800" dirty="0" smtClean="0"/>
              <a:t>the stimulus through </a:t>
            </a:r>
            <a:br>
              <a:rPr lang="en-AU" sz="2800" dirty="0" smtClean="0"/>
            </a:br>
            <a:r>
              <a:rPr lang="en-AU" sz="2800" dirty="0" smtClean="0"/>
              <a:t>negative </a:t>
            </a:r>
            <a:r>
              <a:rPr lang="en-AU" sz="2800" dirty="0" smtClean="0"/>
              <a:t>feedback</a:t>
            </a:r>
            <a:r>
              <a:rPr lang="en-AU" sz="2800" dirty="0" smtClean="0"/>
              <a:t>.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pSp>
        <p:nvGrpSpPr>
          <p:cNvPr id="5" name="Group 4"/>
          <p:cNvGrpSpPr/>
          <p:nvPr/>
        </p:nvGrpSpPr>
        <p:grpSpPr>
          <a:xfrm>
            <a:off x="5522594" y="3449404"/>
            <a:ext cx="5097501" cy="3003162"/>
            <a:chOff x="6988629" y="1831223"/>
            <a:chExt cx="5097501" cy="300316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b="43823"/>
            <a:stretch/>
          </p:blipFill>
          <p:spPr>
            <a:xfrm>
              <a:off x="6988629" y="1831223"/>
              <a:ext cx="5097501" cy="2823904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10562704" y="4322617"/>
              <a:ext cx="1202575" cy="358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003427" y="4475869"/>
              <a:ext cx="1202575" cy="358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22036"/>
              </p:ext>
            </p:extLst>
          </p:nvPr>
        </p:nvGraphicFramePr>
        <p:xfrm>
          <a:off x="9568653" y="158987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does insulin do</a:t>
                      </a:r>
                      <a:r>
                        <a:rPr lang="en-AU" baseline="0" dirty="0" smtClean="0"/>
                        <a:t>?</a:t>
                      </a:r>
                      <a:endParaRPr lang="en-A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019902" y="3143567"/>
            <a:ext cx="5097501" cy="3013899"/>
            <a:chOff x="6988629" y="3844101"/>
            <a:chExt cx="5097501" cy="3013899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43609"/>
            <a:stretch/>
          </p:blipFill>
          <p:spPr>
            <a:xfrm>
              <a:off x="6988629" y="4023359"/>
              <a:ext cx="5097501" cy="2834641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10509833" y="3844101"/>
              <a:ext cx="1202575" cy="3585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471826"/>
              </p:ext>
            </p:extLst>
          </p:nvPr>
        </p:nvGraphicFramePr>
        <p:xfrm>
          <a:off x="9568653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hormone is released in response to low blood sugar?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632622"/>
              </p:ext>
            </p:extLst>
          </p:nvPr>
        </p:nvGraphicFramePr>
        <p:xfrm>
          <a:off x="6963467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endocrine gland</a:t>
                      </a:r>
                      <a:r>
                        <a:rPr lang="en-AU" baseline="0" dirty="0" smtClean="0"/>
                        <a:t> controls blood glucose?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0" y="732983"/>
            <a:ext cx="81880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Regulating Blood Glucose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</a:t>
            </a:r>
            <a:r>
              <a:rPr lang="en-AU" sz="2800" dirty="0"/>
              <a:t>blood glucose is low (stimulus), pancreas secretes </a:t>
            </a:r>
            <a:r>
              <a:rPr lang="en-AU" sz="2800" dirty="0" smtClean="0"/>
              <a:t>glucagon.</a:t>
            </a:r>
            <a:endParaRPr lang="en-AU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AU" sz="2800" dirty="0"/>
              <a:t>Glucagon causes muscle and liver cells to </a:t>
            </a:r>
            <a:r>
              <a:rPr lang="en-AU" sz="2800" dirty="0" smtClean="0"/>
              <a:t>release </a:t>
            </a:r>
            <a:r>
              <a:rPr lang="en-AU" sz="2800" dirty="0"/>
              <a:t>glucose into the blood, removing the </a:t>
            </a:r>
            <a:r>
              <a:rPr lang="en-AU" sz="2800" dirty="0" smtClean="0"/>
              <a:t>stimulus.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Glucagon </a:t>
            </a:r>
            <a:r>
              <a:rPr lang="en-US" sz="2800" dirty="0"/>
              <a:t>has the opposite effect to insulin. </a:t>
            </a: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By </a:t>
            </a:r>
            <a:r>
              <a:rPr lang="en-US" sz="2800" dirty="0"/>
              <a:t>the controlled release of the two hormones, glucose levels are kept fairly constant. 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6794"/>
              </p:ext>
            </p:extLst>
          </p:nvPr>
        </p:nvGraphicFramePr>
        <p:xfrm>
          <a:off x="9568653" y="158987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effect of glucagon</a:t>
                      </a:r>
                      <a:r>
                        <a:rPr lang="en-AU" baseline="0" dirty="0" smtClean="0"/>
                        <a:t>?</a:t>
                      </a:r>
                      <a:endParaRPr lang="en-AU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decreased blood glucose levels.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29413"/>
              </p:ext>
            </p:extLst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7990" y="2544417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</a:t>
            </a:r>
            <a:r>
              <a:rPr lang="en-AU" sz="2400" dirty="0" smtClean="0">
                <a:solidFill>
                  <a:srgbClr val="00B050"/>
                </a:solidFill>
              </a:rPr>
              <a:t>blood 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21272" y="2846491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63558" y="252628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glucagon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024972" y="284649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039988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7651797" y="284649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457064" y="2526287"/>
            <a:ext cx="199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Glucagon causes liver to release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increased blood glucose levels.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7990" y="2544417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</a:t>
            </a:r>
            <a:r>
              <a:rPr lang="en-AU" sz="2400" dirty="0" smtClean="0">
                <a:solidFill>
                  <a:srgbClr val="00B050"/>
                </a:solidFill>
              </a:rPr>
              <a:t>in blood </a:t>
            </a:r>
            <a:r>
              <a:rPr lang="en-AU" sz="2400" dirty="0" smtClean="0">
                <a:solidFill>
                  <a:srgbClr val="00B050"/>
                </a:solidFill>
              </a:rPr>
              <a:t>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3021272" y="2846491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463558" y="252628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insulin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5024972" y="284649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8039988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7651797" y="284649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457064" y="252628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Insulin causes liver to absorb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1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</a:t>
            </a:r>
            <a:r>
              <a:rPr lang="en-AU" dirty="0" smtClean="0"/>
              <a:t>a change in </a:t>
            </a:r>
            <a:r>
              <a:rPr lang="en-AU" dirty="0" smtClean="0"/>
              <a:t>blood glucose </a:t>
            </a:r>
            <a:r>
              <a:rPr lang="en-AU" dirty="0" smtClean="0"/>
              <a:t>levels after you eat a meal.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27990" y="2544417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</a:t>
            </a:r>
            <a:r>
              <a:rPr lang="en-AU" sz="2400" dirty="0" smtClean="0">
                <a:solidFill>
                  <a:srgbClr val="00B050"/>
                </a:solidFill>
              </a:rPr>
              <a:t>in blood </a:t>
            </a:r>
            <a:r>
              <a:rPr lang="en-AU" sz="2400" dirty="0" smtClean="0">
                <a:solidFill>
                  <a:srgbClr val="00B050"/>
                </a:solidFill>
              </a:rPr>
              <a:t>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 rot="16200000">
            <a:off x="3021272" y="2846491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3463558" y="252628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insulin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16200000">
            <a:off x="5024972" y="284649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8039988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6200000">
            <a:off x="7651797" y="284649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5457064" y="252628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Insulin causes liver to absorb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</a:t>
            </a:r>
            <a:r>
              <a:rPr lang="en-AU" dirty="0" smtClean="0"/>
              <a:t>a change in blood </a:t>
            </a:r>
            <a:r>
              <a:rPr lang="en-AU" dirty="0" smtClean="0"/>
              <a:t>glucose </a:t>
            </a:r>
            <a:r>
              <a:rPr lang="en-AU" dirty="0" smtClean="0"/>
              <a:t>levels after you go for a long run.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929413"/>
              </p:ext>
            </p:extLst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7990" y="2544417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</a:t>
            </a:r>
            <a:r>
              <a:rPr lang="en-AU" sz="2400" dirty="0" smtClean="0">
                <a:solidFill>
                  <a:srgbClr val="00B050"/>
                </a:solidFill>
              </a:rPr>
              <a:t>in blood </a:t>
            </a:r>
            <a:r>
              <a:rPr lang="en-AU" sz="2400" dirty="0" smtClean="0">
                <a:solidFill>
                  <a:srgbClr val="00B050"/>
                </a:solidFill>
              </a:rPr>
              <a:t>glucose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21272" y="2846491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463558" y="252628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Pancreas secretes glucagon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024972" y="284649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8039988" y="254441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 rot="16200000">
            <a:off x="7651797" y="284649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TextBox 12"/>
          <p:cNvSpPr txBox="1"/>
          <p:nvPr/>
        </p:nvSpPr>
        <p:spPr>
          <a:xfrm>
            <a:off x="5457064" y="2526287"/>
            <a:ext cx="1993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Glucagon causes liver to release glucose </a:t>
            </a:r>
            <a:endParaRPr lang="en-AU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endocrine system and blood sugar levels helps </a:t>
            </a:r>
            <a:r>
              <a:rPr lang="en-AU" sz="2800" dirty="0"/>
              <a:t>you understand how our </a:t>
            </a:r>
            <a:r>
              <a:rPr lang="en-AU" sz="2800" dirty="0" smtClean="0"/>
              <a:t>body maintains its optimal internal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50398" y="3601083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role does the liver play in regulating blood glucose levels?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14167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8" y="590437"/>
            <a:ext cx="1148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glucose?</a:t>
            </a:r>
            <a:endParaRPr lang="en-AU" sz="28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2229044"/>
            <a:ext cx="980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is the pancreas involved in regulating blood glucose levels?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-956" y="2824349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73461"/>
            <a:ext cx="38845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AU" sz="2800" dirty="0" smtClean="0"/>
              <a:t>Copy and complete the following flow chart in your book or device, with the title ‘Regulating Blood Glucose’.</a:t>
            </a:r>
          </a:p>
          <a:p>
            <a:r>
              <a:rPr lang="en-AU" sz="2800" dirty="0" smtClean="0"/>
              <a:t>( Choose </a:t>
            </a:r>
            <a:r>
              <a:rPr lang="en-AU" sz="2800" b="1" dirty="0" smtClean="0"/>
              <a:t>either</a:t>
            </a:r>
            <a:r>
              <a:rPr lang="en-AU" sz="2800" dirty="0" smtClean="0"/>
              <a:t> ‘increases’ or ‘decreases’)</a:t>
            </a:r>
          </a:p>
          <a:p>
            <a:endParaRPr lang="en-AU" sz="2800" dirty="0"/>
          </a:p>
          <a:p>
            <a:r>
              <a:rPr lang="en-AU" sz="2800" dirty="0" smtClean="0"/>
              <a:t>2. Complete the Homeostasis worksheet.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505" y="-50631"/>
            <a:ext cx="7106107" cy="70075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36427" y="384720"/>
            <a:ext cx="2291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Increases/decreases</a:t>
            </a:r>
            <a:endParaRPr lang="en-A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700651" y="1766216"/>
            <a:ext cx="2291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Increases/decreases</a:t>
            </a:r>
            <a:endParaRPr lang="en-A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6436426" y="6148211"/>
            <a:ext cx="2291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Increases/decreases</a:t>
            </a:r>
            <a:endParaRPr lang="en-A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4723801" y="4496053"/>
            <a:ext cx="229193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Increases/decreases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23612"/>
            <a:ext cx="11691257" cy="6736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Hormones are specific to their target cells</a:t>
            </a:r>
            <a:r>
              <a:rPr lang="en-AU" dirty="0" smtClean="0"/>
              <a:t>. They </a:t>
            </a:r>
            <a:r>
              <a:rPr lang="en-AU" dirty="0"/>
              <a:t>fit together like a lock and key</a:t>
            </a:r>
            <a:r>
              <a:rPr lang="en-AU" dirty="0" smtClean="0"/>
              <a:t>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1777618" y="1797743"/>
            <a:ext cx="2333543" cy="1545530"/>
            <a:chOff x="1215" y="10890"/>
            <a:chExt cx="1665" cy="945"/>
          </a:xfrm>
        </p:grpSpPr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1515" y="11190"/>
              <a:ext cx="1065" cy="64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 dirty="0"/>
            </a:p>
          </p:txBody>
        </p:sp>
        <p:sp>
          <p:nvSpPr>
            <p:cNvPr id="78" name="AutoShape 4"/>
            <p:cNvSpPr>
              <a:spLocks noChangeArrowheads="1"/>
            </p:cNvSpPr>
            <p:nvPr/>
          </p:nvSpPr>
          <p:spPr bwMode="auto">
            <a:xfrm>
              <a:off x="1965" y="10890"/>
              <a:ext cx="165" cy="300"/>
            </a:xfrm>
            <a:prstGeom prst="triangle">
              <a:avLst>
                <a:gd name="adj" fmla="val 503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 dirty="0"/>
            </a:p>
          </p:txBody>
        </p:sp>
        <p:sp>
          <p:nvSpPr>
            <p:cNvPr id="79" name="AutoShape 5"/>
            <p:cNvSpPr>
              <a:spLocks noChangeArrowheads="1"/>
            </p:cNvSpPr>
            <p:nvPr/>
          </p:nvSpPr>
          <p:spPr bwMode="auto">
            <a:xfrm rot="-5400000">
              <a:off x="1282" y="11370"/>
              <a:ext cx="165" cy="300"/>
            </a:xfrm>
            <a:prstGeom prst="triangle">
              <a:avLst>
                <a:gd name="adj" fmla="val 503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 dirty="0"/>
            </a:p>
          </p:txBody>
        </p:sp>
        <p:sp>
          <p:nvSpPr>
            <p:cNvPr id="80" name="AutoShape 6"/>
            <p:cNvSpPr>
              <a:spLocks noChangeArrowheads="1"/>
            </p:cNvSpPr>
            <p:nvPr/>
          </p:nvSpPr>
          <p:spPr bwMode="auto">
            <a:xfrm rot="5400000">
              <a:off x="2647" y="11370"/>
              <a:ext cx="165" cy="300"/>
            </a:xfrm>
            <a:prstGeom prst="triangle">
              <a:avLst>
                <a:gd name="adj" fmla="val 50301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AU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4316681" y="3343273"/>
            <a:ext cx="6745183" cy="916750"/>
            <a:chOff x="4111162" y="4833937"/>
            <a:chExt cx="5567362" cy="642937"/>
          </a:xfrm>
        </p:grpSpPr>
        <p:grpSp>
          <p:nvGrpSpPr>
            <p:cNvPr id="81" name="Group 80"/>
            <p:cNvGrpSpPr>
              <a:grpSpLocks/>
            </p:cNvGrpSpPr>
            <p:nvPr/>
          </p:nvGrpSpPr>
          <p:grpSpPr bwMode="auto">
            <a:xfrm>
              <a:off x="5154149" y="4943474"/>
              <a:ext cx="223838" cy="342900"/>
              <a:chOff x="7688" y="11340"/>
              <a:chExt cx="352" cy="540"/>
            </a:xfrm>
          </p:grpSpPr>
          <p:sp>
            <p:nvSpPr>
              <p:cNvPr id="82" name="AutoShape 52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83" name="AutoShape 53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84" name="Rectangle 83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5" name="Group 84"/>
            <p:cNvGrpSpPr>
              <a:grpSpLocks/>
            </p:cNvGrpSpPr>
            <p:nvPr/>
          </p:nvGrpSpPr>
          <p:grpSpPr bwMode="auto">
            <a:xfrm>
              <a:off x="4496924" y="5072062"/>
              <a:ext cx="223838" cy="342900"/>
              <a:chOff x="7688" y="11340"/>
              <a:chExt cx="352" cy="540"/>
            </a:xfrm>
          </p:grpSpPr>
          <p:sp>
            <p:nvSpPr>
              <p:cNvPr id="86" name="AutoShape 56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87" name="AutoShape 57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88" name="Rectangle 87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89" name="Group 88"/>
            <p:cNvGrpSpPr>
              <a:grpSpLocks/>
            </p:cNvGrpSpPr>
            <p:nvPr/>
          </p:nvGrpSpPr>
          <p:grpSpPr bwMode="auto">
            <a:xfrm>
              <a:off x="4111162" y="5095874"/>
              <a:ext cx="223837" cy="342900"/>
              <a:chOff x="7688" y="11340"/>
              <a:chExt cx="352" cy="540"/>
            </a:xfrm>
          </p:grpSpPr>
          <p:sp>
            <p:nvSpPr>
              <p:cNvPr id="90" name="AutoShape 60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91" name="AutoShape 61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92" name="Rectangle 91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3" name="Group 92"/>
            <p:cNvGrpSpPr>
              <a:grpSpLocks/>
            </p:cNvGrpSpPr>
            <p:nvPr/>
          </p:nvGrpSpPr>
          <p:grpSpPr bwMode="auto">
            <a:xfrm>
              <a:off x="4777912" y="4972049"/>
              <a:ext cx="223837" cy="342900"/>
              <a:chOff x="7688" y="11340"/>
              <a:chExt cx="352" cy="540"/>
            </a:xfrm>
          </p:grpSpPr>
          <p:sp>
            <p:nvSpPr>
              <p:cNvPr id="94" name="AutoShape 8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95" name="AutoShape 9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96" name="Rectangle 95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5551024" y="4972049"/>
              <a:ext cx="222250" cy="342900"/>
              <a:chOff x="7688" y="11340"/>
              <a:chExt cx="352" cy="540"/>
            </a:xfrm>
          </p:grpSpPr>
          <p:sp>
            <p:nvSpPr>
              <p:cNvPr id="98" name="AutoShape 12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99" name="AutoShape 13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00" name="Rectangle 99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01" name="Group 100"/>
            <p:cNvGrpSpPr>
              <a:grpSpLocks/>
            </p:cNvGrpSpPr>
            <p:nvPr/>
          </p:nvGrpSpPr>
          <p:grpSpPr bwMode="auto">
            <a:xfrm>
              <a:off x="6125699" y="5038724"/>
              <a:ext cx="266700" cy="376238"/>
              <a:chOff x="4508" y="11513"/>
              <a:chExt cx="420" cy="592"/>
            </a:xfrm>
          </p:grpSpPr>
          <p:sp>
            <p:nvSpPr>
              <p:cNvPr id="102" name="AutoShape 40"/>
              <p:cNvSpPr>
                <a:spLocks noChangeArrowheads="1"/>
              </p:cNvSpPr>
              <p:nvPr/>
            </p:nvSpPr>
            <p:spPr bwMode="auto">
              <a:xfrm>
                <a:off x="4508" y="11513"/>
                <a:ext cx="420" cy="51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03" name="AutoShape 41"/>
              <p:cNvSpPr>
                <a:spLocks noChangeArrowheads="1"/>
              </p:cNvSpPr>
              <p:nvPr/>
            </p:nvSpPr>
            <p:spPr bwMode="auto">
              <a:xfrm>
                <a:off x="4628" y="11618"/>
                <a:ext cx="150" cy="40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04" name="Rectangle 103"/>
              <p:cNvSpPr>
                <a:spLocks noChangeArrowheads="1"/>
              </p:cNvSpPr>
              <p:nvPr/>
            </p:nvSpPr>
            <p:spPr bwMode="auto">
              <a:xfrm>
                <a:off x="4628" y="12023"/>
                <a:ext cx="143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3" name="Group 112"/>
            <p:cNvGrpSpPr>
              <a:grpSpLocks/>
            </p:cNvGrpSpPr>
            <p:nvPr/>
          </p:nvGrpSpPr>
          <p:grpSpPr bwMode="auto">
            <a:xfrm>
              <a:off x="6949653" y="5001284"/>
              <a:ext cx="266700" cy="376238"/>
              <a:chOff x="4508" y="11513"/>
              <a:chExt cx="420" cy="592"/>
            </a:xfrm>
          </p:grpSpPr>
          <p:sp>
            <p:nvSpPr>
              <p:cNvPr id="114" name="AutoShape 48"/>
              <p:cNvSpPr>
                <a:spLocks noChangeArrowheads="1"/>
              </p:cNvSpPr>
              <p:nvPr/>
            </p:nvSpPr>
            <p:spPr bwMode="auto">
              <a:xfrm>
                <a:off x="4508" y="11513"/>
                <a:ext cx="420" cy="51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15" name="AutoShape 49"/>
              <p:cNvSpPr>
                <a:spLocks noChangeArrowheads="1"/>
              </p:cNvSpPr>
              <p:nvPr/>
            </p:nvSpPr>
            <p:spPr bwMode="auto">
              <a:xfrm>
                <a:off x="4628" y="11618"/>
                <a:ext cx="150" cy="40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16" name="Rectangle 115"/>
              <p:cNvSpPr>
                <a:spLocks noChangeArrowheads="1"/>
              </p:cNvSpPr>
              <p:nvPr/>
            </p:nvSpPr>
            <p:spPr bwMode="auto">
              <a:xfrm>
                <a:off x="4628" y="12023"/>
                <a:ext cx="143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17" name="Group 116"/>
            <p:cNvGrpSpPr>
              <a:grpSpLocks/>
            </p:cNvGrpSpPr>
            <p:nvPr/>
          </p:nvGrpSpPr>
          <p:grpSpPr bwMode="auto">
            <a:xfrm>
              <a:off x="6492412" y="4872037"/>
              <a:ext cx="266700" cy="376237"/>
              <a:chOff x="4508" y="11513"/>
              <a:chExt cx="420" cy="592"/>
            </a:xfrm>
          </p:grpSpPr>
          <p:sp>
            <p:nvSpPr>
              <p:cNvPr id="118" name="AutoShape 44"/>
              <p:cNvSpPr>
                <a:spLocks noChangeArrowheads="1"/>
              </p:cNvSpPr>
              <p:nvPr/>
            </p:nvSpPr>
            <p:spPr bwMode="auto">
              <a:xfrm>
                <a:off x="4508" y="11513"/>
                <a:ext cx="420" cy="51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19" name="AutoShape 45"/>
              <p:cNvSpPr>
                <a:spLocks noChangeArrowheads="1"/>
              </p:cNvSpPr>
              <p:nvPr/>
            </p:nvSpPr>
            <p:spPr bwMode="auto">
              <a:xfrm>
                <a:off x="4628" y="11618"/>
                <a:ext cx="150" cy="405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20" name="Rectangle 119"/>
              <p:cNvSpPr>
                <a:spLocks noChangeArrowheads="1"/>
              </p:cNvSpPr>
              <p:nvPr/>
            </p:nvSpPr>
            <p:spPr bwMode="auto">
              <a:xfrm>
                <a:off x="4628" y="12023"/>
                <a:ext cx="143" cy="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1" name="Group 120"/>
            <p:cNvGrpSpPr>
              <a:grpSpLocks/>
            </p:cNvGrpSpPr>
            <p:nvPr/>
          </p:nvGrpSpPr>
          <p:grpSpPr bwMode="auto">
            <a:xfrm>
              <a:off x="9456274" y="4952999"/>
              <a:ext cx="222250" cy="342900"/>
              <a:chOff x="7688" y="11340"/>
              <a:chExt cx="352" cy="540"/>
            </a:xfrm>
          </p:grpSpPr>
          <p:sp>
            <p:nvSpPr>
              <p:cNvPr id="122" name="AutoShape 16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23" name="AutoShape 17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24" name="Rectangle 123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5" name="Group 124"/>
            <p:cNvGrpSpPr>
              <a:grpSpLocks/>
            </p:cNvGrpSpPr>
            <p:nvPr/>
          </p:nvGrpSpPr>
          <p:grpSpPr bwMode="auto">
            <a:xfrm>
              <a:off x="8968912" y="5114924"/>
              <a:ext cx="223837" cy="361950"/>
              <a:chOff x="6938" y="11310"/>
              <a:chExt cx="352" cy="570"/>
            </a:xfrm>
          </p:grpSpPr>
          <p:sp>
            <p:nvSpPr>
              <p:cNvPr id="126" name="AutoShape 24"/>
              <p:cNvSpPr>
                <a:spLocks noChangeArrowheads="1"/>
              </p:cNvSpPr>
              <p:nvPr/>
            </p:nvSpPr>
            <p:spPr bwMode="auto">
              <a:xfrm>
                <a:off x="6938" y="1131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7020" y="11498"/>
                <a:ext cx="181" cy="3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28" name="Rectangle 127"/>
              <p:cNvSpPr>
                <a:spLocks noChangeArrowheads="1"/>
              </p:cNvSpPr>
              <p:nvPr/>
            </p:nvSpPr>
            <p:spPr bwMode="auto">
              <a:xfrm>
                <a:off x="7058" y="11753"/>
                <a:ext cx="97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29" name="Group 128"/>
            <p:cNvGrpSpPr>
              <a:grpSpLocks/>
            </p:cNvGrpSpPr>
            <p:nvPr/>
          </p:nvGrpSpPr>
          <p:grpSpPr bwMode="auto">
            <a:xfrm>
              <a:off x="8668874" y="4833937"/>
              <a:ext cx="223838" cy="361950"/>
              <a:chOff x="6938" y="11310"/>
              <a:chExt cx="352" cy="570"/>
            </a:xfrm>
          </p:grpSpPr>
          <p:sp>
            <p:nvSpPr>
              <p:cNvPr id="130" name="AutoShape 28"/>
              <p:cNvSpPr>
                <a:spLocks noChangeArrowheads="1"/>
              </p:cNvSpPr>
              <p:nvPr/>
            </p:nvSpPr>
            <p:spPr bwMode="auto">
              <a:xfrm>
                <a:off x="6938" y="1131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7020" y="11498"/>
                <a:ext cx="181" cy="30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32" name="Rectangle 131"/>
              <p:cNvSpPr>
                <a:spLocks noChangeArrowheads="1"/>
              </p:cNvSpPr>
              <p:nvPr/>
            </p:nvSpPr>
            <p:spPr bwMode="auto">
              <a:xfrm>
                <a:off x="7058" y="11753"/>
                <a:ext cx="97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  <p:grpSp>
          <p:nvGrpSpPr>
            <p:cNvPr id="133" name="Group 132"/>
            <p:cNvGrpSpPr>
              <a:grpSpLocks/>
            </p:cNvGrpSpPr>
            <p:nvPr/>
          </p:nvGrpSpPr>
          <p:grpSpPr bwMode="auto">
            <a:xfrm>
              <a:off x="8240249" y="5072062"/>
              <a:ext cx="223838" cy="342900"/>
              <a:chOff x="7688" y="11340"/>
              <a:chExt cx="352" cy="540"/>
            </a:xfrm>
          </p:grpSpPr>
          <p:sp>
            <p:nvSpPr>
              <p:cNvPr id="134" name="AutoShape 20"/>
              <p:cNvSpPr>
                <a:spLocks noChangeArrowheads="1"/>
              </p:cNvSpPr>
              <p:nvPr/>
            </p:nvSpPr>
            <p:spPr bwMode="auto">
              <a:xfrm>
                <a:off x="7688" y="11340"/>
                <a:ext cx="352" cy="49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35" name="AutoShape 21"/>
              <p:cNvSpPr>
                <a:spLocks noChangeArrowheads="1"/>
              </p:cNvSpPr>
              <p:nvPr/>
            </p:nvSpPr>
            <p:spPr bwMode="auto">
              <a:xfrm rot="16200000">
                <a:off x="7684" y="11545"/>
                <a:ext cx="398" cy="181"/>
              </a:xfrm>
              <a:prstGeom prst="flowChartDelay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  <p:sp>
            <p:nvSpPr>
              <p:cNvPr id="136" name="Rectangle 135"/>
              <p:cNvSpPr>
                <a:spLocks noChangeArrowheads="1"/>
              </p:cNvSpPr>
              <p:nvPr/>
            </p:nvSpPr>
            <p:spPr bwMode="auto">
              <a:xfrm>
                <a:off x="7830" y="11753"/>
                <a:ext cx="105" cy="12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AU" dirty="0"/>
              </a:p>
            </p:txBody>
          </p:sp>
        </p:grpSp>
      </p:grpSp>
      <p:sp>
        <p:nvSpPr>
          <p:cNvPr id="137" name="Rectangle 126"/>
          <p:cNvSpPr>
            <a:spLocks noChangeArrowheads="1"/>
          </p:cNvSpPr>
          <p:nvPr/>
        </p:nvSpPr>
        <p:spPr bwMode="auto">
          <a:xfrm>
            <a:off x="4496924" y="1662677"/>
            <a:ext cx="545578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is a diagram of a target cell. </a:t>
            </a:r>
            <a:b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has receptors for a hormone on it.</a:t>
            </a: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8" name="Rectangle 127"/>
          <p:cNvSpPr>
            <a:spLocks noChangeArrowheads="1"/>
          </p:cNvSpPr>
          <p:nvPr/>
        </p:nvSpPr>
        <p:spPr bwMode="auto">
          <a:xfrm>
            <a:off x="-30336" y="4107325"/>
            <a:ext cx="1973789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/>
            </a:r>
            <a:b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These are three different hormones. </a:t>
            </a:r>
            <a:b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Which one will have an </a:t>
            </a:r>
            <a:r>
              <a:rPr lang="en-A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effect on the target cell?</a:t>
            </a:r>
            <a:br>
              <a:rPr lang="en-A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How do you know?</a:t>
            </a: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kumimoji="0" lang="en-AU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39" name="Rectangle 128"/>
          <p:cNvSpPr>
            <a:spLocks noChangeArrowheads="1"/>
          </p:cNvSpPr>
          <p:nvPr/>
        </p:nvSpPr>
        <p:spPr bwMode="auto">
          <a:xfrm>
            <a:off x="3058649" y="-229870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 dirty="0"/>
          </a:p>
        </p:txBody>
      </p:sp>
      <p:sp>
        <p:nvSpPr>
          <p:cNvPr id="141" name="TextBox 140"/>
          <p:cNvSpPr txBox="1"/>
          <p:nvPr/>
        </p:nvSpPr>
        <p:spPr>
          <a:xfrm>
            <a:off x="4299152" y="4293009"/>
            <a:ext cx="18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Hormone A</a:t>
            </a:r>
            <a:endParaRPr lang="en-AU" sz="2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6707580" y="4257112"/>
            <a:ext cx="18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Hormone B</a:t>
            </a:r>
            <a:endParaRPr lang="en-AU" sz="2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9469160" y="4414371"/>
            <a:ext cx="189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Hormone C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7285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7" grpId="0"/>
      <p:bldP spid="138" grpId="0"/>
      <p:bldP spid="141" grpId="0"/>
      <p:bldP spid="142" grpId="0"/>
      <p:bldP spid="1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113817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Homeostasis is the process of regulating the internal conditions of the body.</a:t>
            </a:r>
          </a:p>
          <a:p>
            <a:r>
              <a:rPr lang="en-US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Homeostasis works to control the body’s</a:t>
            </a:r>
            <a:r>
              <a:rPr lang="en-US" sz="2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temperature, water level, energy, oxygen, and wastes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blood.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Homeostasis involves receptors that are sensitive to a particular stimulus, and effectors that have an effect on the same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stimulus (stimulus-response model).</a:t>
            </a:r>
          </a:p>
          <a:p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part of the brain constantly monitors and detects changes in the body’s internal environment?</a:t>
            </a: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6697"/>
              </p:ext>
            </p:extLst>
          </p:nvPr>
        </p:nvGraphicFramePr>
        <p:xfrm>
          <a:off x="9619768" y="5696104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Homeo = same</a:t>
                      </a:r>
                    </a:p>
                    <a:p>
                      <a:pPr>
                        <a:defRPr/>
                      </a:pPr>
                      <a:r>
                        <a:rPr lang="en-GB" b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Stasis = stable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862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 smtClean="0"/>
              <a:t>Negative feedback occurs when the body responds to remove a stimulus.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898369" y="398027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6200000">
            <a:off x="3005296" y="4329634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3569552" y="4349607"/>
            <a:ext cx="1993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Sweating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5085942" y="4326997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5650198" y="3980276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Body Temperature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9"/>
          <a:stretch/>
        </p:blipFill>
        <p:spPr>
          <a:xfrm>
            <a:off x="8056390" y="2135040"/>
            <a:ext cx="3300830" cy="294811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-1" y="2203197"/>
            <a:ext cx="8490857" cy="1506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Describe the negative feedback loop for the body responding to increased body temperature by sweating.</a:t>
            </a:r>
            <a:endParaRPr lang="en-AU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Negative feedback works</a:t>
                      </a:r>
                      <a:r>
                        <a:rPr lang="en-AU" baseline="0" dirty="0" smtClean="0"/>
                        <a:t> by removing the original stimulus. It has the opposite effect.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39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5214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Describe the negative feedback loop for the body responding to low blood sugar (glucose) by eating a sugary snack.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48470" y="252169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Decrease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16200000">
            <a:off x="3005297" y="2854643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9" name="TextBox 8"/>
          <p:cNvSpPr txBox="1"/>
          <p:nvPr/>
        </p:nvSpPr>
        <p:spPr>
          <a:xfrm>
            <a:off x="3500471" y="2563936"/>
            <a:ext cx="1993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Eat a sugary snack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 rot="16200000">
            <a:off x="5510936" y="2854642"/>
            <a:ext cx="274769" cy="501612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1" name="TextBox 10"/>
          <p:cNvSpPr txBox="1"/>
          <p:nvPr/>
        </p:nvSpPr>
        <p:spPr>
          <a:xfrm>
            <a:off x="5972952" y="2532337"/>
            <a:ext cx="1993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Increase in Blood Glucose level</a:t>
            </a:r>
            <a:endParaRPr lang="en-AU" sz="2400" dirty="0">
              <a:solidFill>
                <a:srgbClr val="00B05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456" y="3394933"/>
            <a:ext cx="44958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8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Blood Glucose Regulation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how the endocrine system regulates blood glucose levels through negative feedback.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7350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To provide energy for your body throughout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the </a:t>
            </a:r>
            <a:r>
              <a:rPr lang="en-US" sz="2800" dirty="0"/>
              <a:t>day, your cells need a continuous supply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of glucose.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What are some activities that require a lot </a:t>
            </a:r>
            <a:br>
              <a:rPr lang="en-AU" sz="2800" dirty="0" smtClean="0"/>
            </a:br>
            <a:r>
              <a:rPr lang="en-AU" sz="2800" dirty="0" smtClean="0"/>
              <a:t>of energy?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477" y="3156163"/>
            <a:ext cx="45148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Blood Glucose</a:t>
            </a:r>
          </a:p>
          <a:p>
            <a:r>
              <a:rPr lang="en-GB" dirty="0" smtClean="0"/>
              <a:t>Glucose </a:t>
            </a:r>
            <a:r>
              <a:rPr lang="en-GB" dirty="0"/>
              <a:t>is a type of sugar used by the body to provide </a:t>
            </a:r>
            <a:r>
              <a:rPr lang="en-GB" dirty="0" smtClean="0"/>
              <a:t>energy</a:t>
            </a:r>
            <a:r>
              <a:rPr lang="en-GB" dirty="0"/>
              <a:t> </a:t>
            </a:r>
            <a:r>
              <a:rPr lang="en-GB" dirty="0" smtClean="0"/>
              <a:t>for cellular respiration.</a:t>
            </a:r>
          </a:p>
          <a:p>
            <a:r>
              <a:rPr lang="en-GB" dirty="0" smtClean="0"/>
              <a:t>It is </a:t>
            </a:r>
            <a:r>
              <a:rPr lang="en-GB" dirty="0"/>
              <a:t>transported around </a:t>
            </a:r>
            <a:r>
              <a:rPr lang="en-GB" dirty="0" smtClean="0"/>
              <a:t>the body, </a:t>
            </a:r>
            <a:r>
              <a:rPr lang="en-GB" dirty="0"/>
              <a:t>to </a:t>
            </a:r>
            <a:r>
              <a:rPr lang="en-GB" dirty="0" smtClean="0"/>
              <a:t>cells, through </a:t>
            </a:r>
            <a:r>
              <a:rPr lang="en-GB" dirty="0"/>
              <a:t>the </a:t>
            </a:r>
            <a:r>
              <a:rPr lang="en-GB" dirty="0" smtClean="0"/>
              <a:t>blood after it has been absorbed through digestion.</a:t>
            </a:r>
            <a:endParaRPr lang="en-GB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39976"/>
              </p:ext>
            </p:extLst>
          </p:nvPr>
        </p:nvGraphicFramePr>
        <p:xfrm>
          <a:off x="9568652" y="15391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glucose?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40610"/>
              </p:ext>
            </p:extLst>
          </p:nvPr>
        </p:nvGraphicFramePr>
        <p:xfrm>
          <a:off x="9566673" y="109008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does glucose</a:t>
                      </a:r>
                      <a:r>
                        <a:rPr lang="en-AU" baseline="0" dirty="0" smtClean="0"/>
                        <a:t> move through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33" y="3690851"/>
            <a:ext cx="4405771" cy="272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2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81537"/>
            <a:ext cx="9506197" cy="5293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 smtClean="0"/>
              <a:t>Blood Glucose</a:t>
            </a:r>
          </a:p>
          <a:p>
            <a:r>
              <a:rPr lang="en-GB" dirty="0" smtClean="0"/>
              <a:t>Sometimes </a:t>
            </a:r>
            <a:r>
              <a:rPr lang="en-GB" dirty="0"/>
              <a:t>there is too much glucose in the blood, and sometimes there is not enough. </a:t>
            </a:r>
            <a:endParaRPr lang="en-GB" dirty="0" smtClean="0"/>
          </a:p>
          <a:p>
            <a:pPr lvl="1"/>
            <a:r>
              <a:rPr lang="en-GB" sz="2800" dirty="0" smtClean="0"/>
              <a:t>Eating </a:t>
            </a:r>
            <a:r>
              <a:rPr lang="en-GB" sz="2800" dirty="0"/>
              <a:t>causes blood glucose levels to </a:t>
            </a:r>
            <a:r>
              <a:rPr lang="en-GB" sz="2800" dirty="0" smtClean="0"/>
              <a:t>rise.</a:t>
            </a:r>
          </a:p>
          <a:p>
            <a:pPr lvl="1"/>
            <a:r>
              <a:rPr lang="en-GB" sz="2800" dirty="0" smtClean="0"/>
              <a:t>Vigorous </a:t>
            </a:r>
            <a:r>
              <a:rPr lang="en-GB" sz="2800" dirty="0"/>
              <a:t>exercise causes blood glucose levels to fall</a:t>
            </a:r>
            <a:r>
              <a:rPr lang="en-GB" sz="2800" dirty="0" smtClean="0"/>
              <a:t>.</a:t>
            </a:r>
          </a:p>
          <a:p>
            <a:r>
              <a:rPr lang="en-GB" dirty="0" smtClean="0"/>
              <a:t>However </a:t>
            </a:r>
            <a:r>
              <a:rPr lang="en-GB" dirty="0"/>
              <a:t>you don’t spend all your time eating to keep blood sugar high. Instead the level of sugar in the blood is controlled by </a:t>
            </a:r>
            <a:r>
              <a:rPr lang="en-GB" dirty="0" smtClean="0"/>
              <a:t>hormones.</a:t>
            </a:r>
            <a:endParaRPr lang="en-GB" dirty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939976"/>
              </p:ext>
            </p:extLst>
          </p:nvPr>
        </p:nvGraphicFramePr>
        <p:xfrm>
          <a:off x="9568652" y="153912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glucose?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40486"/>
              </p:ext>
            </p:extLst>
          </p:nvPr>
        </p:nvGraphicFramePr>
        <p:xfrm>
          <a:off x="9566673" y="1090083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</a:t>
                      </a:r>
                      <a:r>
                        <a:rPr lang="en-AU" baseline="0" dirty="0" smtClean="0"/>
                        <a:t> Pair, Share:</a:t>
                      </a:r>
                    </a:p>
                    <a:p>
                      <a:r>
                        <a:rPr lang="en-AU" baseline="0" dirty="0" smtClean="0"/>
                        <a:t>At what time/s of the day would our blood glucose levels be at their highest?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4055</TotalTime>
  <Words>1076</Words>
  <Application>Microsoft Office PowerPoint</Application>
  <PresentationFormat>Widescreen</PresentationFormat>
  <Paragraphs>169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janelle.lagrange@gmail.com</cp:lastModifiedBy>
  <cp:revision>62</cp:revision>
  <dcterms:created xsi:type="dcterms:W3CDTF">2019-03-10T03:10:56Z</dcterms:created>
  <dcterms:modified xsi:type="dcterms:W3CDTF">2019-03-19T23:59:50Z</dcterms:modified>
</cp:coreProperties>
</file>