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79" r:id="rId3"/>
    <p:sldId id="287" r:id="rId4"/>
    <p:sldId id="257" r:id="rId5"/>
    <p:sldId id="262" r:id="rId6"/>
    <p:sldId id="285" r:id="rId7"/>
    <p:sldId id="282" r:id="rId8"/>
    <p:sldId id="286" r:id="rId9"/>
    <p:sldId id="276" r:id="rId10"/>
    <p:sldId id="264" r:id="rId11"/>
    <p:sldId id="283" r:id="rId12"/>
    <p:sldId id="288" r:id="rId13"/>
    <p:sldId id="289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37F49-1E7D-420F-824B-DAE5806150B0}" type="datetimeFigureOut">
              <a:rPr lang="en-AU" smtClean="0"/>
              <a:t>25/03/2019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760AB-8115-4010-AD06-DE50597A9DF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358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28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413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2269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6784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860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25/03/2019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996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25/03/2019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575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25/03/2019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011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25/03/2019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310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25/03/2019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260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25/03/2019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34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25/03/2019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870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25/03/2019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38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25/03/2019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013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25/03/2019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8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25/03/2019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2CCE-5B93-411B-8C2A-2ABF497DF66C}" type="datetimeFigureOut">
              <a:rPr lang="en-AU" smtClean="0"/>
              <a:t>25/03/2019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323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-20144"/>
            <a:ext cx="4952528" cy="70397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8" name="Rectangle 7"/>
          <p:cNvSpPr/>
          <p:nvPr/>
        </p:nvSpPr>
        <p:spPr>
          <a:xfrm>
            <a:off x="0" y="1000703"/>
            <a:ext cx="753102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Due to homeostasis and negative feedback, blood glucose levels remain fairly constant at about </a:t>
            </a:r>
            <a:r>
              <a:rPr lang="en-US" sz="2800" dirty="0" smtClean="0"/>
              <a:t>0.8–1mg/mL, irrespective of exercise and eating habits.</a:t>
            </a:r>
          </a:p>
          <a:p>
            <a:endParaRPr lang="en-US" sz="2800" dirty="0" smtClean="0"/>
          </a:p>
          <a:p>
            <a:r>
              <a:rPr lang="en-US" sz="2800" dirty="0" smtClean="0"/>
              <a:t>Homeostasis </a:t>
            </a:r>
            <a:r>
              <a:rPr lang="en-US" sz="2800" dirty="0" smtClean="0"/>
              <a:t>of blood glucose is due </a:t>
            </a:r>
            <a:r>
              <a:rPr lang="en-US" sz="2800" dirty="0"/>
              <a:t>to the action of </a:t>
            </a:r>
            <a:r>
              <a:rPr lang="en-US" sz="2800" dirty="0" smtClean="0"/>
              <a:t>which two </a:t>
            </a:r>
            <a:r>
              <a:rPr lang="en-US" sz="2800" dirty="0" smtClean="0"/>
              <a:t>hormones produced by the pancreas? </a:t>
            </a:r>
            <a:endParaRPr lang="en-US" sz="2800" dirty="0"/>
          </a:p>
          <a:p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0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895214"/>
            <a:ext cx="8649883" cy="1506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dirty="0" smtClean="0"/>
              <a:t>Chicken pox is a disease that is caused by the viral pathogen varicella. Its symptoms include an itchy rash with small blisters.</a:t>
            </a:r>
          </a:p>
          <a:p>
            <a:pPr marL="0" indent="0">
              <a:buNone/>
            </a:pPr>
            <a:r>
              <a:rPr lang="en-AU" dirty="0" smtClean="0"/>
              <a:t>How could this disease be treated?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76" y="3044214"/>
            <a:ext cx="4495800" cy="278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578" y="3044214"/>
            <a:ext cx="5889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Chicken pox cannot be treated with antibiotics because it is a virus, not bacteria.</a:t>
            </a:r>
          </a:p>
          <a:p>
            <a:r>
              <a:rPr lang="en-AU" sz="2400" dirty="0" smtClean="0">
                <a:solidFill>
                  <a:srgbClr val="00B050"/>
                </a:solidFill>
              </a:rPr>
              <a:t>Only the symptoms of an itchy rash and blister can be treated.</a:t>
            </a:r>
          </a:p>
          <a:p>
            <a:r>
              <a:rPr lang="en-AU" sz="2400" dirty="0" smtClean="0">
                <a:solidFill>
                  <a:srgbClr val="00B050"/>
                </a:solidFill>
              </a:rPr>
              <a:t>Chicken pox could be prevented with a vaccination as the pathogen is a virus.</a:t>
            </a:r>
            <a:endParaRPr lang="en-AU" sz="2400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40775"/>
              </p:ext>
            </p:extLst>
          </p:nvPr>
        </p:nvGraphicFramePr>
        <p:xfrm>
          <a:off x="9568652" y="15391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Can this disease</a:t>
                      </a:r>
                      <a:r>
                        <a:rPr lang="en-AU" baseline="0" dirty="0" smtClean="0"/>
                        <a:t> be treated with antibiotics? Why/why not?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332418"/>
              </p:ext>
            </p:extLst>
          </p:nvPr>
        </p:nvGraphicFramePr>
        <p:xfrm>
          <a:off x="9574332" y="1545390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Can this disease be prevented</a:t>
                      </a:r>
                      <a:r>
                        <a:rPr lang="en-AU" baseline="0" dirty="0" smtClean="0"/>
                        <a:t> with a vaccine?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61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-1" y="895214"/>
            <a:ext cx="8649883" cy="2648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/>
              <a:t>Tuberculosis is a disease caused by the bacteria </a:t>
            </a:r>
            <a:r>
              <a:rPr lang="en-AU" dirty="0"/>
              <a:t>m</a:t>
            </a:r>
            <a:r>
              <a:rPr lang="en-AU" dirty="0" smtClean="0"/>
              <a:t>ycobacterium </a:t>
            </a:r>
            <a:r>
              <a:rPr lang="en-AU" dirty="0"/>
              <a:t>tuberculosis</a:t>
            </a:r>
            <a:r>
              <a:rPr lang="en-AU" dirty="0" smtClean="0"/>
              <a:t>. Its symptoms include a</a:t>
            </a:r>
            <a:r>
              <a:rPr lang="en-US" dirty="0" smtClean="0"/>
              <a:t> </a:t>
            </a:r>
            <a:r>
              <a:rPr lang="en-US" dirty="0"/>
              <a:t>cough </a:t>
            </a:r>
            <a:r>
              <a:rPr lang="en-US" dirty="0" smtClean="0"/>
              <a:t>with mucus, fever</a:t>
            </a:r>
            <a:r>
              <a:rPr lang="en-US" dirty="0"/>
              <a:t>, </a:t>
            </a:r>
            <a:r>
              <a:rPr lang="en-US" dirty="0" smtClean="0"/>
              <a:t>weakness, and shortness </a:t>
            </a:r>
            <a:r>
              <a:rPr lang="en-US" dirty="0"/>
              <a:t>of </a:t>
            </a:r>
            <a:r>
              <a:rPr lang="en-US" dirty="0" smtClean="0"/>
              <a:t>breath.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2894877"/>
            <a:ext cx="3801274" cy="326282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375201"/>
              </p:ext>
            </p:extLst>
          </p:nvPr>
        </p:nvGraphicFramePr>
        <p:xfrm>
          <a:off x="9568652" y="15391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Can this disease</a:t>
                      </a:r>
                      <a:r>
                        <a:rPr lang="en-AU" baseline="0" dirty="0" smtClean="0"/>
                        <a:t> be treated with antibiotics? Why/why not?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51873"/>
              </p:ext>
            </p:extLst>
          </p:nvPr>
        </p:nvGraphicFramePr>
        <p:xfrm>
          <a:off x="9574332" y="1545390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Can this disease be prevented with a</a:t>
                      </a:r>
                      <a:r>
                        <a:rPr lang="en-AU" baseline="0" dirty="0" smtClean="0"/>
                        <a:t> vaccine</a:t>
                      </a:r>
                      <a:r>
                        <a:rPr lang="en-AU" dirty="0" smtClean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5578" y="3044214"/>
            <a:ext cx="5889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Tuberculosis can be treated with antibiotics because it is caused by bacteria.</a:t>
            </a:r>
          </a:p>
          <a:p>
            <a:r>
              <a:rPr lang="en-AU" sz="2400" dirty="0" smtClean="0">
                <a:solidFill>
                  <a:srgbClr val="00B050"/>
                </a:solidFill>
              </a:rPr>
              <a:t>Tuberculosis could be prevented with a vaccination as the pathogen is a bacterium.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-1" y="895214"/>
            <a:ext cx="8649883" cy="2648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/>
              <a:t>Ringworm is a disease caused by a fungal infection. Its symptoms include </a:t>
            </a:r>
            <a:r>
              <a:rPr lang="en-US" dirty="0" smtClean="0"/>
              <a:t>red</a:t>
            </a:r>
            <a:r>
              <a:rPr lang="en-US" dirty="0"/>
              <a:t>, </a:t>
            </a:r>
            <a:r>
              <a:rPr lang="en-US" dirty="0" smtClean="0"/>
              <a:t>itchy patches on the skin that develop blisters.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568652" y="15391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Can this disease</a:t>
                      </a:r>
                      <a:r>
                        <a:rPr lang="en-AU" baseline="0" dirty="0" smtClean="0"/>
                        <a:t> be treated with antibiotics? Why/why not?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74332" y="1545390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Can this disease be prevented?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5578" y="3044214"/>
            <a:ext cx="5889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Ringworm cannot be treated with antibiotics because it is caused by a fungus, not bacteria.</a:t>
            </a:r>
          </a:p>
          <a:p>
            <a:r>
              <a:rPr lang="en-AU" sz="2400" dirty="0" smtClean="0">
                <a:solidFill>
                  <a:srgbClr val="00B050"/>
                </a:solidFill>
              </a:rPr>
              <a:t>Ringworm cannot be prevented with a vaccine as it not a bacterium or virus.</a:t>
            </a:r>
            <a:endParaRPr lang="en-AU" sz="24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590" y="3044214"/>
            <a:ext cx="45243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8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6" t="8499" r="15951"/>
          <a:stretch/>
        </p:blipFill>
        <p:spPr>
          <a:xfrm>
            <a:off x="5861246" y="2642529"/>
            <a:ext cx="4236911" cy="4147254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81023"/>
              </p:ext>
            </p:extLst>
          </p:nvPr>
        </p:nvGraphicFramePr>
        <p:xfrm>
          <a:off x="9568652" y="15391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Can this disease</a:t>
                      </a:r>
                      <a:r>
                        <a:rPr lang="en-AU" baseline="0" dirty="0" smtClean="0"/>
                        <a:t> be treated with antibiotics? Why/why not?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32214"/>
              </p:ext>
            </p:extLst>
          </p:nvPr>
        </p:nvGraphicFramePr>
        <p:xfrm>
          <a:off x="9574332" y="1545390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Can this disease be prevented with a</a:t>
                      </a:r>
                      <a:r>
                        <a:rPr lang="en-AU" baseline="0" dirty="0" smtClean="0"/>
                        <a:t> vaccine</a:t>
                      </a:r>
                      <a:r>
                        <a:rPr lang="en-AU" dirty="0" smtClean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5578" y="3044214"/>
            <a:ext cx="5889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Tetanus can be treated with antibiotics because it is caused by bacteria.</a:t>
            </a:r>
          </a:p>
          <a:p>
            <a:r>
              <a:rPr lang="en-AU" sz="2400" dirty="0" smtClean="0">
                <a:solidFill>
                  <a:srgbClr val="00B050"/>
                </a:solidFill>
              </a:rPr>
              <a:t>Tetanus could be prevented with a vaccination as the pathogen is a bacterium.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-1" y="895214"/>
            <a:ext cx="8649883" cy="2648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/>
              <a:t>Tetanus is a disease caused by the bacteria clostridium tetani. Its symptoms include </a:t>
            </a:r>
            <a:r>
              <a:rPr lang="en-US" dirty="0" smtClean="0"/>
              <a:t>painful </a:t>
            </a:r>
            <a:r>
              <a:rPr lang="en-US" dirty="0"/>
              <a:t>muscle contractions, particularly of </a:t>
            </a:r>
            <a:r>
              <a:rPr lang="en-US" dirty="0" smtClean="0"/>
              <a:t>the </a:t>
            </a:r>
            <a:r>
              <a:rPr lang="en-US" dirty="0"/>
              <a:t>jaw and neck muscles. 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002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Our bodies are complex organisms that are constantly responding to changes in the external and internal environment.</a:t>
            </a:r>
            <a:endParaRPr lang="en-AU" sz="2800" dirty="0"/>
          </a:p>
          <a:p>
            <a:endParaRPr lang="en-AU" sz="2800" dirty="0"/>
          </a:p>
          <a:p>
            <a:r>
              <a:rPr lang="en-AU" sz="2800" dirty="0"/>
              <a:t>Knowing about </a:t>
            </a:r>
            <a:r>
              <a:rPr lang="en-AU" sz="2800" dirty="0" smtClean="0"/>
              <a:t>pathogens that cause disease in the body can help to prevent infections not only in our own body, but within the community as well.</a:t>
            </a:r>
          </a:p>
        </p:txBody>
      </p:sp>
    </p:spTree>
    <p:extLst>
      <p:ext uri="{BB962C8B-B14F-4D97-AF65-F5344CB8AC3E}">
        <p14:creationId xmlns:p14="http://schemas.microsoft.com/office/powerpoint/2010/main" val="38665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-50398" y="3601083"/>
            <a:ext cx="1139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is the difference between antibiotics and vaccines?</a:t>
            </a:r>
            <a:endParaRPr lang="en-AU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1416765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-50398" y="590437"/>
            <a:ext cx="1148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what a pathogen is. What are some </a:t>
            </a:r>
            <a:r>
              <a:rPr lang="en-AU" sz="2800" dirty="0" smtClean="0"/>
              <a:t>different </a:t>
            </a:r>
            <a:r>
              <a:rPr lang="en-AU" sz="2800" dirty="0" smtClean="0"/>
              <a:t>types of pathogen?</a:t>
            </a:r>
            <a:endParaRPr lang="en-A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2194964"/>
            <a:ext cx="9803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Explain how vaccines help prevent disease.</a:t>
            </a:r>
            <a:endParaRPr lang="en-A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-956" y="28925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09664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6" grpId="0" animBg="1"/>
      <p:bldP spid="50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1027" y="3980809"/>
            <a:ext cx="1123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Marigold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8288" y="3980809"/>
            <a:ext cx="1071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Rafflesia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027" y="4577161"/>
            <a:ext cx="1597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Trumpet Vine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2859" y="446960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Cactus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" y="673461"/>
            <a:ext cx="9501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Complete the Disease Table, using your device to research.</a:t>
            </a:r>
          </a:p>
        </p:txBody>
      </p:sp>
    </p:spTree>
    <p:extLst>
      <p:ext uri="{BB962C8B-B14F-4D97-AF65-F5344CB8AC3E}">
        <p14:creationId xmlns:p14="http://schemas.microsoft.com/office/powerpoint/2010/main" val="27591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39" name="Rectangle 128"/>
          <p:cNvSpPr>
            <a:spLocks noChangeArrowheads="1"/>
          </p:cNvSpPr>
          <p:nvPr/>
        </p:nvSpPr>
        <p:spPr bwMode="auto">
          <a:xfrm>
            <a:off x="3058649" y="-22987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06345"/>
            <a:ext cx="10515600" cy="2970525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Which hormone released from the pancreas increases blood glucose </a:t>
            </a:r>
            <a:r>
              <a:rPr lang="en-AU" dirty="0" smtClean="0"/>
              <a:t>levels when the are low?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Describe the negative feedback for the action of glucagon on decreased blood glucose levels.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1470997" y="3163493"/>
            <a:ext cx="199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Decrease blood glucose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 rot="16200000">
            <a:off x="3464279" y="3465567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7" name="TextBox 66"/>
          <p:cNvSpPr txBox="1"/>
          <p:nvPr/>
        </p:nvSpPr>
        <p:spPr>
          <a:xfrm>
            <a:off x="3906565" y="3145362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Pancreas secretes glucagon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68" name="Down Arrow 67"/>
          <p:cNvSpPr/>
          <p:nvPr/>
        </p:nvSpPr>
        <p:spPr>
          <a:xfrm rot="16200000">
            <a:off x="5467979" y="3465568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TextBox 68"/>
          <p:cNvSpPr txBox="1"/>
          <p:nvPr/>
        </p:nvSpPr>
        <p:spPr>
          <a:xfrm>
            <a:off x="8482995" y="3163493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Increase in blood glucose level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70" name="Down Arrow 69"/>
          <p:cNvSpPr/>
          <p:nvPr/>
        </p:nvSpPr>
        <p:spPr>
          <a:xfrm rot="16200000">
            <a:off x="8094804" y="3465569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1" name="TextBox 70"/>
          <p:cNvSpPr txBox="1"/>
          <p:nvPr/>
        </p:nvSpPr>
        <p:spPr>
          <a:xfrm>
            <a:off x="5900071" y="3145363"/>
            <a:ext cx="1993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Glucagon causes liver to release glucose 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5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814666"/>
            <a:ext cx="12148457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The pancreas releases insulin to lower blood levels, and glucagon to increase blood glucose levels. What role does the </a:t>
            </a:r>
            <a:r>
              <a:rPr lang="en-AU" b="1" dirty="0" smtClean="0"/>
              <a:t>liver</a:t>
            </a:r>
            <a:r>
              <a:rPr lang="en-AU" dirty="0" smtClean="0"/>
              <a:t> play in regulating blood glucose levels?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71" y="1643605"/>
            <a:ext cx="9121547" cy="5127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332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Pathogens &amp; Disease</a:t>
            </a:r>
          </a:p>
          <a:p>
            <a:r>
              <a:rPr lang="en-AU" sz="2800" dirty="0" smtClean="0"/>
              <a:t>Year 9 Biology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66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732983"/>
            <a:ext cx="9470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different pathogens that cause disease.</a:t>
            </a:r>
          </a:p>
          <a:p>
            <a:pPr marL="514350" indent="-514350">
              <a:buFontTx/>
              <a:buAutoNum type="arabicPeriod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how pathogens cause disease and can be </a:t>
            </a: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prevented within </a:t>
            </a:r>
            <a:r>
              <a:rPr lang="en-AU" sz="28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body.</a:t>
            </a:r>
            <a:endParaRPr lang="en-A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87350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Everyone becomes sick at one time or another. Some people even catch a cold a few times every year.</a:t>
            </a:r>
          </a:p>
          <a:p>
            <a:r>
              <a:rPr lang="en-AU" sz="2800" dirty="0" smtClean="0"/>
              <a:t>Think, Pair, Share: </a:t>
            </a:r>
          </a:p>
          <a:p>
            <a:r>
              <a:rPr lang="en-AU" sz="2800" dirty="0" smtClean="0"/>
              <a:t>What are some remedies for having a cold or flu?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144" y="3773177"/>
            <a:ext cx="3952787" cy="26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1537"/>
            <a:ext cx="9506197" cy="5293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 smtClean="0"/>
              <a:t>Disease</a:t>
            </a:r>
          </a:p>
          <a:p>
            <a:r>
              <a:rPr lang="en-US" dirty="0"/>
              <a:t>A disease is anything that causes </a:t>
            </a:r>
            <a:r>
              <a:rPr lang="en-US" dirty="0" smtClean="0"/>
              <a:t>the </a:t>
            </a:r>
            <a:r>
              <a:rPr lang="en-US" dirty="0"/>
              <a:t>body to stop working properly. </a:t>
            </a:r>
            <a:endParaRPr lang="en-US" dirty="0" smtClean="0"/>
          </a:p>
          <a:p>
            <a:r>
              <a:rPr lang="en-US" dirty="0" smtClean="0"/>
              <a:t>Pathogens are microorganisms which cause disease.</a:t>
            </a:r>
          </a:p>
          <a:p>
            <a:r>
              <a:rPr lang="en-US" dirty="0" smtClean="0"/>
              <a:t>Pathogens include:</a:t>
            </a:r>
          </a:p>
          <a:p>
            <a:pPr lvl="1"/>
            <a:r>
              <a:rPr lang="en-US" dirty="0" smtClean="0"/>
              <a:t>Bacteria</a:t>
            </a:r>
          </a:p>
          <a:p>
            <a:pPr lvl="1"/>
            <a:r>
              <a:rPr lang="en-US" dirty="0" smtClean="0"/>
              <a:t>Fungi</a:t>
            </a:r>
          </a:p>
          <a:p>
            <a:pPr lvl="1"/>
            <a:r>
              <a:rPr lang="en-US" dirty="0" smtClean="0"/>
              <a:t>Protozoa</a:t>
            </a:r>
          </a:p>
          <a:p>
            <a:pPr lvl="1"/>
            <a:r>
              <a:rPr lang="en-US" dirty="0" smtClean="0"/>
              <a:t>Viruses</a:t>
            </a:r>
          </a:p>
          <a:p>
            <a:pPr lvl="1"/>
            <a:r>
              <a:rPr lang="en-US" dirty="0" smtClean="0"/>
              <a:t>Parasites</a:t>
            </a:r>
          </a:p>
          <a:p>
            <a:r>
              <a:rPr lang="en-US" dirty="0" smtClean="0"/>
              <a:t>Contagious diseases can easily be spread </a:t>
            </a:r>
            <a:br>
              <a:rPr lang="en-US" dirty="0" smtClean="0"/>
            </a:br>
            <a:r>
              <a:rPr lang="en-US" dirty="0" smtClean="0"/>
              <a:t>between people and within populations.</a:t>
            </a:r>
          </a:p>
          <a:p>
            <a:endParaRPr lang="en-GB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226806"/>
              </p:ext>
            </p:extLst>
          </p:nvPr>
        </p:nvGraphicFramePr>
        <p:xfrm>
          <a:off x="7043120" y="144937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a disease?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13930"/>
              </p:ext>
            </p:extLst>
          </p:nvPr>
        </p:nvGraphicFramePr>
        <p:xfrm>
          <a:off x="9640510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does a pathogen do</a:t>
                      </a:r>
                      <a:r>
                        <a:rPr lang="en-AU" baseline="0" dirty="0" smtClean="0"/>
                        <a:t>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725" y="3149225"/>
            <a:ext cx="4371975" cy="352425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73906"/>
              </p:ext>
            </p:extLst>
          </p:nvPr>
        </p:nvGraphicFramePr>
        <p:xfrm>
          <a:off x="9656591" y="1320425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Think,</a:t>
                      </a:r>
                      <a:r>
                        <a:rPr lang="en-AU" baseline="0" dirty="0" smtClean="0"/>
                        <a:t> Pair, Share:</a:t>
                      </a:r>
                    </a:p>
                    <a:p>
                      <a:r>
                        <a:rPr lang="en-AU" baseline="0" dirty="0" smtClean="0"/>
                        <a:t>List three diseases. Do you know by what kind of pathogen they are caused?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52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18861"/>
              </p:ext>
            </p:extLst>
          </p:nvPr>
        </p:nvGraphicFramePr>
        <p:xfrm>
          <a:off x="9527089" y="159850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do</a:t>
                      </a:r>
                      <a:r>
                        <a:rPr lang="en-AU" baseline="0" dirty="0" smtClean="0"/>
                        <a:t> bacteria affect the body?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85127"/>
              </p:ext>
            </p:extLst>
          </p:nvPr>
        </p:nvGraphicFramePr>
        <p:xfrm>
          <a:off x="9540415" y="1365430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</a:t>
                      </a:r>
                      <a:r>
                        <a:rPr lang="en-AU" baseline="0" dirty="0" smtClean="0"/>
                        <a:t> the difference between a bacterium and a virus?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732983"/>
            <a:ext cx="91610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Bacteria and Viruses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Bacteria are very small cells that are able to reproduce by themselves.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They release toxins that affect the normal functioning of the body.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Only a small percentage of known bacteria cause are pathogens.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Viruses are unable to reproduce by themselves.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They invade our body’s cells and use the organelles to make new copies of the virus.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This stops the body cells from functioning properly.</a:t>
            </a:r>
            <a:endParaRPr lang="en-AU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771" y="4812421"/>
            <a:ext cx="3331339" cy="1865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335" y="2822018"/>
            <a:ext cx="2536209" cy="175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9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1537"/>
            <a:ext cx="8541973" cy="5293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 smtClean="0"/>
              <a:t>Antibiotics</a:t>
            </a:r>
          </a:p>
          <a:p>
            <a:r>
              <a:rPr lang="en-GB" dirty="0" smtClean="0"/>
              <a:t>Antibiotics release chemicals that destroy bacteria.</a:t>
            </a:r>
          </a:p>
          <a:p>
            <a:r>
              <a:rPr lang="en-GB" dirty="0" smtClean="0"/>
              <a:t>Penicillin is a common antibiotic which breaks down the cell wall of bacteria.</a:t>
            </a:r>
          </a:p>
          <a:p>
            <a:r>
              <a:rPr lang="en-GB" dirty="0" smtClean="0"/>
              <a:t>Humans do not have cell walls, so are unaffected by antibiotics.</a:t>
            </a:r>
          </a:p>
          <a:p>
            <a:r>
              <a:rPr lang="en-GB" dirty="0" smtClean="0"/>
              <a:t>Viruses are not affected by antibiotics as they are coated with a special protein which protects them.</a:t>
            </a:r>
          </a:p>
          <a:p>
            <a:r>
              <a:rPr lang="en-GB" dirty="0" smtClean="0"/>
              <a:t>Because of this, most viruses cannot be treated with medicine; only their symptoms can.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01951"/>
              </p:ext>
            </p:extLst>
          </p:nvPr>
        </p:nvGraphicFramePr>
        <p:xfrm>
          <a:off x="9568652" y="153912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Why are humans not affected by antibiotics?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924387"/>
              </p:ext>
            </p:extLst>
          </p:nvPr>
        </p:nvGraphicFramePr>
        <p:xfrm>
          <a:off x="9566673" y="133998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Do antibiotics destroy viruses? Why/why</a:t>
                      </a:r>
                      <a:r>
                        <a:rPr lang="en-AU" baseline="0" dirty="0" smtClean="0"/>
                        <a:t> not?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05" y="3197162"/>
            <a:ext cx="3617635" cy="26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470033"/>
              </p:ext>
            </p:extLst>
          </p:nvPr>
        </p:nvGraphicFramePr>
        <p:xfrm>
          <a:off x="9545935" y="1125081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do vaccines protect us from disease</a:t>
                      </a:r>
                      <a:r>
                        <a:rPr lang="en-AU" baseline="0" dirty="0" smtClean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57254"/>
              </p:ext>
            </p:extLst>
          </p:nvPr>
        </p:nvGraphicFramePr>
        <p:xfrm>
          <a:off x="9541961" y="205004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a vaccine</a:t>
                      </a:r>
                      <a:r>
                        <a:rPr lang="en-AU" baseline="0" dirty="0" smtClean="0"/>
                        <a:t>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732983"/>
            <a:ext cx="81880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Vaccines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Vaccines are chemicals that cause </a:t>
            </a:r>
            <a:r>
              <a:rPr lang="en-US" sz="2800" dirty="0" smtClean="0"/>
              <a:t>the body </a:t>
            </a:r>
            <a:r>
              <a:rPr lang="en-US" sz="2800" dirty="0"/>
              <a:t>to </a:t>
            </a:r>
            <a:r>
              <a:rPr lang="en-US" sz="2800" dirty="0" smtClean="0"/>
              <a:t>respond as </a:t>
            </a:r>
            <a:r>
              <a:rPr lang="en-US" sz="2800" dirty="0"/>
              <a:t>if it </a:t>
            </a:r>
            <a:r>
              <a:rPr lang="en-US" sz="2800" dirty="0" smtClean="0"/>
              <a:t>had a pathogen, when it does not.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vaccine is created by taking a small amount of </a:t>
            </a:r>
            <a:r>
              <a:rPr lang="en-US" sz="2800" dirty="0" smtClean="0"/>
              <a:t>the inactive </a:t>
            </a:r>
            <a:r>
              <a:rPr lang="en-US" sz="2800" dirty="0" smtClean="0"/>
              <a:t>virus or </a:t>
            </a:r>
            <a:r>
              <a:rPr lang="en-US" sz="2800" dirty="0"/>
              <a:t>poison produced by the </a:t>
            </a:r>
            <a:r>
              <a:rPr lang="en-US" sz="2800" dirty="0" smtClean="0"/>
              <a:t>bacterium.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inactive </a:t>
            </a:r>
            <a:r>
              <a:rPr lang="en-US" sz="2800" dirty="0" smtClean="0"/>
              <a:t>virus and bacteria are </a:t>
            </a:r>
            <a:r>
              <a:rPr lang="en-US" sz="2800" dirty="0"/>
              <a:t>harmless, but </a:t>
            </a:r>
            <a:r>
              <a:rPr lang="en-US" sz="2800" dirty="0" smtClean="0"/>
              <a:t>our </a:t>
            </a:r>
            <a:r>
              <a:rPr lang="en-US" sz="2800" dirty="0"/>
              <a:t>immune system responds to the vaccine by making antibodies and </a:t>
            </a:r>
            <a:r>
              <a:rPr lang="en-US" sz="2800" dirty="0" smtClean="0"/>
              <a:t>we </a:t>
            </a:r>
            <a:r>
              <a:rPr lang="en-US" sz="2800" dirty="0"/>
              <a:t>become immune to the </a:t>
            </a:r>
            <a:r>
              <a:rPr lang="en-US" sz="2800" dirty="0" smtClean="0"/>
              <a:t>pathogen.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If the pathogen enters the body in the future, the immune system can respond much quicker and prevent the disease.</a:t>
            </a:r>
            <a:endParaRPr lang="en-AU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509" y="3201790"/>
            <a:ext cx="45148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0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4227</TotalTime>
  <Words>1027</Words>
  <Application>Microsoft Office PowerPoint</Application>
  <PresentationFormat>Widescreen</PresentationFormat>
  <Paragraphs>132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janelle.lagrange@gmail.com</cp:lastModifiedBy>
  <cp:revision>82</cp:revision>
  <dcterms:created xsi:type="dcterms:W3CDTF">2019-03-10T03:10:56Z</dcterms:created>
  <dcterms:modified xsi:type="dcterms:W3CDTF">2019-03-24T23:59:49Z</dcterms:modified>
</cp:coreProperties>
</file>