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63" r:id="rId3"/>
    <p:sldId id="289" r:id="rId4"/>
    <p:sldId id="290" r:id="rId5"/>
    <p:sldId id="291" r:id="rId6"/>
    <p:sldId id="257" r:id="rId7"/>
    <p:sldId id="262" r:id="rId8"/>
    <p:sldId id="285" r:id="rId9"/>
    <p:sldId id="282" r:id="rId10"/>
    <p:sldId id="276" r:id="rId11"/>
    <p:sldId id="288" r:id="rId12"/>
    <p:sldId id="286" r:id="rId13"/>
    <p:sldId id="287" r:id="rId14"/>
    <p:sldId id="264" r:id="rId15"/>
    <p:sldId id="292" r:id="rId16"/>
    <p:sldId id="294" r:id="rId17"/>
    <p:sldId id="293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83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6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113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164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45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27/03/2020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39" name="Rectangle 128"/>
          <p:cNvSpPr>
            <a:spLocks noChangeArrowheads="1"/>
          </p:cNvSpPr>
          <p:nvPr/>
        </p:nvSpPr>
        <p:spPr bwMode="auto">
          <a:xfrm>
            <a:off x="3058649" y="-22987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714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Antibiotics release chemicals that destroy bacteria by breaking down their cell walls</a:t>
            </a:r>
            <a:r>
              <a:rPr lang="en-GB" dirty="0" smtClean="0"/>
              <a:t>. They do not harm human cells, because our cells do not have cell walls, only cell membranes.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Vaccines prompt the immune system to act as if a pathogen is present within the body.</a:t>
            </a:r>
          </a:p>
          <a:p>
            <a:pPr marL="0" indent="0">
              <a:buNone/>
            </a:pPr>
            <a:r>
              <a:rPr lang="en-GB" dirty="0" smtClean="0"/>
              <a:t>What pathogens are used to create vaccines?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34" y="3764097"/>
            <a:ext cx="4326894" cy="27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38199"/>
              </p:ext>
            </p:extLst>
          </p:nvPr>
        </p:nvGraphicFramePr>
        <p:xfrm>
          <a:off x="6764679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your own words: what is an antibody?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2125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 Cells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 cells are specialised white blood cells that produce antibodies.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 cells are produced in bone marrow.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Antibodies are specific to particular pathogens, and latch onto them as they fit their shape (like a lock and key).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Each antibody fits onto a pathogen, and collects them together so they do not function properly.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937"/>
          <a:stretch/>
        </p:blipFill>
        <p:spPr>
          <a:xfrm>
            <a:off x="9342784" y="99124"/>
            <a:ext cx="2520154" cy="6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72314"/>
              </p:ext>
            </p:extLst>
          </p:nvPr>
        </p:nvGraphicFramePr>
        <p:xfrm>
          <a:off x="9545935" y="138066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</a:t>
                      </a:r>
                      <a:r>
                        <a:rPr lang="en-AU" baseline="0" dirty="0" smtClean="0"/>
                        <a:t> does it take time to recover from a disease?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4668"/>
              </p:ext>
            </p:extLst>
          </p:nvPr>
        </p:nvGraphicFramePr>
        <p:xfrm>
          <a:off x="9536282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the role of a </a:t>
                      </a:r>
                      <a:br>
                        <a:rPr lang="en-AU" baseline="0" dirty="0" smtClean="0"/>
                      </a:br>
                      <a:r>
                        <a:rPr lang="en-AU" baseline="0" dirty="0" smtClean="0"/>
                        <a:t>T cell?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5983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</a:t>
            </a:r>
            <a:r>
              <a:rPr lang="en-AU" sz="2800" b="1" dirty="0" smtClean="0"/>
              <a:t> Cells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 cells are another type of white blood cell that seeks out the antibody-pathogen complex, and destroy the pathogen. The antibody is unharmed.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 cells are produced in the thymus gland.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may take up to a week for B and T cells to recognise and destroy pathogens, which is why recovering from a disease can take time.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04" y="3872125"/>
            <a:ext cx="4514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31023"/>
              </p:ext>
            </p:extLst>
          </p:nvPr>
        </p:nvGraphicFramePr>
        <p:xfrm>
          <a:off x="9466417" y="1436907"/>
          <a:ext cx="2463077" cy="12858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39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happens if a pathogen enters the body a second</a:t>
                      </a:r>
                      <a:r>
                        <a:rPr lang="en-AU" baseline="0" dirty="0" smtClean="0"/>
                        <a:t> time?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55403"/>
              </p:ext>
            </p:extLst>
          </p:nvPr>
        </p:nvGraphicFramePr>
        <p:xfrm>
          <a:off x="9451090" y="23006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purpose</a:t>
                      </a:r>
                      <a:r>
                        <a:rPr lang="en-AU" baseline="0" dirty="0" smtClean="0"/>
                        <a:t> of a memory cell?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Immunity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As a result of B and T cells destroying a pathogen in the body, memory cells are produced.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Memory cells are kept alive in the body in case the pathogen enters again in the future.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body knows how to destroy the particular pathogen now, and does so prior to the pathogen causing a disease.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body is protected from reinfection.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9"/>
          <a:stretch/>
        </p:blipFill>
        <p:spPr>
          <a:xfrm>
            <a:off x="8061897" y="3221580"/>
            <a:ext cx="2997200" cy="29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85380"/>
              </p:ext>
            </p:extLst>
          </p:nvPr>
        </p:nvGraphicFramePr>
        <p:xfrm>
          <a:off x="9568653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 babies receive antibodies from their mother?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06435"/>
              </p:ext>
            </p:extLst>
          </p:nvPr>
        </p:nvGraphicFramePr>
        <p:xfrm>
          <a:off x="9552287" y="1585125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The</a:t>
                      </a:r>
                      <a:r>
                        <a:rPr lang="en-AU" baseline="0" dirty="0" smtClean="0"/>
                        <a:t> body’s third line of defence is called natural immunity. Why do you think this is?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4408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Acquired Immunity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Acquired immunity arises when antibodies are created without the body experiencing the pathogen.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Babies are given </a:t>
            </a:r>
            <a:r>
              <a:rPr lang="en-AU" sz="2800" dirty="0" smtClean="0"/>
              <a:t>acquired immunity </a:t>
            </a:r>
            <a:r>
              <a:rPr lang="en-AU" sz="2800" dirty="0" smtClean="0"/>
              <a:t>against a few pathogens by receiving antibodies from their mother.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antibodies can cross through the placenta, and also travel via their mother’s breast milk.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Vaccinations also provide immunity against diseases, as the body creates memory cells for the specific pathogen of the vaccine.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8270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95214"/>
            <a:ext cx="8468139" cy="1506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A baby drinks its mother’s breast milk and receives antibodies from her.</a:t>
            </a:r>
          </a:p>
          <a:p>
            <a:pPr marL="0" indent="0">
              <a:buNone/>
            </a:pPr>
            <a:r>
              <a:rPr lang="en-AU" dirty="0" smtClean="0"/>
              <a:t>Is this natural or acquired immunity? </a:t>
            </a:r>
            <a:br>
              <a:rPr lang="en-AU" dirty="0" smtClean="0"/>
            </a:br>
            <a:r>
              <a:rPr lang="en-AU" dirty="0" smtClean="0"/>
              <a:t>Explain your choice.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43" y="3027353"/>
            <a:ext cx="451485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8619" y="3112368"/>
            <a:ext cx="4231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acquired immunity, because the antibodies have been given to the baby, the baby did not produce them itself.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86490"/>
              </p:ext>
            </p:extLst>
          </p:nvPr>
        </p:nvGraphicFramePr>
        <p:xfrm>
          <a:off x="9568653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does the individual gain the antibodies?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8803230" cy="1506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A toddler contracts chicken pox and is sick for two weeks. After this, he is immune to the pathogen and will not have chicken pox again.</a:t>
            </a:r>
          </a:p>
          <a:p>
            <a:pPr marL="0" indent="0">
              <a:buNone/>
            </a:pPr>
            <a:r>
              <a:rPr lang="en-AU" dirty="0" smtClean="0"/>
              <a:t>Is this natural or acquired immunity? </a:t>
            </a:r>
            <a:br>
              <a:rPr lang="en-AU" dirty="0" smtClean="0"/>
            </a:br>
            <a:r>
              <a:rPr lang="en-AU" dirty="0" smtClean="0"/>
              <a:t>Explain your choice.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682" y="2642330"/>
            <a:ext cx="3981450" cy="3981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5901" y="3254355"/>
            <a:ext cx="4378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natural immunity, as the toddler’s immune system produced the antibodies itself, it was not given to the toddler.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89234"/>
              </p:ext>
            </p:extLst>
          </p:nvPr>
        </p:nvGraphicFramePr>
        <p:xfrm>
          <a:off x="9568653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does the individual gain the antibodies?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0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13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Daisy visits her doctor and receives the vaccine for measles.</a:t>
            </a:r>
            <a:br>
              <a:rPr lang="en-AU" dirty="0" smtClean="0"/>
            </a:br>
            <a:r>
              <a:rPr lang="en-AU" dirty="0" smtClean="0"/>
              <a:t>She is now immune to this disease.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Is this natural or acquired immunity?</a:t>
            </a:r>
            <a:br>
              <a:rPr lang="en-AU" dirty="0" smtClean="0"/>
            </a:br>
            <a:r>
              <a:rPr lang="en-AU" dirty="0" smtClean="0"/>
              <a:t>Explain your choice.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55665"/>
              </p:ext>
            </p:extLst>
          </p:nvPr>
        </p:nvGraphicFramePr>
        <p:xfrm>
          <a:off x="9568653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does the individual gain the antibodies?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7260" y="3771190"/>
            <a:ext cx="4231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acquired immunity, because the antibodies have been made by the immune system, without actually experiencing the pathogen and disease.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25" y="2677619"/>
            <a:ext cx="4505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4430"/>
            <a:ext cx="6508711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Draw a diagram representing the actions of B and T cells in the immune system.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550097"/>
            <a:ext cx="5381521" cy="3013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34" y="2158211"/>
            <a:ext cx="2868243" cy="262413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68291"/>
              </p:ext>
            </p:extLst>
          </p:nvPr>
        </p:nvGraphicFramePr>
        <p:xfrm>
          <a:off x="9030411" y="148208"/>
          <a:ext cx="3001320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01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B cells bind to the pathogen.</a:t>
                      </a:r>
                    </a:p>
                    <a:p>
                      <a:r>
                        <a:rPr lang="en-AU" baseline="0" dirty="0" smtClean="0"/>
                        <a:t>T cells destroy the pathogen.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1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the immune system and defences of the body helps you understand how our body maintains its optimal internal environment and stops pathogens damaging our bodies.</a:t>
            </a:r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52073" y="2750037"/>
            <a:ext cx="113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role of B and T cells?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-959" y="2072074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636160"/>
            <a:ext cx="11482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body’s third major line of defence against pathogens? How is it specific?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250947"/>
            <a:ext cx="980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difference between natural and acquired immunity?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-958" y="355489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-393779" y="836133"/>
            <a:ext cx="113041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2800" dirty="0" smtClean="0"/>
              <a:t>The immune system has a seek and destroy reaction when pathogens enter the body. It is called a non-specific immune response. Explain why.</a:t>
            </a:r>
          </a:p>
          <a:p>
            <a:pPr lvl="1"/>
            <a:endParaRPr lang="en-AU" sz="2800" dirty="0"/>
          </a:p>
          <a:p>
            <a:pPr lvl="1"/>
            <a:endParaRPr lang="en-AU" sz="2800" dirty="0" smtClean="0"/>
          </a:p>
          <a:p>
            <a:pPr lvl="1"/>
            <a:r>
              <a:rPr lang="en-AU" sz="2800" dirty="0" smtClean="0"/>
              <a:t>What are the three main actions of the non-specific immune response?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2" y="4406961"/>
            <a:ext cx="2885956" cy="1820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87" y="3808430"/>
            <a:ext cx="3409388" cy="2486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12" y="4005331"/>
            <a:ext cx="2960708" cy="22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9761" y="588261"/>
            <a:ext cx="11234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definitions matching worksheet, on paper or your device.</a:t>
            </a:r>
          </a:p>
        </p:txBody>
      </p:sp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1468"/>
            <a:ext cx="63780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infection </a:t>
            </a:r>
            <a:r>
              <a:rPr lang="en-US" dirty="0"/>
              <a:t>is </a:t>
            </a:r>
            <a:r>
              <a:rPr lang="en-US" dirty="0" smtClean="0"/>
              <a:t>caused by the fungus </a:t>
            </a:r>
            <a:r>
              <a:rPr lang="en-AU" dirty="0"/>
              <a:t>b</a:t>
            </a:r>
            <a:r>
              <a:rPr lang="en-AU" dirty="0" smtClean="0"/>
              <a:t>lastomyces conidia. </a:t>
            </a:r>
            <a:r>
              <a:rPr lang="en-US" dirty="0" smtClean="0"/>
              <a:t>Its symptoms include painful blisters on the skin.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could this disease be treated?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97055" y="23138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02262"/>
              </p:ext>
            </p:extLst>
          </p:nvPr>
        </p:nvGraphicFramePr>
        <p:xfrm>
          <a:off x="9489139" y="23138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</a:t>
                      </a:r>
                      <a:r>
                        <a:rPr lang="en-AU" baseline="0" dirty="0" smtClean="0"/>
                        <a:t> with a vaccine?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17" y="2734890"/>
            <a:ext cx="6302601" cy="3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7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first line of defence of the immune system is to prevent pathogens from entering the body.</a:t>
            </a:r>
          </a:p>
          <a:p>
            <a:pPr marL="0" indent="0">
              <a:buNone/>
            </a:pPr>
            <a:r>
              <a:rPr lang="en-AU" dirty="0" smtClean="0"/>
              <a:t>It acts as both a physical and chemical barrier.</a:t>
            </a:r>
          </a:p>
          <a:p>
            <a:pPr marL="0" indent="0">
              <a:buNone/>
            </a:pPr>
            <a:r>
              <a:rPr lang="en-AU" dirty="0" smtClean="0"/>
              <a:t>Explain how the skin is a:</a:t>
            </a:r>
          </a:p>
          <a:p>
            <a:pPr marL="0" indent="0">
              <a:buNone/>
            </a:pPr>
            <a:r>
              <a:rPr lang="en-AU" dirty="0" smtClean="0"/>
              <a:t>- physical barrier</a:t>
            </a:r>
          </a:p>
          <a:p>
            <a:pPr marL="0" indent="0">
              <a:buNone/>
            </a:pPr>
            <a:r>
              <a:rPr lang="en-AU" dirty="0" smtClean="0"/>
              <a:t>- chemical barrier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536" y="2770650"/>
            <a:ext cx="4524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41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White blood cells seek out and destroy pathogens.</a:t>
            </a:r>
          </a:p>
          <a:p>
            <a:pPr marL="0" indent="0">
              <a:buNone/>
            </a:pPr>
            <a:r>
              <a:rPr lang="en-AU" dirty="0" smtClean="0"/>
              <a:t>Explain what evidence there is in this picture to prove that white blood cells are in action.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44" y="2069241"/>
            <a:ext cx="4616016" cy="3046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" y="3429887"/>
            <a:ext cx="4514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The Immune System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third way the immune system responds to pathogens in the body.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2356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Humans can change their behaviour to prevent contagious diseases from being contracted. 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What are some diseases for which you have had a vaccination?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45" y="3252640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9506197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Immune System</a:t>
            </a:r>
          </a:p>
          <a:p>
            <a:r>
              <a:rPr lang="en-GB" dirty="0" smtClean="0"/>
              <a:t>The role of the immune system is to prevent pathogens from entering the body, and attacking them if they do enter.</a:t>
            </a:r>
          </a:p>
          <a:p>
            <a:r>
              <a:rPr lang="en-GB" dirty="0" smtClean="0"/>
              <a:t>The immune system has three lines of defence against pathogens:</a:t>
            </a:r>
          </a:p>
          <a:p>
            <a:pPr marL="457200" lvl="1" indent="0">
              <a:buNone/>
            </a:pPr>
            <a:r>
              <a:rPr lang="en-GB" dirty="0" smtClean="0"/>
              <a:t>1. Stop pathogens entering the body</a:t>
            </a:r>
          </a:p>
          <a:p>
            <a:pPr marL="457200" lvl="1" indent="0">
              <a:buNone/>
            </a:pPr>
            <a:r>
              <a:rPr lang="en-GB" dirty="0" smtClean="0"/>
              <a:t>2. Seek and destroy the pathogen if it enters the body</a:t>
            </a:r>
          </a:p>
          <a:p>
            <a:pPr marL="457200" lvl="1" indent="0">
              <a:buNone/>
            </a:pPr>
            <a:r>
              <a:rPr lang="en-GB" dirty="0" smtClean="0"/>
              <a:t>3. Develop immunity to a pathogen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39165"/>
              </p:ext>
            </p:extLst>
          </p:nvPr>
        </p:nvGraphicFramePr>
        <p:xfrm>
          <a:off x="9568652" y="15391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</a:t>
                      </a:r>
                      <a:r>
                        <a:rPr lang="en-AU" baseline="0" dirty="0" smtClean="0"/>
                        <a:t> the immune system do?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44712"/>
              </p:ext>
            </p:extLst>
          </p:nvPr>
        </p:nvGraphicFramePr>
        <p:xfrm>
          <a:off x="9588182" y="137259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the third line of defence involve?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46092"/>
              </p:ext>
            </p:extLst>
          </p:nvPr>
        </p:nvGraphicFramePr>
        <p:xfrm>
          <a:off x="9527089" y="15985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the third line of defence specific?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45615"/>
              </p:ext>
            </p:extLst>
          </p:nvPr>
        </p:nvGraphicFramePr>
        <p:xfrm>
          <a:off x="9540416" y="2881874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 or False:</a:t>
                      </a:r>
                    </a:p>
                    <a:p>
                      <a:r>
                        <a:rPr lang="en-AU" dirty="0" smtClean="0"/>
                        <a:t>White blood cells are also</a:t>
                      </a:r>
                      <a:r>
                        <a:rPr lang="en-AU" baseline="0" dirty="0" smtClean="0"/>
                        <a:t> called erythrocytes.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4109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Third Defence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pathogens survive through the body’s first two lines of defence, they are now targeted according to their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is a specific immune response, and has two forms of attack using lymphocytes (white blood cells) called B cells and T cells.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defence has long-lasting effects, as the body is able to recognise the pathogen if it comes into contact with it again in the future, and is able to destroy it much faster.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Viruses can make it to the third line of defence, as they are coated in special proteins that protect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13198"/>
              </p:ext>
            </p:extLst>
          </p:nvPr>
        </p:nvGraphicFramePr>
        <p:xfrm>
          <a:off x="9550822" y="1387194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 viruses pass through the first two lines of defence?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1208</Words>
  <Application>Microsoft Office PowerPoint</Application>
  <PresentationFormat>Widescreen</PresentationFormat>
  <Paragraphs>152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93</cp:revision>
  <dcterms:created xsi:type="dcterms:W3CDTF">2019-03-10T03:10:56Z</dcterms:created>
  <dcterms:modified xsi:type="dcterms:W3CDTF">2020-03-27T02:17:59Z</dcterms:modified>
</cp:coreProperties>
</file>