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18" r:id="rId2"/>
    <p:sldId id="519" r:id="rId3"/>
    <p:sldId id="256" r:id="rId4"/>
    <p:sldId id="263" r:id="rId5"/>
    <p:sldId id="396" r:id="rId6"/>
    <p:sldId id="520" r:id="rId7"/>
    <p:sldId id="528" r:id="rId8"/>
    <p:sldId id="529" r:id="rId9"/>
    <p:sldId id="531" r:id="rId10"/>
    <p:sldId id="523" r:id="rId11"/>
    <p:sldId id="532" r:id="rId12"/>
    <p:sldId id="533" r:id="rId13"/>
    <p:sldId id="534" r:id="rId14"/>
    <p:sldId id="536" r:id="rId15"/>
    <p:sldId id="537" r:id="rId16"/>
    <p:sldId id="351" r:id="rId17"/>
    <p:sldId id="463" r:id="rId18"/>
    <p:sldId id="4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5" d="100"/>
          <a:sy n="85" d="100"/>
        </p:scale>
        <p:origin x="39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69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7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00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72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81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71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44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73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00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02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1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847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 Chains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Producers</a:t>
            </a:r>
            <a:r>
              <a:rPr lang="en-AU" sz="2800" dirty="0" smtClean="0"/>
              <a:t> make their own food.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Consumers</a:t>
            </a:r>
            <a:r>
              <a:rPr lang="en-AU" sz="2800" dirty="0" smtClean="0"/>
              <a:t> are labelled according to their order in the chain: </a:t>
            </a:r>
            <a:r>
              <a:rPr lang="en-AU" sz="2800" b="1" dirty="0" smtClean="0"/>
              <a:t>primary, secondary</a:t>
            </a:r>
            <a:r>
              <a:rPr lang="en-AU" sz="2800" dirty="0" smtClean="0"/>
              <a:t> or </a:t>
            </a:r>
            <a:r>
              <a:rPr lang="en-AU" sz="2800" b="1" dirty="0" smtClean="0"/>
              <a:t>tertiary</a:t>
            </a:r>
            <a:r>
              <a:rPr lang="en-AU" sz="2800" dirty="0" smtClean="0"/>
              <a:t> consumer.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Decomposers</a:t>
            </a:r>
            <a:r>
              <a:rPr lang="en-AU" sz="2800" dirty="0" smtClean="0"/>
              <a:t> break down dead material and are usually bacteria or fungi.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Redraw the food chain on your whiteboard and label the organisms as a  consumer (including type) or producer.</a:t>
            </a:r>
          </a:p>
          <a:p>
            <a:endParaRPr lang="en-AU" sz="2800" dirty="0"/>
          </a:p>
          <a:p>
            <a:r>
              <a:rPr lang="en-AU" sz="2800" dirty="0" smtClean="0"/>
              <a:t>Add a decomposer and appropriate arrows to the food chain.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700" t="34053" r="3700" b="46108"/>
          <a:stretch/>
        </p:blipFill>
        <p:spPr>
          <a:xfrm>
            <a:off x="2570901" y="0"/>
            <a:ext cx="6810318" cy="12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60853"/>
              </p:ext>
            </p:extLst>
          </p:nvPr>
        </p:nvGraphicFramePr>
        <p:xfrm>
          <a:off x="1" y="1083215"/>
          <a:ext cx="578097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0971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Type of Ecological Pyramids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Does the pyramid show energy transfer?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Yes = Pyramid of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Go to 2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2400" b="0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Is the base of the pyramid larger than the second level?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0" baseline="0" dirty="0" smtClean="0"/>
                        <a:t>       </a:t>
                      </a:r>
                      <a:r>
                        <a:rPr lang="en-AU" sz="2400" b="1" baseline="0" dirty="0" smtClean="0"/>
                        <a:t>Yes = Upright pyramid of numbers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Inverted pyramid of numbers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29924" y="4790185"/>
            <a:ext cx="8695765" cy="1359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is an upright pyramid of numbers.  It shows how many organisms are at each trophic level in an ecosystem with </a:t>
            </a:r>
            <a:r>
              <a:rPr lang="en-AU" sz="2800" b="1" dirty="0" smtClean="0">
                <a:solidFill>
                  <a:srgbClr val="00B050"/>
                </a:solidFill>
                <a:latin typeface="+mn-lt"/>
              </a:rPr>
              <a:t>many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 producers.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pyramid is this?</a:t>
            </a:r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60" y="1083215"/>
            <a:ext cx="5872016" cy="29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60853"/>
              </p:ext>
            </p:extLst>
          </p:nvPr>
        </p:nvGraphicFramePr>
        <p:xfrm>
          <a:off x="1" y="1083215"/>
          <a:ext cx="578097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0971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Type of Ecological Pyramids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Does the pyramid show energy transfer?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Yes = Pyramid of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Go to 2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2400" b="0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Is the base of the pyramid larger than the second level?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0" baseline="0" dirty="0" smtClean="0"/>
                        <a:t>       </a:t>
                      </a:r>
                      <a:r>
                        <a:rPr lang="en-AU" sz="2400" b="1" baseline="0" dirty="0" smtClean="0"/>
                        <a:t>Yes = Upright pyramid of numbers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Inverted pyramid of numbers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29924" y="4790185"/>
            <a:ext cx="8695765" cy="1359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is a pyramid of energy.  It shows that 10% of the energy in one level is transferred to the next.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pyramid is this?</a:t>
            </a:r>
            <a:endParaRPr lang="en-AU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518" t="20904" r="5758" b="10634"/>
          <a:stretch/>
        </p:blipFill>
        <p:spPr>
          <a:xfrm>
            <a:off x="5879162" y="900789"/>
            <a:ext cx="6184613" cy="35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60853"/>
              </p:ext>
            </p:extLst>
          </p:nvPr>
        </p:nvGraphicFramePr>
        <p:xfrm>
          <a:off x="1" y="1083215"/>
          <a:ext cx="578097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0971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Type of Ecological Pyramids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Does the pyramid show energy transfer?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Yes = Pyramid of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Go to 2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2400" b="0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Is the base of the pyramid larger than the second level?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0" baseline="0" dirty="0" smtClean="0"/>
                        <a:t>       </a:t>
                      </a:r>
                      <a:r>
                        <a:rPr lang="en-AU" sz="2400" b="1" baseline="0" dirty="0" smtClean="0"/>
                        <a:t>Yes = Upright pyramid of numbers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Inverted pyramid of numbers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29924" y="4790185"/>
            <a:ext cx="8695765" cy="1359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This is an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inverted pyramid </a:t>
            </a:r>
            <a:r>
              <a:rPr lang="en-AU" sz="2800" dirty="0">
                <a:solidFill>
                  <a:srgbClr val="00B050"/>
                </a:solidFill>
                <a:latin typeface="+mn-lt"/>
              </a:rPr>
              <a:t>of numbers.  It shows how many organisms are at each trophic level in an ecosystem with </a:t>
            </a:r>
            <a:r>
              <a:rPr lang="en-AU" sz="2800" b="1" dirty="0" smtClean="0">
                <a:solidFill>
                  <a:srgbClr val="00B050"/>
                </a:solidFill>
                <a:latin typeface="+mn-lt"/>
              </a:rPr>
              <a:t>one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 producer.</a:t>
            </a:r>
            <a:endParaRPr lang="en-AU" sz="2800" dirty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pyramid is this?</a:t>
            </a:r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3311" t="21866" b="15404"/>
          <a:stretch/>
        </p:blipFill>
        <p:spPr>
          <a:xfrm>
            <a:off x="6989943" y="594802"/>
            <a:ext cx="4036044" cy="40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60853"/>
              </p:ext>
            </p:extLst>
          </p:nvPr>
        </p:nvGraphicFramePr>
        <p:xfrm>
          <a:off x="1" y="1083215"/>
          <a:ext cx="578097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0971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Type of Ecological Pyramids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Does the pyramid show energy transfer?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Yes = Pyramid of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Go to 2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2400" b="0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Is the base of the pyramid larger than the second level?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0" baseline="0" dirty="0" smtClean="0"/>
                        <a:t>       </a:t>
                      </a:r>
                      <a:r>
                        <a:rPr lang="en-AU" sz="2400" b="1" baseline="0" dirty="0" smtClean="0"/>
                        <a:t>Yes = Upright pyramid of numbers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Inverted pyramid of numbers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805218" y="4790185"/>
            <a:ext cx="10750773" cy="1359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en-AU" sz="2800" dirty="0" smtClean="0">
              <a:solidFill>
                <a:srgbClr val="00B050"/>
              </a:solidFill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</a:t>
            </a:r>
            <a:r>
              <a:rPr lang="en-AU" sz="2800" dirty="0">
                <a:solidFill>
                  <a:srgbClr val="00B050"/>
                </a:solidFill>
                <a:latin typeface="+mn-lt"/>
              </a:rPr>
              <a:t>is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a ________________. It shows ______________________.</a:t>
            </a:r>
            <a:endParaRPr lang="en-AU" sz="2800" dirty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pyramid is this?</a:t>
            </a:r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39" y="599409"/>
            <a:ext cx="4057650" cy="432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5175" y="113045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20 kJ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951433" y="211515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200 kJ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10276281" y="294563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2 000 kJ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502497" y="400952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20 000 kJ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4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60853"/>
              </p:ext>
            </p:extLst>
          </p:nvPr>
        </p:nvGraphicFramePr>
        <p:xfrm>
          <a:off x="1" y="1083215"/>
          <a:ext cx="578097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0971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Type of Ecological Pyramids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Does the pyramid show energy transfer?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Yes = Pyramid of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Go to 2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2400" b="0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Is the base of the pyramid larger than the second level?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0" baseline="0" dirty="0" smtClean="0"/>
                        <a:t>       </a:t>
                      </a:r>
                      <a:r>
                        <a:rPr lang="en-AU" sz="2400" b="1" baseline="0" dirty="0" smtClean="0"/>
                        <a:t>Yes = Upright pyramid of numbers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Inverted pyramid of numbers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805218" y="4790185"/>
            <a:ext cx="10750773" cy="1359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en-AU" sz="2800" dirty="0" smtClean="0">
              <a:solidFill>
                <a:srgbClr val="00B050"/>
              </a:solidFill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</a:t>
            </a:r>
            <a:r>
              <a:rPr lang="en-AU" sz="2800" dirty="0">
                <a:solidFill>
                  <a:srgbClr val="00B050"/>
                </a:solidFill>
                <a:latin typeface="+mn-lt"/>
              </a:rPr>
              <a:t>is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a ________________. It shows ______________________.</a:t>
            </a:r>
            <a:endParaRPr lang="en-AU" sz="2800" dirty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pyramid is this?</a:t>
            </a:r>
            <a:endParaRPr lang="en-AU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759" t="5555" r="1628" b="1113"/>
          <a:stretch/>
        </p:blipFill>
        <p:spPr>
          <a:xfrm>
            <a:off x="6464997" y="1083215"/>
            <a:ext cx="4760286" cy="34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60853"/>
              </p:ext>
            </p:extLst>
          </p:nvPr>
        </p:nvGraphicFramePr>
        <p:xfrm>
          <a:off x="1" y="1083215"/>
          <a:ext cx="578097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0971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Type of Ecological Pyramids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Does the pyramid show energy transfer?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Yes = Pyramid of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Go to 2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2400" b="0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Is the base of the pyramid larger than the second level?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0" baseline="0" dirty="0" smtClean="0"/>
                        <a:t>       </a:t>
                      </a:r>
                      <a:r>
                        <a:rPr lang="en-AU" sz="2400" b="1" baseline="0" dirty="0" smtClean="0"/>
                        <a:t>Yes = Upright pyramid of numbers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Inverted pyramid of numbers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805218" y="4790185"/>
            <a:ext cx="10750773" cy="1359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en-AU" sz="2800" dirty="0" smtClean="0">
              <a:solidFill>
                <a:srgbClr val="00B050"/>
              </a:solidFill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</a:t>
            </a:r>
            <a:r>
              <a:rPr lang="en-AU" sz="2800" dirty="0">
                <a:solidFill>
                  <a:srgbClr val="00B050"/>
                </a:solidFill>
                <a:latin typeface="+mn-lt"/>
              </a:rPr>
              <a:t>is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a ________________. It shows ______________________.</a:t>
            </a:r>
            <a:endParaRPr lang="en-AU" sz="2800" dirty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pyramid is this?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22" y="1142075"/>
            <a:ext cx="5534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Ecosystems are complex interactions between organisms and their surroundings.  </a:t>
            </a:r>
          </a:p>
          <a:p>
            <a:endParaRPr lang="en-AU" sz="2800" dirty="0"/>
          </a:p>
          <a:p>
            <a:r>
              <a:rPr lang="en-AU" sz="2800" dirty="0" smtClean="0"/>
              <a:t>Ecological pyramids can show how energy is transferred through an ecosystem or the relative numbers of organisms in a particular food chain.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9" y="732983"/>
            <a:ext cx="695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Draw an ecological pyramid for the food chain.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149711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081892"/>
            <a:ext cx="9526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much energy is transferred from one level of the pyramid to the next?  What happens to the rest of the energy?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227032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3831560"/>
            <a:ext cx="6323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pyramid is this and what does it show?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91" t="62175" b="8173"/>
          <a:stretch/>
        </p:blipFill>
        <p:spPr>
          <a:xfrm>
            <a:off x="6897127" y="35767"/>
            <a:ext cx="5294873" cy="132218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61918"/>
              </p:ext>
            </p:extLst>
          </p:nvPr>
        </p:nvGraphicFramePr>
        <p:xfrm>
          <a:off x="6256676" y="148208"/>
          <a:ext cx="578097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0971"/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Type of Ecological Pyramids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Does the pyramid show energy transfer?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Yes = Pyramid of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Go to 2</a:t>
                      </a:r>
                    </a:p>
                    <a:p>
                      <a:pPr marL="457200" indent="-457200">
                        <a:buAutoNum type="arabicPeriod" startAt="2"/>
                      </a:pPr>
                      <a:endParaRPr lang="en-AU" sz="2400" b="0" baseline="0" dirty="0" smtClean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400" b="0" baseline="0" dirty="0" smtClean="0"/>
                        <a:t>Is the base of the pyramid larger than the second level?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0" baseline="0" dirty="0" smtClean="0"/>
                        <a:t>       </a:t>
                      </a:r>
                      <a:r>
                        <a:rPr lang="en-AU" sz="2400" b="1" baseline="0" dirty="0" smtClean="0"/>
                        <a:t>Yes = Upright pyramid of numbers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400" b="1" baseline="0" dirty="0" smtClean="0"/>
                        <a:t>       No = Inverted pyramid of numbers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21512" b="28923"/>
          <a:stretch/>
        </p:blipFill>
        <p:spPr>
          <a:xfrm>
            <a:off x="5859406" y="4005619"/>
            <a:ext cx="6158843" cy="27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worksheet on Ecological Pyramids on your device or a paper copy.</a:t>
            </a:r>
            <a:endParaRPr lang="en-A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Trophic Levels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first trophic level are the producers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second trophic level are the primary consumers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third trophic level are the secondary consumers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r>
              <a:rPr lang="en-AU" sz="2800" dirty="0" smtClean="0"/>
              <a:t>In this food chain, what is the trophic level of the: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- rabbit?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- carrots?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- lion?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6700" t="34053" r="3700" b="46108"/>
          <a:stretch/>
        </p:blipFill>
        <p:spPr>
          <a:xfrm>
            <a:off x="2570901" y="0"/>
            <a:ext cx="6810318" cy="12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Ecological Pyramids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172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Draw ecological pyramids from food chains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Interpret types of ecological pyramids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115225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The picture shows a food chain.</a:t>
            </a:r>
          </a:p>
          <a:p>
            <a:endParaRPr lang="en-AU" sz="2800" dirty="0"/>
          </a:p>
          <a:p>
            <a:r>
              <a:rPr lang="en-AU" sz="2800" dirty="0" smtClean="0"/>
              <a:t>In the food chain:</a:t>
            </a:r>
          </a:p>
          <a:p>
            <a:r>
              <a:rPr lang="en-AU" sz="2800" dirty="0" smtClean="0"/>
              <a:t>	Which organism is the primary consumer?</a:t>
            </a:r>
          </a:p>
          <a:p>
            <a:r>
              <a:rPr lang="en-AU" sz="2800" dirty="0" smtClean="0"/>
              <a:t>	Which is the producer?</a:t>
            </a:r>
          </a:p>
          <a:p>
            <a:pPr>
              <a:spcAft>
                <a:spcPts val="1200"/>
              </a:spcAft>
            </a:pPr>
            <a:r>
              <a:rPr lang="en-AU" sz="2800" dirty="0" smtClean="0"/>
              <a:t>	Which organism occupies the first trophic level?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616" b="27510"/>
          <a:stretch/>
        </p:blipFill>
        <p:spPr>
          <a:xfrm>
            <a:off x="5536649" y="2169042"/>
            <a:ext cx="5617382" cy="15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Ecological Pyramids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Ecological pyramids are pictorial representations of feeding relationships in a group of organisms.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Each level of the pyramid represents 			       one trophic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first trophic level (producers) are 			  always on the bottom of the pyramid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second trophic level (primary 			    consumers) are on the second 				      level of the pyramid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53421"/>
              </p:ext>
            </p:extLst>
          </p:nvPr>
        </p:nvGraphicFramePr>
        <p:xfrm>
          <a:off x="9523079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an </a:t>
                      </a:r>
                      <a:r>
                        <a:rPr lang="en-AU" baseline="0" smtClean="0"/>
                        <a:t>ecological pyramid?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30578"/>
              </p:ext>
            </p:extLst>
          </p:nvPr>
        </p:nvGraphicFramePr>
        <p:xfrm>
          <a:off x="9523079" y="1331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trophic</a:t>
                      </a:r>
                      <a:r>
                        <a:rPr lang="en-AU" baseline="0" dirty="0" smtClean="0"/>
                        <a:t> level is found on the bottom of the pyramid?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4806"/>
              </p:ext>
            </p:extLst>
          </p:nvPr>
        </p:nvGraphicFramePr>
        <p:xfrm>
          <a:off x="9523079" y="278993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Where does second</a:t>
                      </a:r>
                      <a:r>
                        <a:rPr lang="en-AU" baseline="0" dirty="0" smtClean="0"/>
                        <a:t> trophic level go in the pyramid?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41393"/>
              </p:ext>
            </p:extLst>
          </p:nvPr>
        </p:nvGraphicFramePr>
        <p:xfrm>
          <a:off x="9523078" y="424756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will go on the third</a:t>
                      </a:r>
                      <a:r>
                        <a:rPr lang="en-AU" baseline="0" dirty="0" smtClean="0"/>
                        <a:t> level of the pyramid?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775" t="50863" r="61787" b="36227"/>
          <a:stretch/>
        </p:blipFill>
        <p:spPr>
          <a:xfrm>
            <a:off x="5619904" y="4223870"/>
            <a:ext cx="3370997" cy="6789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679" t="63925" r="58740" b="22905"/>
          <a:stretch/>
        </p:blipFill>
        <p:spPr>
          <a:xfrm>
            <a:off x="5408365" y="4907844"/>
            <a:ext cx="3889612" cy="6926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77016" r="54483"/>
          <a:stretch/>
        </p:blipFill>
        <p:spPr>
          <a:xfrm>
            <a:off x="5138452" y="5605465"/>
            <a:ext cx="4588828" cy="12087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852" t="3707" r="64562" b="49287"/>
          <a:stretch/>
        </p:blipFill>
        <p:spPr>
          <a:xfrm>
            <a:off x="6131696" y="1746913"/>
            <a:ext cx="2579427" cy="24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56398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Ecological Pyramids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Food chains can be represented as ecological pyramids.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(first trophic level) in the food chain goes at the </a:t>
            </a:r>
            <a:r>
              <a:rPr lang="en-AU" sz="2800" b="1" dirty="0" smtClean="0"/>
              <a:t>base</a:t>
            </a:r>
            <a:r>
              <a:rPr lang="en-AU" sz="2800" dirty="0" smtClean="0"/>
              <a:t> of the pyramid.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primary consumer </a:t>
            </a:r>
            <a:r>
              <a:rPr lang="en-AU" sz="2800" dirty="0" smtClean="0"/>
              <a:t>(second trophic level) goes on the </a:t>
            </a:r>
            <a:r>
              <a:rPr lang="en-AU" sz="2800" b="1" dirty="0" smtClean="0"/>
              <a:t>second level </a:t>
            </a:r>
            <a:r>
              <a:rPr lang="en-AU" sz="2800" dirty="0" smtClean="0"/>
              <a:t>of the pyramid.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And so on, until the last organism in the chain is placed at the top of the pyramid.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13412"/>
              </p:ext>
            </p:extLst>
          </p:nvPr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type of organism is at the base of an ecological pyramid?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66147"/>
              </p:ext>
            </p:extLst>
          </p:nvPr>
        </p:nvGraphicFramePr>
        <p:xfrm>
          <a:off x="9523075" y="160623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trophic</a:t>
                      </a:r>
                      <a:r>
                        <a:rPr lang="en-AU" baseline="0" dirty="0" smtClean="0"/>
                        <a:t> level is on the second level of an ecological pyramid?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36151"/>
              </p:ext>
            </p:extLst>
          </p:nvPr>
        </p:nvGraphicFramePr>
        <p:xfrm>
          <a:off x="9522746" y="306425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an ecological pyramid</a:t>
                      </a:r>
                      <a:r>
                        <a:rPr lang="en-AU" baseline="0" dirty="0" smtClean="0"/>
                        <a:t> for the food chain with the lion.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23" y="5108841"/>
            <a:ext cx="6217662" cy="1141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4669" t="26616" b="27510"/>
          <a:stretch/>
        </p:blipFill>
        <p:spPr>
          <a:xfrm>
            <a:off x="5782409" y="148208"/>
            <a:ext cx="3384699" cy="126249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5572316" y="1343981"/>
            <a:ext cx="3804887" cy="351789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6106228" y="3884663"/>
            <a:ext cx="2737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70824" y="2840365"/>
            <a:ext cx="16078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24669" t="44424" r="63480" b="27509"/>
          <a:stretch/>
        </p:blipFill>
        <p:spPr>
          <a:xfrm>
            <a:off x="6138351" y="3987063"/>
            <a:ext cx="532473" cy="772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24669" t="44424" r="63480" b="27509"/>
          <a:stretch/>
        </p:blipFill>
        <p:spPr>
          <a:xfrm>
            <a:off x="7202384" y="3987063"/>
            <a:ext cx="532473" cy="7724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24669" t="44424" r="63480" b="27509"/>
          <a:stretch/>
        </p:blipFill>
        <p:spPr>
          <a:xfrm>
            <a:off x="8266421" y="4024608"/>
            <a:ext cx="532473" cy="7724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44820" t="44187" r="37834" b="27510"/>
          <a:stretch/>
        </p:blipFill>
        <p:spPr>
          <a:xfrm>
            <a:off x="6662338" y="2988162"/>
            <a:ext cx="779388" cy="7789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44820" t="44187" r="37834" b="27510"/>
          <a:stretch/>
        </p:blipFill>
        <p:spPr>
          <a:xfrm>
            <a:off x="7550448" y="2988162"/>
            <a:ext cx="779388" cy="7789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69460" t="26616" b="27510"/>
          <a:stretch/>
        </p:blipFill>
        <p:spPr>
          <a:xfrm>
            <a:off x="7122795" y="2077947"/>
            <a:ext cx="732267" cy="6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5252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Ecological Pyramids – Pyramid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type of pyramid shows how much </a:t>
            </a:r>
            <a:r>
              <a:rPr lang="en-AU" sz="2800" b="1" dirty="0" smtClean="0"/>
              <a:t>energy</a:t>
            </a:r>
            <a:r>
              <a:rPr lang="en-AU" sz="2800" dirty="0" smtClean="0"/>
              <a:t> is available at each trophic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Most of the energy available to the community is in the first trophic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Only </a:t>
            </a:r>
            <a:r>
              <a:rPr lang="en-AU" sz="2800" b="1" dirty="0" smtClean="0"/>
              <a:t>10%</a:t>
            </a:r>
            <a:r>
              <a:rPr lang="en-AU" sz="2800" dirty="0" smtClean="0"/>
              <a:t> of the energy contained at each level is passed onto the next.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Energy can be measured in Joules or kilojoules (1 kJ = 1000 J)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remainder of the energy is used by the organism or wasted as heat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84650"/>
              </p:ext>
            </p:extLst>
          </p:nvPr>
        </p:nvGraphicFramePr>
        <p:xfrm>
          <a:off x="9523079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a pyramid of energy show?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65634"/>
              </p:ext>
            </p:extLst>
          </p:nvPr>
        </p:nvGraphicFramePr>
        <p:xfrm>
          <a:off x="9522746" y="1331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trophic level has the least</a:t>
                      </a:r>
                      <a:r>
                        <a:rPr lang="en-AU" baseline="0" dirty="0" smtClean="0"/>
                        <a:t> amount of energy available?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19402"/>
              </p:ext>
            </p:extLst>
          </p:nvPr>
        </p:nvGraphicFramePr>
        <p:xfrm>
          <a:off x="9522746" y="27954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much energy, in kJ, is available at the top of the</a:t>
                      </a:r>
                      <a:r>
                        <a:rPr lang="en-AU" baseline="0" dirty="0" smtClean="0"/>
                        <a:t> pyramid?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684511" y="665191"/>
            <a:ext cx="3804887" cy="3517895"/>
            <a:chOff x="5572316" y="1343981"/>
            <a:chExt cx="3804887" cy="3517895"/>
          </a:xfrm>
        </p:grpSpPr>
        <p:sp>
          <p:nvSpPr>
            <p:cNvPr id="5" name="Isosceles Triangle 4"/>
            <p:cNvSpPr/>
            <p:nvPr/>
          </p:nvSpPr>
          <p:spPr>
            <a:xfrm>
              <a:off x="5572316" y="1343981"/>
              <a:ext cx="3804887" cy="351789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106228" y="3884663"/>
              <a:ext cx="27370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70824" y="2840365"/>
              <a:ext cx="16078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4669" t="44424" r="63480" b="27509"/>
          <a:stretch/>
        </p:blipFill>
        <p:spPr>
          <a:xfrm>
            <a:off x="7275312" y="3364373"/>
            <a:ext cx="532473" cy="7724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4820" t="44187" r="37834" b="27510"/>
          <a:stretch/>
        </p:blipFill>
        <p:spPr>
          <a:xfrm>
            <a:off x="7172162" y="2353607"/>
            <a:ext cx="779388" cy="7789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69460" t="26616" b="27510"/>
          <a:stretch/>
        </p:blipFill>
        <p:spPr>
          <a:xfrm>
            <a:off x="7195723" y="1455257"/>
            <a:ext cx="732267" cy="673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98477" y="372142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1000 kJ</a:t>
            </a:r>
            <a:endParaRPr lang="en-A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07785" y="2744208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100 kJ</a:t>
            </a:r>
            <a:endParaRPr lang="en-A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72162" y="117812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10 kJ</a:t>
            </a:r>
            <a:endParaRPr lang="en-AU" sz="2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81885"/>
              </p:ext>
            </p:extLst>
          </p:nvPr>
        </p:nvGraphicFramePr>
        <p:xfrm>
          <a:off x="9522745" y="4258894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there was a fourth level in this pyramid, how much energy would be available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51314"/>
              </p:ext>
            </p:extLst>
          </p:nvPr>
        </p:nvGraphicFramePr>
        <p:xfrm>
          <a:off x="6866938" y="425017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happens to the</a:t>
                      </a:r>
                      <a:r>
                        <a:rPr lang="en-AU" baseline="0" dirty="0" smtClean="0"/>
                        <a:t> other 90% of the energy?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137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Ecological Pyramids – Upright Pyramid of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type of pyramid shows </a:t>
            </a:r>
            <a:r>
              <a:rPr lang="en-AU" sz="2800" b="1" dirty="0" smtClean="0"/>
              <a:t>how</a:t>
            </a:r>
            <a:r>
              <a:rPr lang="en-AU" sz="2800" dirty="0" smtClean="0"/>
              <a:t> </a:t>
            </a:r>
            <a:r>
              <a:rPr lang="en-AU" sz="2800" b="1" dirty="0" smtClean="0"/>
              <a:t>many </a:t>
            </a:r>
            <a:r>
              <a:rPr lang="en-AU" sz="2800" dirty="0" smtClean="0"/>
              <a:t>organisms are at each trophic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Most of the organisms are at the base of the pyramid.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organisms decreases at each level of the pyramid, while the size of the organisms increases.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86544"/>
              </p:ext>
            </p:extLst>
          </p:nvPr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an upright  pyramid of numbers show?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94237"/>
              </p:ext>
            </p:extLst>
          </p:nvPr>
        </p:nvGraphicFramePr>
        <p:xfrm>
          <a:off x="9522746" y="161169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trophic level has the most</a:t>
                      </a:r>
                      <a:r>
                        <a:rPr lang="en-AU" baseline="0" dirty="0" smtClean="0"/>
                        <a:t> number or organisms?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2467"/>
              </p:ext>
            </p:extLst>
          </p:nvPr>
        </p:nvGraphicFramePr>
        <p:xfrm>
          <a:off x="9522745" y="3069723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happens to the number of</a:t>
                      </a:r>
                      <a:r>
                        <a:rPr lang="en-AU" baseline="0" dirty="0" smtClean="0"/>
                        <a:t> organisms at each level as you move up the pyramid?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67063"/>
              </p:ext>
            </p:extLst>
          </p:nvPr>
        </p:nvGraphicFramePr>
        <p:xfrm>
          <a:off x="6859260" y="3472476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there was a fifth level in this pyramid, approximately how many organisms would there be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51" t="4526" r="11515" b="9696"/>
          <a:stretch/>
        </p:blipFill>
        <p:spPr>
          <a:xfrm>
            <a:off x="2871197" y="3472476"/>
            <a:ext cx="3787655" cy="26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351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Ecological Pyramids – Inverted Pyramid of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type of pyramid also shows </a:t>
            </a:r>
            <a:r>
              <a:rPr lang="en-AU" sz="2800" b="1" dirty="0" smtClean="0"/>
              <a:t>how</a:t>
            </a:r>
            <a:r>
              <a:rPr lang="en-AU" sz="2800" dirty="0" smtClean="0"/>
              <a:t> </a:t>
            </a:r>
            <a:r>
              <a:rPr lang="en-AU" sz="2800" b="1" dirty="0" smtClean="0"/>
              <a:t>many </a:t>
            </a:r>
            <a:r>
              <a:rPr lang="en-AU" sz="2800" dirty="0" smtClean="0"/>
              <a:t>organisms are at each trophic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this case, there is </a:t>
            </a:r>
            <a:r>
              <a:rPr lang="en-AU" sz="2800" b="1" dirty="0" smtClean="0"/>
              <a:t>only</a:t>
            </a:r>
            <a:r>
              <a:rPr lang="en-AU" sz="2800" dirty="0" smtClean="0"/>
              <a:t> </a:t>
            </a:r>
            <a:r>
              <a:rPr lang="en-AU" sz="2800" b="1" dirty="0" smtClean="0"/>
              <a:t>one</a:t>
            </a:r>
            <a:r>
              <a:rPr lang="en-AU" sz="2800" dirty="0" smtClean="0"/>
              <a:t> producer organism at the first trophic level, for example a tree.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One tree can support many insects.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organisms then decreases at each level of the pyramid.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41121"/>
              </p:ext>
            </p:extLst>
          </p:nvPr>
        </p:nvGraphicFramePr>
        <p:xfrm>
          <a:off x="9523079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an inverted pyramid of numbers </a:t>
                      </a:r>
                      <a:r>
                        <a:rPr lang="en-AU" b="1" baseline="0" dirty="0" smtClean="0"/>
                        <a:t>different</a:t>
                      </a:r>
                      <a:r>
                        <a:rPr lang="en-AU" baseline="0" dirty="0" smtClean="0"/>
                        <a:t> to an upright pyramid of numbers?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01378"/>
              </p:ext>
            </p:extLst>
          </p:nvPr>
        </p:nvGraphicFramePr>
        <p:xfrm>
          <a:off x="9522746" y="1886019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an inverted pyramid of numbers </a:t>
                      </a:r>
                      <a:r>
                        <a:rPr lang="en-AU" b="1" baseline="0" dirty="0" smtClean="0"/>
                        <a:t>similar </a:t>
                      </a:r>
                      <a:r>
                        <a:rPr lang="en-AU" baseline="0" dirty="0" smtClean="0"/>
                        <a:t>to an upright pyramid of numbers?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1181" t="7411" r="14759" b="8442"/>
          <a:stretch/>
        </p:blipFill>
        <p:spPr>
          <a:xfrm>
            <a:off x="3113446" y="3745530"/>
            <a:ext cx="3124668" cy="27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34488</TotalTime>
  <Words>1355</Words>
  <Application>Microsoft Office PowerPoint</Application>
  <PresentationFormat>Widescreen</PresentationFormat>
  <Paragraphs>215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Ecological Pyramids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janelle.lagrange@gmail.com</cp:lastModifiedBy>
  <cp:revision>615</cp:revision>
  <dcterms:created xsi:type="dcterms:W3CDTF">2017-01-28T08:32:28Z</dcterms:created>
  <dcterms:modified xsi:type="dcterms:W3CDTF">2019-02-06T09:43:02Z</dcterms:modified>
</cp:coreProperties>
</file>