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29" r:id="rId2"/>
    <p:sldId id="550" r:id="rId3"/>
    <p:sldId id="547" r:id="rId4"/>
    <p:sldId id="546" r:id="rId5"/>
    <p:sldId id="256" r:id="rId6"/>
    <p:sldId id="263" r:id="rId7"/>
    <p:sldId id="396" r:id="rId8"/>
    <p:sldId id="538" r:id="rId9"/>
    <p:sldId id="548" r:id="rId10"/>
    <p:sldId id="549" r:id="rId11"/>
    <p:sldId id="351" r:id="rId12"/>
    <p:sldId id="463" r:id="rId13"/>
    <p:sldId id="45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1E1E1"/>
    <a:srgbClr val="9CBD8D"/>
    <a:srgbClr val="D5E3CF"/>
    <a:srgbClr val="8C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3880" autoAdjust="0"/>
  </p:normalViewPr>
  <p:slideViewPr>
    <p:cSldViewPr snapToGrid="0">
      <p:cViewPr varScale="1">
        <p:scale>
          <a:sx n="83" d="100"/>
          <a:sy n="83" d="100"/>
        </p:scale>
        <p:origin x="60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202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557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11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81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1199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1530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2373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146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14/02/2020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117832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Types of Ecological Pyramids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Upright </a:t>
            </a:r>
            <a:r>
              <a:rPr lang="en-AU" sz="2800" b="1" dirty="0"/>
              <a:t>p</a:t>
            </a:r>
            <a:r>
              <a:rPr lang="en-AU" sz="2800" b="1" dirty="0" smtClean="0"/>
              <a:t>yramid of numbers </a:t>
            </a:r>
            <a:r>
              <a:rPr lang="en-AU" sz="2800" dirty="0" smtClean="0"/>
              <a:t>shows </a:t>
            </a:r>
            <a:r>
              <a:rPr lang="en-AU" sz="2800" b="1" dirty="0" smtClean="0"/>
              <a:t>how</a:t>
            </a:r>
            <a:r>
              <a:rPr lang="en-AU" sz="2800" dirty="0" smtClean="0"/>
              <a:t> </a:t>
            </a:r>
            <a:r>
              <a:rPr lang="en-AU" sz="2800" b="1" dirty="0" smtClean="0"/>
              <a:t>many </a:t>
            </a:r>
            <a:r>
              <a:rPr lang="en-AU" sz="2800" dirty="0" smtClean="0"/>
              <a:t>organisms are at each trophic level and has </a:t>
            </a:r>
            <a:r>
              <a:rPr lang="en-AU" sz="2800" b="1" dirty="0" smtClean="0"/>
              <a:t>many</a:t>
            </a:r>
            <a:r>
              <a:rPr lang="en-AU" sz="2800" dirty="0" smtClean="0"/>
              <a:t> </a:t>
            </a:r>
            <a:r>
              <a:rPr lang="en-AU" sz="2800" b="1" dirty="0" smtClean="0"/>
              <a:t>producer</a:t>
            </a:r>
            <a:r>
              <a:rPr lang="en-AU" sz="2800" dirty="0" smtClean="0"/>
              <a:t> organisms.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Inverted pyramid </a:t>
            </a:r>
            <a:r>
              <a:rPr lang="en-AU" sz="2800" b="1" dirty="0"/>
              <a:t>of </a:t>
            </a:r>
            <a:r>
              <a:rPr lang="en-AU" sz="2800" b="1" dirty="0" smtClean="0"/>
              <a:t>numbers </a:t>
            </a:r>
            <a:r>
              <a:rPr lang="en-AU" sz="2800" dirty="0" smtClean="0"/>
              <a:t>also </a:t>
            </a:r>
            <a:r>
              <a:rPr lang="en-AU" sz="2800" dirty="0"/>
              <a:t>shows </a:t>
            </a:r>
            <a:r>
              <a:rPr lang="en-AU" sz="2800" b="1" dirty="0"/>
              <a:t>how</a:t>
            </a:r>
            <a:r>
              <a:rPr lang="en-AU" sz="2800" dirty="0"/>
              <a:t> </a:t>
            </a:r>
            <a:r>
              <a:rPr lang="en-AU" sz="2800" b="1" dirty="0"/>
              <a:t>many </a:t>
            </a:r>
            <a:r>
              <a:rPr lang="en-AU" sz="2800" dirty="0"/>
              <a:t>organisms are at each trophic </a:t>
            </a:r>
            <a:r>
              <a:rPr lang="en-AU" sz="2800" dirty="0" smtClean="0"/>
              <a:t>level, but has </a:t>
            </a:r>
            <a:r>
              <a:rPr lang="en-AU" sz="2800" b="1" dirty="0" smtClean="0"/>
              <a:t>one</a:t>
            </a:r>
            <a:r>
              <a:rPr lang="en-AU" sz="2800" dirty="0" smtClean="0"/>
              <a:t> </a:t>
            </a:r>
            <a:r>
              <a:rPr lang="en-AU" sz="2800" b="1" dirty="0" smtClean="0"/>
              <a:t>producer</a:t>
            </a:r>
            <a:r>
              <a:rPr lang="en-AU" sz="2800" dirty="0" smtClean="0"/>
              <a:t> organism.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Pyramid </a:t>
            </a:r>
            <a:r>
              <a:rPr lang="en-AU" sz="2800" b="1" dirty="0"/>
              <a:t>of </a:t>
            </a:r>
            <a:r>
              <a:rPr lang="en-AU" sz="2800" b="1" dirty="0" smtClean="0"/>
              <a:t>energy </a:t>
            </a:r>
            <a:r>
              <a:rPr lang="en-AU" sz="2800" dirty="0" smtClean="0"/>
              <a:t>shows </a:t>
            </a:r>
            <a:r>
              <a:rPr lang="en-AU" sz="2800" dirty="0"/>
              <a:t>how much </a:t>
            </a:r>
            <a:r>
              <a:rPr lang="en-AU" sz="2800" b="1" dirty="0"/>
              <a:t>energy</a:t>
            </a:r>
            <a:r>
              <a:rPr lang="en-AU" sz="2800" dirty="0"/>
              <a:t> is available at each trophic </a:t>
            </a:r>
            <a:r>
              <a:rPr lang="en-AU" sz="2800" dirty="0" smtClean="0"/>
              <a:t>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r>
              <a:rPr lang="en-AU" sz="2800" dirty="0" smtClean="0"/>
              <a:t>Draw an </a:t>
            </a:r>
            <a:r>
              <a:rPr lang="en-AU" sz="2800" b="1" dirty="0" smtClean="0"/>
              <a:t>energy pyramid </a:t>
            </a:r>
            <a:r>
              <a:rPr lang="en-AU" sz="2800" dirty="0" smtClean="0"/>
              <a:t>that has rabbits, hawks, grass and snakes.  There is 20kJ of energy in the snake’s trophic level.</a:t>
            </a:r>
          </a:p>
        </p:txBody>
      </p:sp>
    </p:spTree>
    <p:extLst>
      <p:ext uri="{BB962C8B-B14F-4D97-AF65-F5344CB8AC3E}">
        <p14:creationId xmlns:p14="http://schemas.microsoft.com/office/powerpoint/2010/main" val="87533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" y="732983"/>
            <a:ext cx="86063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Filling Out the Graphic Organiser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Use the information on the cards to complete the graphic organiser.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In the third segment, describe some of the impacts of the disruption.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In the outermost segment, write some specific examples.  (you may need to do some research)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243169"/>
              </p:ext>
            </p:extLst>
          </p:nvPr>
        </p:nvGraphicFramePr>
        <p:xfrm>
          <a:off x="9523075" y="161015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goes in the third segment?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025182"/>
              </p:ext>
            </p:extLst>
          </p:nvPr>
        </p:nvGraphicFramePr>
        <p:xfrm>
          <a:off x="9523074" y="1385116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goes in the outermost segment?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8598426" y="3289329"/>
            <a:ext cx="6775450" cy="6749415"/>
            <a:chOff x="0" y="0"/>
            <a:chExt cx="6776074" cy="6749646"/>
          </a:xfrm>
        </p:grpSpPr>
        <p:grpSp>
          <p:nvGrpSpPr>
            <p:cNvPr id="12" name="Group 11"/>
            <p:cNvGrpSpPr/>
            <p:nvPr/>
          </p:nvGrpSpPr>
          <p:grpSpPr>
            <a:xfrm>
              <a:off x="7951" y="7951"/>
              <a:ext cx="6755145" cy="6723049"/>
              <a:chOff x="0" y="0"/>
              <a:chExt cx="6755145" cy="6723049"/>
            </a:xfrm>
          </p:grpSpPr>
          <p:sp>
            <p:nvSpPr>
              <p:cNvPr id="14" name="Flowchart: Or 13"/>
              <p:cNvSpPr/>
              <p:nvPr/>
            </p:nvSpPr>
            <p:spPr>
              <a:xfrm>
                <a:off x="0" y="0"/>
                <a:ext cx="6755145" cy="6723049"/>
              </a:xfrm>
              <a:prstGeom prst="flowChar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448512" y="2422510"/>
                <a:ext cx="1874845" cy="1874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24793" y="1690123"/>
                <a:ext cx="3317535" cy="3317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0"/>
              <a:ext cx="6776074" cy="67496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</p:grpSp>
      <p:sp>
        <p:nvSpPr>
          <p:cNvPr id="3" name="TextBox 2"/>
          <p:cNvSpPr txBox="1"/>
          <p:nvPr/>
        </p:nvSpPr>
        <p:spPr>
          <a:xfrm rot="18690380">
            <a:off x="11181413" y="606788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Floods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 rot="18583777">
            <a:off x="10129662" y="5426403"/>
            <a:ext cx="203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An overflow of water onto dry land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 rot="18583777">
            <a:off x="9196478" y="4507035"/>
            <a:ext cx="2039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Description of the impacts of the disruption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 rot="18583777">
            <a:off x="8282617" y="3881893"/>
            <a:ext cx="203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Specific examples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94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Ecosystems are complex interactions between organisms and their surroundings.  </a:t>
            </a:r>
          </a:p>
          <a:p>
            <a:endParaRPr lang="en-AU" sz="2800" dirty="0"/>
          </a:p>
          <a:p>
            <a:r>
              <a:rPr lang="en-AU" sz="2800" dirty="0"/>
              <a:t>Knowing about </a:t>
            </a:r>
            <a:r>
              <a:rPr lang="en-AU" sz="2800" dirty="0" smtClean="0"/>
              <a:t>how ecosystems can be disrupted will help you understand how the size of populations in ecosystems are influenced and can change.</a:t>
            </a:r>
          </a:p>
        </p:txBody>
      </p:sp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1368" y="732983"/>
            <a:ext cx="1193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Explain the difference between a population and a community.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81792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422456"/>
            <a:ext cx="11451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Classify these disruptions as being natural or due to human activity.</a:t>
            </a:r>
          </a:p>
          <a:p>
            <a:r>
              <a:rPr lang="en-AU" sz="2800" dirty="0"/>
              <a:t>	</a:t>
            </a:r>
            <a:r>
              <a:rPr lang="en-AU" sz="2800" dirty="0" smtClean="0"/>
              <a:t>Seasons				Bushfire</a:t>
            </a:r>
          </a:p>
          <a:p>
            <a:r>
              <a:rPr lang="en-AU" sz="2800" dirty="0" smtClean="0"/>
              <a:t>	Introduced </a:t>
            </a:r>
            <a:r>
              <a:rPr lang="en-AU" sz="2800" dirty="0"/>
              <a:t>species			</a:t>
            </a:r>
            <a:r>
              <a:rPr lang="en-AU" sz="2800" dirty="0" smtClean="0"/>
              <a:t>Pollution</a:t>
            </a:r>
          </a:p>
          <a:p>
            <a:r>
              <a:rPr lang="en-AU" sz="2800" dirty="0" smtClean="0"/>
              <a:t>	Floods</a:t>
            </a:r>
            <a:r>
              <a:rPr lang="en-AU" sz="2800" dirty="0"/>
              <a:t>				Habitat </a:t>
            </a:r>
            <a:r>
              <a:rPr lang="en-AU" sz="2800" dirty="0" smtClean="0"/>
              <a:t>destruction</a:t>
            </a:r>
          </a:p>
          <a:p>
            <a:r>
              <a:rPr lang="en-AU" sz="2800" dirty="0"/>
              <a:t>	</a:t>
            </a:r>
            <a:r>
              <a:rPr lang="en-AU" sz="2800" dirty="0" smtClean="0"/>
              <a:t>Overhunting				Drought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138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21123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Complete the graphic organiser on Disruptions to Ecosystems on a paper copy.</a:t>
            </a:r>
          </a:p>
          <a:p>
            <a:endParaRPr lang="en-AU" sz="2800" i="1" dirty="0"/>
          </a:p>
          <a:p>
            <a:r>
              <a:rPr lang="en-AU" sz="2800" dirty="0" smtClean="0"/>
              <a:t>The four natural disruptions are: floods, drought, seasonal changes and bushfire.</a:t>
            </a:r>
          </a:p>
          <a:p>
            <a:endParaRPr lang="en-AU" sz="2800" dirty="0"/>
          </a:p>
          <a:p>
            <a:r>
              <a:rPr lang="en-AU" sz="2800" dirty="0" smtClean="0"/>
              <a:t>The four human activities are: habitat destruction, introduced species, pollution and overhunting. </a:t>
            </a:r>
            <a:endParaRPr lang="en-A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31027" y="3980809"/>
            <a:ext cx="1123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Marigold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8288" y="3980809"/>
            <a:ext cx="1071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Rafflesia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027" y="4577161"/>
            <a:ext cx="1597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Trumpet Vine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2859" y="446960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Cactus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8319" y="4496053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Jasmine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0208" y="4577161"/>
            <a:ext cx="1410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Bottlebrush</a:t>
            </a:r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598426" y="3289329"/>
            <a:ext cx="6775450" cy="6749415"/>
            <a:chOff x="0" y="0"/>
            <a:chExt cx="6776074" cy="6749646"/>
          </a:xfrm>
        </p:grpSpPr>
        <p:grpSp>
          <p:nvGrpSpPr>
            <p:cNvPr id="11" name="Group 10"/>
            <p:cNvGrpSpPr/>
            <p:nvPr/>
          </p:nvGrpSpPr>
          <p:grpSpPr>
            <a:xfrm>
              <a:off x="7951" y="7951"/>
              <a:ext cx="6755145" cy="6723049"/>
              <a:chOff x="0" y="0"/>
              <a:chExt cx="6755145" cy="6723049"/>
            </a:xfrm>
          </p:grpSpPr>
          <p:sp>
            <p:nvSpPr>
              <p:cNvPr id="14" name="Flowchart: Or 13"/>
              <p:cNvSpPr/>
              <p:nvPr/>
            </p:nvSpPr>
            <p:spPr>
              <a:xfrm>
                <a:off x="0" y="0"/>
                <a:ext cx="6755145" cy="6723049"/>
              </a:xfrm>
              <a:prstGeom prst="flowChar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448512" y="2422510"/>
                <a:ext cx="1874845" cy="1874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724793" y="1690123"/>
                <a:ext cx="3317535" cy="3317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0"/>
              <a:ext cx="6776074" cy="67496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</p:grpSp>
      <p:sp>
        <p:nvSpPr>
          <p:cNvPr id="21" name="TextBox 20"/>
          <p:cNvSpPr txBox="1"/>
          <p:nvPr/>
        </p:nvSpPr>
        <p:spPr>
          <a:xfrm rot="18690380">
            <a:off x="11181413" y="606788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Floods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 rot="18583777">
            <a:off x="10129662" y="5426403"/>
            <a:ext cx="203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An overflow of water onto dry land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 rot="18583777">
            <a:off x="9196478" y="4507035"/>
            <a:ext cx="2039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Description of the impacts of the disruption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 rot="18583777">
            <a:off x="8282617" y="3881893"/>
            <a:ext cx="203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Specific examples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861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117832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Types of Ecological Pyramids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Upright </a:t>
            </a:r>
            <a:r>
              <a:rPr lang="en-AU" sz="2800" b="1" dirty="0"/>
              <a:t>p</a:t>
            </a:r>
            <a:r>
              <a:rPr lang="en-AU" sz="2800" b="1" dirty="0" smtClean="0"/>
              <a:t>yramid of numbers </a:t>
            </a:r>
            <a:r>
              <a:rPr lang="en-AU" sz="2800" dirty="0" smtClean="0"/>
              <a:t>shows </a:t>
            </a:r>
            <a:r>
              <a:rPr lang="en-AU" sz="2800" b="1" dirty="0" smtClean="0"/>
              <a:t>how</a:t>
            </a:r>
            <a:r>
              <a:rPr lang="en-AU" sz="2800" dirty="0" smtClean="0"/>
              <a:t> </a:t>
            </a:r>
            <a:r>
              <a:rPr lang="en-AU" sz="2800" b="1" dirty="0" smtClean="0"/>
              <a:t>many </a:t>
            </a:r>
            <a:r>
              <a:rPr lang="en-AU" sz="2800" dirty="0" smtClean="0"/>
              <a:t>organisms are at each trophic level and has </a:t>
            </a:r>
            <a:r>
              <a:rPr lang="en-AU" sz="2800" b="1" dirty="0" smtClean="0"/>
              <a:t>many</a:t>
            </a:r>
            <a:r>
              <a:rPr lang="en-AU" sz="2800" dirty="0" smtClean="0"/>
              <a:t> </a:t>
            </a:r>
            <a:r>
              <a:rPr lang="en-AU" sz="2800" b="1" dirty="0" smtClean="0"/>
              <a:t>producer</a:t>
            </a:r>
            <a:r>
              <a:rPr lang="en-AU" sz="2800" dirty="0" smtClean="0"/>
              <a:t> organisms.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Inverted pyramid </a:t>
            </a:r>
            <a:r>
              <a:rPr lang="en-AU" sz="2800" b="1" dirty="0"/>
              <a:t>of </a:t>
            </a:r>
            <a:r>
              <a:rPr lang="en-AU" sz="2800" b="1" dirty="0" smtClean="0"/>
              <a:t>numbers </a:t>
            </a:r>
            <a:r>
              <a:rPr lang="en-AU" sz="2800" dirty="0" smtClean="0"/>
              <a:t>also </a:t>
            </a:r>
            <a:r>
              <a:rPr lang="en-AU" sz="2800" dirty="0"/>
              <a:t>shows </a:t>
            </a:r>
            <a:r>
              <a:rPr lang="en-AU" sz="2800" b="1" dirty="0"/>
              <a:t>how</a:t>
            </a:r>
            <a:r>
              <a:rPr lang="en-AU" sz="2800" dirty="0"/>
              <a:t> </a:t>
            </a:r>
            <a:r>
              <a:rPr lang="en-AU" sz="2800" b="1" dirty="0"/>
              <a:t>many </a:t>
            </a:r>
            <a:r>
              <a:rPr lang="en-AU" sz="2800" dirty="0"/>
              <a:t>organisms are at each trophic </a:t>
            </a:r>
            <a:r>
              <a:rPr lang="en-AU" sz="2800" dirty="0" smtClean="0"/>
              <a:t>level, but has </a:t>
            </a:r>
            <a:r>
              <a:rPr lang="en-AU" sz="2800" b="1" dirty="0" smtClean="0"/>
              <a:t>one</a:t>
            </a:r>
            <a:r>
              <a:rPr lang="en-AU" sz="2800" dirty="0" smtClean="0"/>
              <a:t> </a:t>
            </a:r>
            <a:r>
              <a:rPr lang="en-AU" sz="2800" b="1" dirty="0" smtClean="0"/>
              <a:t>producer</a:t>
            </a:r>
            <a:r>
              <a:rPr lang="en-AU" sz="2800" dirty="0" smtClean="0"/>
              <a:t> organism.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Pyramid </a:t>
            </a:r>
            <a:r>
              <a:rPr lang="en-AU" sz="2800" b="1" dirty="0"/>
              <a:t>of </a:t>
            </a:r>
            <a:r>
              <a:rPr lang="en-AU" sz="2800" b="1" dirty="0" smtClean="0"/>
              <a:t>energy </a:t>
            </a:r>
            <a:r>
              <a:rPr lang="en-AU" sz="2800" dirty="0" smtClean="0"/>
              <a:t>shows </a:t>
            </a:r>
            <a:r>
              <a:rPr lang="en-AU" sz="2800" dirty="0"/>
              <a:t>how much </a:t>
            </a:r>
            <a:r>
              <a:rPr lang="en-AU" sz="2800" b="1" dirty="0"/>
              <a:t>energy</a:t>
            </a:r>
            <a:r>
              <a:rPr lang="en-AU" sz="2800" dirty="0"/>
              <a:t> is available at each trophic </a:t>
            </a:r>
            <a:r>
              <a:rPr lang="en-AU" sz="2800" dirty="0" smtClean="0"/>
              <a:t>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r>
              <a:rPr lang="en-AU" sz="2800" dirty="0" smtClean="0"/>
              <a:t>Draw an </a:t>
            </a:r>
            <a:r>
              <a:rPr lang="en-AU" sz="2800" b="1" dirty="0" smtClean="0"/>
              <a:t>ecological pyramid </a:t>
            </a:r>
            <a:r>
              <a:rPr lang="en-AU" sz="2800" dirty="0" smtClean="0"/>
              <a:t>that shows 200 caterpillars feeding off one tree, supporting 50 small birds and 1 cat.</a:t>
            </a:r>
          </a:p>
        </p:txBody>
      </p:sp>
    </p:spTree>
    <p:extLst>
      <p:ext uri="{BB962C8B-B14F-4D97-AF65-F5344CB8AC3E}">
        <p14:creationId xmlns:p14="http://schemas.microsoft.com/office/powerpoint/2010/main" val="420609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86300" y="4527090"/>
            <a:ext cx="6508365" cy="16348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This relationship is </a:t>
            </a: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predator prey. </a:t>
            </a: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It is </a:t>
            </a: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one organism </a:t>
            </a:r>
            <a:r>
              <a:rPr lang="en-AU" sz="2800" smtClean="0">
                <a:solidFill>
                  <a:srgbClr val="00B050"/>
                </a:solidFill>
                <a:latin typeface="+mn-lt"/>
              </a:rPr>
              <a:t>hunting another.</a:t>
            </a:r>
            <a:endParaRPr lang="en-AU" sz="2800" dirty="0" smtClean="0">
              <a:solidFill>
                <a:srgbClr val="00B050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695573"/>
            <a:ext cx="42838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A pod of dolphins surrounds a school of fish. Describe the relationship between dolphins and the fish.</a:t>
            </a:r>
            <a:endParaRPr lang="en-AU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138502"/>
              </p:ext>
            </p:extLst>
          </p:nvPr>
        </p:nvGraphicFramePr>
        <p:xfrm>
          <a:off x="1244" y="830358"/>
          <a:ext cx="3989771" cy="176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89771"/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Relationships</a:t>
                      </a:r>
                      <a:endParaRPr lang="en-AU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Use the flow chart to </a:t>
                      </a:r>
                      <a:r>
                        <a:rPr lang="en-AU" sz="2000" b="1" baseline="0" dirty="0" smtClean="0"/>
                        <a:t>identify</a:t>
                      </a:r>
                      <a:r>
                        <a:rPr lang="en-AU" sz="2000" b="0" baseline="0" dirty="0" smtClean="0"/>
                        <a:t> the relationship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Use the words in the flow chart to </a:t>
                      </a:r>
                      <a:r>
                        <a:rPr lang="en-AU" sz="2000" b="1" baseline="0" dirty="0" smtClean="0"/>
                        <a:t>describe </a:t>
                      </a:r>
                      <a:r>
                        <a:rPr lang="en-AU" sz="2000" b="0" baseline="0" dirty="0" smtClean="0"/>
                        <a:t>the relationship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8" name="Group 137"/>
          <p:cNvGrpSpPr/>
          <p:nvPr/>
        </p:nvGrpSpPr>
        <p:grpSpPr>
          <a:xfrm>
            <a:off x="4220702" y="146212"/>
            <a:ext cx="7890388" cy="3833783"/>
            <a:chOff x="2708877" y="644844"/>
            <a:chExt cx="7890388" cy="3833783"/>
          </a:xfrm>
        </p:grpSpPr>
        <p:sp>
          <p:nvSpPr>
            <p:cNvPr id="139" name="TextBox 138"/>
            <p:cNvSpPr txBox="1"/>
            <p:nvPr/>
          </p:nvSpPr>
          <p:spPr>
            <a:xfrm>
              <a:off x="5250772" y="644844"/>
              <a:ext cx="3792128" cy="4001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 smtClean="0">
                  <a:solidFill>
                    <a:schemeClr val="bg1"/>
                  </a:solidFill>
                </a:rPr>
                <a:t>Relationships Between Organisms</a:t>
              </a:r>
              <a:endParaRPr lang="en-AU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314673" y="1263721"/>
              <a:ext cx="1452642" cy="369332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Same Species</a:t>
              </a:r>
              <a:endParaRPr lang="en-AU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615275" y="1263721"/>
              <a:ext cx="1769715" cy="369332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Different Species</a:t>
              </a:r>
              <a:endParaRPr lang="en-AU" dirty="0"/>
            </a:p>
          </p:txBody>
        </p:sp>
        <p:cxnSp>
          <p:nvCxnSpPr>
            <p:cNvPr id="142" name="Straight Arrow Connector 141"/>
            <p:cNvCxnSpPr>
              <a:stCxn id="139" idx="2"/>
              <a:endCxn id="140" idx="0"/>
            </p:cNvCxnSpPr>
            <p:nvPr/>
          </p:nvCxnSpPr>
          <p:spPr>
            <a:xfrm flipH="1">
              <a:off x="5040994" y="1044954"/>
              <a:ext cx="2105842" cy="21876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39" idx="2"/>
              <a:endCxn id="141" idx="0"/>
            </p:cNvCxnSpPr>
            <p:nvPr/>
          </p:nvCxnSpPr>
          <p:spPr>
            <a:xfrm>
              <a:off x="7146836" y="1044954"/>
              <a:ext cx="1353297" cy="21876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2926995" y="1855223"/>
              <a:ext cx="1661843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Helping the species survive</a:t>
              </a:r>
              <a:endParaRPr lang="en-AU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836404" y="1855223"/>
              <a:ext cx="1357575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Fighting for resources</a:t>
              </a:r>
              <a:endParaRPr lang="en-AU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529423" y="1993723"/>
              <a:ext cx="1198470" cy="369332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Short term</a:t>
              </a:r>
              <a:endParaRPr lang="en-AU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271234" y="1993723"/>
              <a:ext cx="1142364" cy="369332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Long term</a:t>
              </a:r>
              <a:endParaRPr lang="en-AU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835625" y="2667324"/>
              <a:ext cx="1357575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One hunting another</a:t>
              </a:r>
              <a:endParaRPr lang="en-AU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404683" y="2667324"/>
              <a:ext cx="981154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Both benefit</a:t>
              </a:r>
              <a:endParaRPr lang="en-AU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504084" y="2667324"/>
              <a:ext cx="981154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One benefits</a:t>
              </a:r>
              <a:endParaRPr lang="en-AU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603485" y="2667323"/>
              <a:ext cx="981154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One is harmed</a:t>
              </a:r>
              <a:endParaRPr lang="en-AU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926995" y="2662855"/>
              <a:ext cx="1015479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Working together</a:t>
              </a:r>
              <a:endParaRPr lang="en-AU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081722" y="2662856"/>
              <a:ext cx="1169050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Producing offspring</a:t>
              </a:r>
              <a:endParaRPr lang="en-AU" dirty="0"/>
            </a:p>
          </p:txBody>
        </p:sp>
        <p:cxnSp>
          <p:nvCxnSpPr>
            <p:cNvPr id="154" name="Straight Arrow Connector 153"/>
            <p:cNvCxnSpPr>
              <a:stCxn id="140" idx="2"/>
              <a:endCxn id="144" idx="0"/>
            </p:cNvCxnSpPr>
            <p:nvPr/>
          </p:nvCxnSpPr>
          <p:spPr>
            <a:xfrm flipH="1">
              <a:off x="3757917" y="1633053"/>
              <a:ext cx="1283077" cy="222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40" idx="2"/>
              <a:endCxn id="145" idx="0"/>
            </p:cNvCxnSpPr>
            <p:nvPr/>
          </p:nvCxnSpPr>
          <p:spPr>
            <a:xfrm>
              <a:off x="5040994" y="1633053"/>
              <a:ext cx="474198" cy="222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1" idx="2"/>
              <a:endCxn id="146" idx="0"/>
            </p:cNvCxnSpPr>
            <p:nvPr/>
          </p:nvCxnSpPr>
          <p:spPr>
            <a:xfrm flipH="1">
              <a:off x="7128658" y="1633053"/>
              <a:ext cx="1371475" cy="3606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47" idx="2"/>
              <a:endCxn id="149" idx="0"/>
            </p:cNvCxnSpPr>
            <p:nvPr/>
          </p:nvCxnSpPr>
          <p:spPr>
            <a:xfrm flipH="1">
              <a:off x="7895260" y="2363055"/>
              <a:ext cx="947156" cy="3042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46" idx="2"/>
              <a:endCxn id="148" idx="0"/>
            </p:cNvCxnSpPr>
            <p:nvPr/>
          </p:nvCxnSpPr>
          <p:spPr>
            <a:xfrm flipH="1">
              <a:off x="6514413" y="2363055"/>
              <a:ext cx="614245" cy="3042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46" idx="1"/>
              <a:endCxn id="145" idx="3"/>
            </p:cNvCxnSpPr>
            <p:nvPr/>
          </p:nvCxnSpPr>
          <p:spPr>
            <a:xfrm flipH="1">
              <a:off x="6193979" y="2178389"/>
              <a:ext cx="33544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41" idx="2"/>
              <a:endCxn id="147" idx="0"/>
            </p:cNvCxnSpPr>
            <p:nvPr/>
          </p:nvCxnSpPr>
          <p:spPr>
            <a:xfrm>
              <a:off x="8500133" y="1633053"/>
              <a:ext cx="342283" cy="3606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44" idx="2"/>
              <a:endCxn id="153" idx="0"/>
            </p:cNvCxnSpPr>
            <p:nvPr/>
          </p:nvCxnSpPr>
          <p:spPr>
            <a:xfrm>
              <a:off x="3757917" y="2501554"/>
              <a:ext cx="908330" cy="1613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44" idx="2"/>
              <a:endCxn id="152" idx="0"/>
            </p:cNvCxnSpPr>
            <p:nvPr/>
          </p:nvCxnSpPr>
          <p:spPr>
            <a:xfrm flipH="1">
              <a:off x="3434735" y="2501554"/>
              <a:ext cx="323182" cy="16130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7" idx="2"/>
              <a:endCxn id="151" idx="0"/>
            </p:cNvCxnSpPr>
            <p:nvPr/>
          </p:nvCxnSpPr>
          <p:spPr>
            <a:xfrm>
              <a:off x="8842416" y="2363055"/>
              <a:ext cx="1251646" cy="304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47" idx="2"/>
              <a:endCxn id="150" idx="0"/>
            </p:cNvCxnSpPr>
            <p:nvPr/>
          </p:nvCxnSpPr>
          <p:spPr>
            <a:xfrm>
              <a:off x="8842416" y="2363055"/>
              <a:ext cx="152245" cy="3042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2708877" y="3659623"/>
              <a:ext cx="1474314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Collaboration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237526" y="4109295"/>
              <a:ext cx="86703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Mating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836404" y="3659623"/>
              <a:ext cx="1374094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Competition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767315" y="4109295"/>
              <a:ext cx="1516377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Predator-Prey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131415" y="3665764"/>
              <a:ext cx="1218603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Mutualism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8186587" y="4109295"/>
              <a:ext cx="1640193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Commensalism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9611430" y="3659623"/>
              <a:ext cx="987835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Parasitic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172" name="Straight Arrow Connector 171"/>
            <p:cNvCxnSpPr>
              <a:stCxn id="152" idx="2"/>
              <a:endCxn id="165" idx="0"/>
            </p:cNvCxnSpPr>
            <p:nvPr/>
          </p:nvCxnSpPr>
          <p:spPr>
            <a:xfrm>
              <a:off x="3434735" y="3309186"/>
              <a:ext cx="11299" cy="35043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45" idx="2"/>
              <a:endCxn id="167" idx="0"/>
            </p:cNvCxnSpPr>
            <p:nvPr/>
          </p:nvCxnSpPr>
          <p:spPr>
            <a:xfrm>
              <a:off x="5515192" y="2501554"/>
              <a:ext cx="8259" cy="11580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48" idx="2"/>
              <a:endCxn id="168" idx="0"/>
            </p:cNvCxnSpPr>
            <p:nvPr/>
          </p:nvCxnSpPr>
          <p:spPr>
            <a:xfrm>
              <a:off x="6514413" y="3313655"/>
              <a:ext cx="11091" cy="7956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149" idx="2"/>
              <a:endCxn id="169" idx="0"/>
            </p:cNvCxnSpPr>
            <p:nvPr/>
          </p:nvCxnSpPr>
          <p:spPr>
            <a:xfrm flipH="1">
              <a:off x="7740717" y="3313655"/>
              <a:ext cx="154543" cy="3521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50" idx="2"/>
              <a:endCxn id="170" idx="0"/>
            </p:cNvCxnSpPr>
            <p:nvPr/>
          </p:nvCxnSpPr>
          <p:spPr>
            <a:xfrm>
              <a:off x="8994661" y="3313655"/>
              <a:ext cx="12023" cy="7956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51" idx="2"/>
              <a:endCxn id="171" idx="0"/>
            </p:cNvCxnSpPr>
            <p:nvPr/>
          </p:nvCxnSpPr>
          <p:spPr>
            <a:xfrm>
              <a:off x="10094062" y="3313654"/>
              <a:ext cx="11286" cy="3459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153" idx="2"/>
              <a:endCxn id="166" idx="0"/>
            </p:cNvCxnSpPr>
            <p:nvPr/>
          </p:nvCxnSpPr>
          <p:spPr>
            <a:xfrm>
              <a:off x="4666247" y="3309187"/>
              <a:ext cx="4795" cy="80010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00" y="4527090"/>
            <a:ext cx="3158802" cy="210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0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86300" y="4527090"/>
            <a:ext cx="6508365" cy="16348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This is an example of competition.  It is a short term relationship between different species where they are both fighting for the same resource.</a:t>
            </a:r>
            <a:endParaRPr lang="en-AU" sz="2800" dirty="0" smtClean="0">
              <a:solidFill>
                <a:srgbClr val="00B050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695573"/>
            <a:ext cx="43866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Dingoes and foxes both feed on rabbits. Describe the relationship between a dingo and a fox.</a:t>
            </a:r>
            <a:endParaRPr lang="en-AU" sz="2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138502"/>
              </p:ext>
            </p:extLst>
          </p:nvPr>
        </p:nvGraphicFramePr>
        <p:xfrm>
          <a:off x="1244" y="830358"/>
          <a:ext cx="3989771" cy="176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89771"/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Relationships</a:t>
                      </a:r>
                      <a:endParaRPr lang="en-AU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Use the flow chart to </a:t>
                      </a:r>
                      <a:r>
                        <a:rPr lang="en-AU" sz="2000" b="1" baseline="0" dirty="0" smtClean="0"/>
                        <a:t>identify</a:t>
                      </a:r>
                      <a:r>
                        <a:rPr lang="en-AU" sz="2000" b="0" baseline="0" dirty="0" smtClean="0"/>
                        <a:t> the relationship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Use the words in the flow chart to </a:t>
                      </a:r>
                      <a:r>
                        <a:rPr lang="en-AU" sz="2000" b="1" baseline="0" dirty="0" smtClean="0"/>
                        <a:t>describe </a:t>
                      </a:r>
                      <a:r>
                        <a:rPr lang="en-AU" sz="2000" b="0" baseline="0" dirty="0" smtClean="0"/>
                        <a:t>the relationship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8" name="Group 137"/>
          <p:cNvGrpSpPr/>
          <p:nvPr/>
        </p:nvGrpSpPr>
        <p:grpSpPr>
          <a:xfrm>
            <a:off x="4220702" y="146212"/>
            <a:ext cx="7890388" cy="3833783"/>
            <a:chOff x="2708877" y="644844"/>
            <a:chExt cx="7890388" cy="3833783"/>
          </a:xfrm>
        </p:grpSpPr>
        <p:sp>
          <p:nvSpPr>
            <p:cNvPr id="139" name="TextBox 138"/>
            <p:cNvSpPr txBox="1"/>
            <p:nvPr/>
          </p:nvSpPr>
          <p:spPr>
            <a:xfrm>
              <a:off x="5250772" y="644844"/>
              <a:ext cx="3792128" cy="4001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 smtClean="0">
                  <a:solidFill>
                    <a:schemeClr val="bg1"/>
                  </a:solidFill>
                </a:rPr>
                <a:t>Relationships Between Organisms</a:t>
              </a:r>
              <a:endParaRPr lang="en-AU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314673" y="1263721"/>
              <a:ext cx="1452642" cy="369332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Same Species</a:t>
              </a:r>
              <a:endParaRPr lang="en-AU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615275" y="1263721"/>
              <a:ext cx="1769715" cy="369332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Different Species</a:t>
              </a:r>
              <a:endParaRPr lang="en-AU" dirty="0"/>
            </a:p>
          </p:txBody>
        </p:sp>
        <p:cxnSp>
          <p:nvCxnSpPr>
            <p:cNvPr id="142" name="Straight Arrow Connector 141"/>
            <p:cNvCxnSpPr>
              <a:stCxn id="139" idx="2"/>
              <a:endCxn id="140" idx="0"/>
            </p:cNvCxnSpPr>
            <p:nvPr/>
          </p:nvCxnSpPr>
          <p:spPr>
            <a:xfrm flipH="1">
              <a:off x="5040994" y="1044954"/>
              <a:ext cx="2105842" cy="21876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39" idx="2"/>
              <a:endCxn id="141" idx="0"/>
            </p:cNvCxnSpPr>
            <p:nvPr/>
          </p:nvCxnSpPr>
          <p:spPr>
            <a:xfrm>
              <a:off x="7146836" y="1044954"/>
              <a:ext cx="1353297" cy="21876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2926995" y="1855223"/>
              <a:ext cx="1661843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Helping the species survive</a:t>
              </a:r>
              <a:endParaRPr lang="en-AU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836404" y="1855223"/>
              <a:ext cx="1357575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Fighting for resources</a:t>
              </a:r>
              <a:endParaRPr lang="en-AU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529423" y="1993723"/>
              <a:ext cx="1198470" cy="369332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Short term</a:t>
              </a:r>
              <a:endParaRPr lang="en-AU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271234" y="1993723"/>
              <a:ext cx="1142364" cy="369332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Long term</a:t>
              </a:r>
              <a:endParaRPr lang="en-AU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835625" y="2667324"/>
              <a:ext cx="1357575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One hunting another</a:t>
              </a:r>
              <a:endParaRPr lang="en-AU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404683" y="2667324"/>
              <a:ext cx="981154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Both benefit</a:t>
              </a:r>
              <a:endParaRPr lang="en-AU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504084" y="2667324"/>
              <a:ext cx="981154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One benefits</a:t>
              </a:r>
              <a:endParaRPr lang="en-AU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603485" y="2667323"/>
              <a:ext cx="981154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One is harmed</a:t>
              </a:r>
              <a:endParaRPr lang="en-AU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926995" y="2662855"/>
              <a:ext cx="1015479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Working together</a:t>
              </a:r>
              <a:endParaRPr lang="en-AU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081722" y="2662856"/>
              <a:ext cx="1169050" cy="646331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Producing offspring</a:t>
              </a:r>
              <a:endParaRPr lang="en-AU" dirty="0"/>
            </a:p>
          </p:txBody>
        </p:sp>
        <p:cxnSp>
          <p:nvCxnSpPr>
            <p:cNvPr id="154" name="Straight Arrow Connector 153"/>
            <p:cNvCxnSpPr>
              <a:stCxn id="140" idx="2"/>
              <a:endCxn id="144" idx="0"/>
            </p:cNvCxnSpPr>
            <p:nvPr/>
          </p:nvCxnSpPr>
          <p:spPr>
            <a:xfrm flipH="1">
              <a:off x="3757917" y="1633053"/>
              <a:ext cx="1283077" cy="222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40" idx="2"/>
              <a:endCxn id="145" idx="0"/>
            </p:cNvCxnSpPr>
            <p:nvPr/>
          </p:nvCxnSpPr>
          <p:spPr>
            <a:xfrm>
              <a:off x="5040994" y="1633053"/>
              <a:ext cx="474198" cy="222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1" idx="2"/>
              <a:endCxn id="146" idx="0"/>
            </p:cNvCxnSpPr>
            <p:nvPr/>
          </p:nvCxnSpPr>
          <p:spPr>
            <a:xfrm flipH="1">
              <a:off x="7128658" y="1633053"/>
              <a:ext cx="1371475" cy="3606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47" idx="2"/>
              <a:endCxn id="149" idx="0"/>
            </p:cNvCxnSpPr>
            <p:nvPr/>
          </p:nvCxnSpPr>
          <p:spPr>
            <a:xfrm flipH="1">
              <a:off x="7895260" y="2363055"/>
              <a:ext cx="947156" cy="3042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46" idx="2"/>
              <a:endCxn id="148" idx="0"/>
            </p:cNvCxnSpPr>
            <p:nvPr/>
          </p:nvCxnSpPr>
          <p:spPr>
            <a:xfrm flipH="1">
              <a:off x="6514413" y="2363055"/>
              <a:ext cx="614245" cy="3042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46" idx="1"/>
              <a:endCxn id="145" idx="3"/>
            </p:cNvCxnSpPr>
            <p:nvPr/>
          </p:nvCxnSpPr>
          <p:spPr>
            <a:xfrm flipH="1">
              <a:off x="6193979" y="2178389"/>
              <a:ext cx="33544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41" idx="2"/>
              <a:endCxn id="147" idx="0"/>
            </p:cNvCxnSpPr>
            <p:nvPr/>
          </p:nvCxnSpPr>
          <p:spPr>
            <a:xfrm>
              <a:off x="8500133" y="1633053"/>
              <a:ext cx="342283" cy="3606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44" idx="2"/>
              <a:endCxn id="153" idx="0"/>
            </p:cNvCxnSpPr>
            <p:nvPr/>
          </p:nvCxnSpPr>
          <p:spPr>
            <a:xfrm>
              <a:off x="3757917" y="2501554"/>
              <a:ext cx="908330" cy="1613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144" idx="2"/>
              <a:endCxn id="152" idx="0"/>
            </p:cNvCxnSpPr>
            <p:nvPr/>
          </p:nvCxnSpPr>
          <p:spPr>
            <a:xfrm flipH="1">
              <a:off x="3434735" y="2501554"/>
              <a:ext cx="323182" cy="16130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7" idx="2"/>
              <a:endCxn id="151" idx="0"/>
            </p:cNvCxnSpPr>
            <p:nvPr/>
          </p:nvCxnSpPr>
          <p:spPr>
            <a:xfrm>
              <a:off x="8842416" y="2363055"/>
              <a:ext cx="1251646" cy="304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47" idx="2"/>
              <a:endCxn id="150" idx="0"/>
            </p:cNvCxnSpPr>
            <p:nvPr/>
          </p:nvCxnSpPr>
          <p:spPr>
            <a:xfrm>
              <a:off x="8842416" y="2363055"/>
              <a:ext cx="152245" cy="3042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2708877" y="3659623"/>
              <a:ext cx="1474314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Collaboration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237526" y="4109295"/>
              <a:ext cx="867032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Mating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836404" y="3659623"/>
              <a:ext cx="1374094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Competition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767315" y="4109295"/>
              <a:ext cx="1516377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Predator-Prey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131415" y="3665764"/>
              <a:ext cx="1218603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Mutualism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8186587" y="4109295"/>
              <a:ext cx="1640193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Commensalism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9611430" y="3659623"/>
              <a:ext cx="987835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b="1" dirty="0" smtClean="0">
                  <a:solidFill>
                    <a:schemeClr val="bg1"/>
                  </a:solidFill>
                </a:rPr>
                <a:t>Parasitic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cxnSp>
          <p:nvCxnSpPr>
            <p:cNvPr id="172" name="Straight Arrow Connector 171"/>
            <p:cNvCxnSpPr>
              <a:stCxn id="152" idx="2"/>
              <a:endCxn id="165" idx="0"/>
            </p:cNvCxnSpPr>
            <p:nvPr/>
          </p:nvCxnSpPr>
          <p:spPr>
            <a:xfrm>
              <a:off x="3434735" y="3309186"/>
              <a:ext cx="11299" cy="35043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45" idx="2"/>
              <a:endCxn id="167" idx="0"/>
            </p:cNvCxnSpPr>
            <p:nvPr/>
          </p:nvCxnSpPr>
          <p:spPr>
            <a:xfrm>
              <a:off x="5515192" y="2501554"/>
              <a:ext cx="8259" cy="11580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48" idx="2"/>
              <a:endCxn id="168" idx="0"/>
            </p:cNvCxnSpPr>
            <p:nvPr/>
          </p:nvCxnSpPr>
          <p:spPr>
            <a:xfrm>
              <a:off x="6514413" y="3313655"/>
              <a:ext cx="11091" cy="7956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>
              <a:stCxn id="149" idx="2"/>
              <a:endCxn id="169" idx="0"/>
            </p:cNvCxnSpPr>
            <p:nvPr/>
          </p:nvCxnSpPr>
          <p:spPr>
            <a:xfrm flipH="1">
              <a:off x="7740717" y="3313655"/>
              <a:ext cx="154543" cy="3521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50" idx="2"/>
              <a:endCxn id="170" idx="0"/>
            </p:cNvCxnSpPr>
            <p:nvPr/>
          </p:nvCxnSpPr>
          <p:spPr>
            <a:xfrm>
              <a:off x="8994661" y="3313655"/>
              <a:ext cx="12023" cy="7956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51" idx="2"/>
              <a:endCxn id="171" idx="0"/>
            </p:cNvCxnSpPr>
            <p:nvPr/>
          </p:nvCxnSpPr>
          <p:spPr>
            <a:xfrm>
              <a:off x="10094062" y="3313654"/>
              <a:ext cx="11286" cy="3459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153" idx="2"/>
              <a:endCxn id="166" idx="0"/>
            </p:cNvCxnSpPr>
            <p:nvPr/>
          </p:nvCxnSpPr>
          <p:spPr>
            <a:xfrm>
              <a:off x="4666247" y="3309187"/>
              <a:ext cx="4795" cy="80010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47" y="4560788"/>
            <a:ext cx="3262955" cy="21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2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</a:ln>
        </p:spPr>
        <p:txBody>
          <a:bodyPr anchor="ctr"/>
          <a:lstStyle/>
          <a:p>
            <a:r>
              <a:rPr lang="en-AU" dirty="0" smtClean="0"/>
              <a:t>Disruptions to Ecosystems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86282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" y="732983"/>
            <a:ext cx="91720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Identify disruptions to ecosystems as natural or due to human activity.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Complete a graphic organiser summarising disruptions to ecosystems.</a:t>
            </a:r>
            <a:endParaRPr lang="en-AU" sz="2800" dirty="0"/>
          </a:p>
        </p:txBody>
      </p:sp>
      <p:sp>
        <p:nvSpPr>
          <p:cNvPr id="18" name="Rectangle 17"/>
          <p:cNvSpPr/>
          <p:nvPr/>
        </p:nvSpPr>
        <p:spPr>
          <a:xfrm>
            <a:off x="0" y="3207985"/>
            <a:ext cx="73544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/>
              <a:t>The picture shows an ecosystem after a bushfire.</a:t>
            </a:r>
          </a:p>
          <a:p>
            <a:endParaRPr lang="en-AU" sz="2800" dirty="0"/>
          </a:p>
          <a:p>
            <a:r>
              <a:rPr lang="en-AU" sz="2800" dirty="0" smtClean="0"/>
              <a:t>Pair, Share: How has the </a:t>
            </a:r>
            <a:r>
              <a:rPr lang="en-AU" sz="2800" smtClean="0"/>
              <a:t>bushfire caused damage to this </a:t>
            </a:r>
            <a:r>
              <a:rPr lang="en-AU" sz="2800" dirty="0" smtClean="0"/>
              <a:t>ecosystem?</a:t>
            </a:r>
          </a:p>
          <a:p>
            <a:endParaRPr lang="en-AU" sz="2800" dirty="0"/>
          </a:p>
          <a:p>
            <a:r>
              <a:rPr lang="en-AU" sz="2800" dirty="0" smtClean="0"/>
              <a:t>Pair, Share:  How has </a:t>
            </a:r>
            <a:r>
              <a:rPr lang="en-AU" sz="2800" smtClean="0"/>
              <a:t>the bushfire helped this ecosystem?</a:t>
            </a:r>
            <a:endParaRPr lang="en-AU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016" y="3207985"/>
            <a:ext cx="4494193" cy="29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Populations and Communities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 population is a group of the same species living in the same place at the same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For example, a group of ants living in an ant hill.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 community is different populations living in the same place at the same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For example, a population of ants and a population of echidnas living in the same area,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121911"/>
              </p:ext>
            </p:extLst>
          </p:nvPr>
        </p:nvGraphicFramePr>
        <p:xfrm>
          <a:off x="9523075" y="148208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a population?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1604"/>
              </p:ext>
            </p:extLst>
          </p:nvPr>
        </p:nvGraphicFramePr>
        <p:xfrm>
          <a:off x="9523075" y="1057851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a community?</a:t>
                      </a:r>
                      <a:r>
                        <a:rPr lang="en-AU" baseline="0" dirty="0" smtClean="0"/>
                        <a:t>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22960"/>
              </p:ext>
            </p:extLst>
          </p:nvPr>
        </p:nvGraphicFramePr>
        <p:xfrm>
          <a:off x="9523074" y="1967494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</a:t>
                      </a:r>
                      <a:r>
                        <a:rPr lang="en-AU" baseline="0" dirty="0" smtClean="0"/>
                        <a:t> is a population different to a community?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427731"/>
              </p:ext>
            </p:extLst>
          </p:nvPr>
        </p:nvGraphicFramePr>
        <p:xfrm>
          <a:off x="9523074" y="3420697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Give an example of a population and a community in the ocean.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968" y="4197937"/>
            <a:ext cx="4082496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Disruptions to Ecosystems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Natural events and human activity can have a short-term or long-term impact on natural ecosystems.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Natural disruptions include floods and bushfires.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Habitat destruction and pollution are some human activities that cause disruptions.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 disruption may affect a particular population of organisms within the ecosystem or affect the community as a whole.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For example, releasing foxes into an ecosystem will affect the population of rabbits most directly.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64991"/>
              </p:ext>
            </p:extLst>
          </p:nvPr>
        </p:nvGraphicFramePr>
        <p:xfrm>
          <a:off x="9523075" y="161015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Think, pair, share: What are some other natural disruptions to ecosystems?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79624"/>
              </p:ext>
            </p:extLst>
          </p:nvPr>
        </p:nvGraphicFramePr>
        <p:xfrm>
          <a:off x="9523074" y="1882973"/>
          <a:ext cx="24630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Think, pair, share: What are some other human activities that cause disruptions to ecosystems?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7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86063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Filling Out the Graphic Organiser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Use the information on the cards to complete the graphic organiser.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In the innermost segment, write the name of the disruption, for example “Floods”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In the second segment, write the definition of floods.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528017"/>
              </p:ext>
            </p:extLst>
          </p:nvPr>
        </p:nvGraphicFramePr>
        <p:xfrm>
          <a:off x="9523075" y="161015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goes in the innermost segment?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79076"/>
              </p:ext>
            </p:extLst>
          </p:nvPr>
        </p:nvGraphicFramePr>
        <p:xfrm>
          <a:off x="9523074" y="1385116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goes in the second segment?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8598426" y="3289329"/>
            <a:ext cx="6775450" cy="6749415"/>
            <a:chOff x="0" y="0"/>
            <a:chExt cx="6776074" cy="6749646"/>
          </a:xfrm>
        </p:grpSpPr>
        <p:grpSp>
          <p:nvGrpSpPr>
            <p:cNvPr id="12" name="Group 11"/>
            <p:cNvGrpSpPr/>
            <p:nvPr/>
          </p:nvGrpSpPr>
          <p:grpSpPr>
            <a:xfrm>
              <a:off x="7951" y="7951"/>
              <a:ext cx="6755145" cy="6723049"/>
              <a:chOff x="0" y="0"/>
              <a:chExt cx="6755145" cy="6723049"/>
            </a:xfrm>
          </p:grpSpPr>
          <p:sp>
            <p:nvSpPr>
              <p:cNvPr id="14" name="Flowchart: Or 13"/>
              <p:cNvSpPr/>
              <p:nvPr/>
            </p:nvSpPr>
            <p:spPr>
              <a:xfrm>
                <a:off x="0" y="0"/>
                <a:ext cx="6755145" cy="6723049"/>
              </a:xfrm>
              <a:prstGeom prst="flowChar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448512" y="2422510"/>
                <a:ext cx="1874845" cy="18748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24793" y="1690123"/>
                <a:ext cx="3317535" cy="33175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0"/>
              <a:ext cx="6776074" cy="67496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</p:grpSp>
      <p:sp>
        <p:nvSpPr>
          <p:cNvPr id="3" name="TextBox 2"/>
          <p:cNvSpPr txBox="1"/>
          <p:nvPr/>
        </p:nvSpPr>
        <p:spPr>
          <a:xfrm rot="18690380">
            <a:off x="11181413" y="606788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Floods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 rot="18583777">
            <a:off x="10129662" y="5426403"/>
            <a:ext cx="203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An overflow of water onto dry land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047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35842</TotalTime>
  <Words>964</Words>
  <Application>Microsoft Office PowerPoint</Application>
  <PresentationFormat>Widescreen</PresentationFormat>
  <Paragraphs>170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Disruptions to Ecosystems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Microsoft account</cp:lastModifiedBy>
  <cp:revision>667</cp:revision>
  <dcterms:created xsi:type="dcterms:W3CDTF">2017-01-28T08:32:28Z</dcterms:created>
  <dcterms:modified xsi:type="dcterms:W3CDTF">2020-02-14T04:40:51Z</dcterms:modified>
</cp:coreProperties>
</file>