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3" r:id="rId4"/>
    <p:sldId id="257" r:id="rId5"/>
    <p:sldId id="259" r:id="rId6"/>
    <p:sldId id="265" r:id="rId7"/>
    <p:sldId id="266" r:id="rId8"/>
    <p:sldId id="267" r:id="rId9"/>
    <p:sldId id="274" r:id="rId10"/>
    <p:sldId id="275" r:id="rId11"/>
    <p:sldId id="276" r:id="rId12"/>
    <p:sldId id="277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" initials="t" lastIdx="1" clrIdx="0">
    <p:extLst>
      <p:ext uri="{19B8F6BF-5375-455C-9EA6-DF929625EA0E}">
        <p15:presenceInfo xmlns:p15="http://schemas.microsoft.com/office/powerpoint/2012/main" userId="te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7T11:25:39.046" idx="1">
    <p:pos x="2705" y="308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3AE9-9001-4165-9E25-8CA4DCE65CC1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0385-DB1A-41CA-BC7E-6B7378E17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0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605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40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2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5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5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4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94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3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85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1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0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5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56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EAD9-91FC-46EC-BCB8-A87FF39E968F}" type="datetimeFigureOut">
              <a:rPr lang="en-AU" smtClean="0"/>
              <a:t>9/03/2020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6093-8037-499A-8B69-FF2AFA4F28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9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79" y="3305616"/>
            <a:ext cx="11503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Match the following sense organs with the stimulus that the receptors detect.</a:t>
            </a:r>
          </a:p>
          <a:p>
            <a:endParaRPr lang="en-US" sz="2800" dirty="0"/>
          </a:p>
          <a:p>
            <a:r>
              <a:rPr lang="en-US" sz="2800" dirty="0"/>
              <a:t>1. Eye			A Pain, pressure, heat, cold</a:t>
            </a:r>
          </a:p>
          <a:p>
            <a:r>
              <a:rPr lang="en-US" sz="2800" dirty="0"/>
              <a:t>2. Ear			B Light and movement</a:t>
            </a:r>
          </a:p>
          <a:p>
            <a:r>
              <a:rPr lang="en-US" sz="2800" dirty="0"/>
              <a:t>3. Nose		C Chemicals in food </a:t>
            </a:r>
          </a:p>
          <a:p>
            <a:r>
              <a:rPr lang="en-US" sz="2800" dirty="0"/>
              <a:t>4. Tongue		D Chemicals in the air</a:t>
            </a:r>
          </a:p>
          <a:p>
            <a:r>
              <a:rPr lang="en-US" sz="2800" dirty="0"/>
              <a:t>5. Skin		E Vibrations in air particles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Rectangle 5"/>
          <p:cNvSpPr/>
          <p:nvPr/>
        </p:nvSpPr>
        <p:spPr>
          <a:xfrm>
            <a:off x="5538" y="917047"/>
            <a:ext cx="109617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 stimulus is any information that the body receives, causing a </a:t>
            </a:r>
            <a:r>
              <a:rPr lang="en-AU" sz="2800" dirty="0" smtClean="0"/>
              <a:t>response, e.g</a:t>
            </a:r>
            <a:r>
              <a:rPr lang="en-AU" sz="2800" dirty="0"/>
              <a:t>. a hot day or low blood sugar.</a:t>
            </a:r>
          </a:p>
          <a:p>
            <a:endParaRPr lang="en-AU" sz="2800" dirty="0" smtClean="0"/>
          </a:p>
          <a:p>
            <a:r>
              <a:rPr lang="en-AU" sz="2800" dirty="0" smtClean="0"/>
              <a:t>A </a:t>
            </a:r>
            <a:r>
              <a:rPr lang="en-AU" sz="2800" dirty="0"/>
              <a:t>receptor is a structure that detects a stimulus or change in the normal functioning of the body, and sends information to the brain.</a:t>
            </a:r>
          </a:p>
        </p:txBody>
      </p:sp>
    </p:spTree>
    <p:extLst>
      <p:ext uri="{BB962C8B-B14F-4D97-AF65-F5344CB8AC3E}">
        <p14:creationId xmlns:p14="http://schemas.microsoft.com/office/powerpoint/2010/main" val="33409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08858"/>
            <a:ext cx="5437291" cy="526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Rodney turns his head to look in the direction of the ambulance siren.</a:t>
            </a:r>
          </a:p>
          <a:p>
            <a:pPr marL="0" indent="0">
              <a:buNone/>
            </a:pPr>
            <a:r>
              <a:rPr lang="en-AU" dirty="0" smtClean="0"/>
              <a:t>Which division of the nervous system is controlling this 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30013"/>
              </p:ext>
            </p:extLst>
          </p:nvPr>
        </p:nvGraphicFramePr>
        <p:xfrm>
          <a:off x="9425249" y="136697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Division</a:t>
                      </a:r>
                      <a:r>
                        <a:rPr lang="en-AU" baseline="0" dirty="0" smtClean="0"/>
                        <a:t> of Nervous System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Do we have voluntary control of this action?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yes</a:t>
                      </a:r>
                      <a:r>
                        <a:rPr lang="en-AU" baseline="0" dirty="0" smtClean="0"/>
                        <a:t> – Somatic NS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no</a:t>
                      </a:r>
                      <a:r>
                        <a:rPr lang="en-AU" baseline="0" dirty="0" smtClean="0"/>
                        <a:t> – Autonomic NS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513884" y="4952941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Voluntary: done with conscious control</a:t>
                      </a:r>
                    </a:p>
                    <a:p>
                      <a:endParaRPr lang="en-AU" sz="1800" baseline="0" dirty="0" smtClean="0"/>
                    </a:p>
                    <a:p>
                      <a:r>
                        <a:rPr lang="en-AU" sz="1800" baseline="0" dirty="0" smtClean="0"/>
                        <a:t>Involuntary: done without conscious control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07"/>
          <a:stretch/>
        </p:blipFill>
        <p:spPr bwMode="auto">
          <a:xfrm>
            <a:off x="7249051" y="2004866"/>
            <a:ext cx="5340743" cy="27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2993098"/>
            <a:ext cx="3663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Somatic Nervous system is controlling Rodney’s head, because he has voluntary control of this action. It is completed with conscious effort.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89" y="4053450"/>
            <a:ext cx="42195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08858"/>
            <a:ext cx="5437291" cy="526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Alicia’s heart beats faster while she is swimming laps.</a:t>
            </a:r>
          </a:p>
          <a:p>
            <a:pPr marL="0" indent="0">
              <a:buNone/>
            </a:pPr>
            <a:r>
              <a:rPr lang="en-AU" dirty="0" smtClean="0"/>
              <a:t>Which division of the nervous system is controlling this 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25249" y="136697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Division</a:t>
                      </a:r>
                      <a:r>
                        <a:rPr lang="en-AU" baseline="0" dirty="0" smtClean="0"/>
                        <a:t> of Nervous System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Do we have voluntary control of this action?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yes</a:t>
                      </a:r>
                      <a:r>
                        <a:rPr lang="en-AU" baseline="0" dirty="0" smtClean="0"/>
                        <a:t> – Somatic NS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no</a:t>
                      </a:r>
                      <a:r>
                        <a:rPr lang="en-AU" baseline="0" dirty="0" smtClean="0"/>
                        <a:t> – Autonomic NS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513884" y="4952941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Voluntary: done with conscious control</a:t>
                      </a:r>
                    </a:p>
                    <a:p>
                      <a:endParaRPr lang="en-AU" sz="1800" baseline="0" dirty="0" smtClean="0"/>
                    </a:p>
                    <a:p>
                      <a:r>
                        <a:rPr lang="en-AU" sz="1800" baseline="0" dirty="0" smtClean="0"/>
                        <a:t>Involuntary: done without conscious control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2993098"/>
            <a:ext cx="3663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Autonomic Nervous system is controlling Alicia’s heart, because she does not have voluntary control of this action. It is involuntary.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07"/>
          <a:stretch/>
        </p:blipFill>
        <p:spPr bwMode="auto">
          <a:xfrm>
            <a:off x="7249051" y="2004866"/>
            <a:ext cx="5340743" cy="27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17" y="3991948"/>
            <a:ext cx="3896908" cy="25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6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08858"/>
            <a:ext cx="5923723" cy="526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Troy claps his hands after the band has finished playing.</a:t>
            </a:r>
          </a:p>
          <a:p>
            <a:pPr marL="0" indent="0">
              <a:buNone/>
            </a:pPr>
            <a:r>
              <a:rPr lang="en-AU" dirty="0" smtClean="0"/>
              <a:t>Which division of the nervous system is controlling this 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3338" y="3697356"/>
            <a:ext cx="5028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Somatic Nervous system is controlling Troy’s hands, because he has voluntary control of this action. It is done with conscious effort.</a:t>
            </a:r>
            <a:endParaRPr lang="en-AU" sz="2800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25249" y="136697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Division</a:t>
                      </a:r>
                      <a:r>
                        <a:rPr lang="en-AU" baseline="0" dirty="0" smtClean="0"/>
                        <a:t> of Nervous System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Do we have voluntary control of this action?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yes</a:t>
                      </a:r>
                      <a:r>
                        <a:rPr lang="en-AU" baseline="0" dirty="0" smtClean="0"/>
                        <a:t> – Somatic NS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no</a:t>
                      </a:r>
                      <a:r>
                        <a:rPr lang="en-AU" baseline="0" dirty="0" smtClean="0"/>
                        <a:t> – Autonomic NS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3884" y="4952941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Voluntary: done with conscious control</a:t>
                      </a:r>
                    </a:p>
                    <a:p>
                      <a:endParaRPr lang="en-AU" sz="1800" baseline="0" dirty="0" smtClean="0"/>
                    </a:p>
                    <a:p>
                      <a:r>
                        <a:rPr lang="en-AU" sz="1800" baseline="0" dirty="0" smtClean="0"/>
                        <a:t>Involuntary: done without conscious control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07"/>
          <a:stretch/>
        </p:blipFill>
        <p:spPr bwMode="auto">
          <a:xfrm>
            <a:off x="7249051" y="2004866"/>
            <a:ext cx="5340743" cy="27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46" y="4136361"/>
            <a:ext cx="3190580" cy="21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interpreting external and internal information.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the nervous system and the effects it has on the body help you understand how our body coordinates its movement and internal environment to help us to survive.</a:t>
            </a:r>
          </a:p>
        </p:txBody>
      </p:sp>
    </p:spTree>
    <p:extLst>
      <p:ext uri="{BB962C8B-B14F-4D97-AF65-F5344CB8AC3E}">
        <p14:creationId xmlns:p14="http://schemas.microsoft.com/office/powerpoint/2010/main" val="22711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50397" y="2270795"/>
            <a:ext cx="11394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Explain the difference between the somatic and autonomic nervous systems.</a:t>
            </a:r>
          </a:p>
          <a:p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770" y="1530893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-4" y="2974921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50397" y="840705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</a:t>
            </a:r>
            <a:r>
              <a:rPr lang="en-US" sz="2800" dirty="0" smtClean="0"/>
              <a:t>are the </a:t>
            </a:r>
            <a:r>
              <a:rPr lang="en-US" sz="2800" dirty="0" smtClean="0"/>
              <a:t>central and peripheral nervous systems </a:t>
            </a:r>
            <a:r>
              <a:rPr lang="en-US" sz="2800" dirty="0" smtClean="0"/>
              <a:t>different?</a:t>
            </a:r>
            <a:endParaRPr lang="en-A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-6295" y="3653480"/>
            <a:ext cx="11482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Cassie is running along a beach. Which division of the peripheral nervous system is in control while: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Cassie is running, and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Her breathing rate increases?</a:t>
            </a:r>
            <a:endParaRPr lang="en-AU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81433"/>
              </p:ext>
            </p:extLst>
          </p:nvPr>
        </p:nvGraphicFramePr>
        <p:xfrm>
          <a:off x="5950529" y="4497682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Division</a:t>
                      </a:r>
                      <a:r>
                        <a:rPr lang="en-AU" baseline="0" dirty="0" smtClean="0"/>
                        <a:t> of Nervous System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Do we have voluntary control of this action?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yes</a:t>
                      </a:r>
                      <a:r>
                        <a:rPr lang="en-AU" baseline="0" dirty="0" smtClean="0"/>
                        <a:t> – Somatic NS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no</a:t>
                      </a:r>
                      <a:r>
                        <a:rPr lang="en-AU" baseline="0" dirty="0" smtClean="0"/>
                        <a:t> – Autonomic NS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72920"/>
              </p:ext>
            </p:extLst>
          </p:nvPr>
        </p:nvGraphicFramePr>
        <p:xfrm>
          <a:off x="9211428" y="4497682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Voluntary: done with conscious control</a:t>
                      </a:r>
                    </a:p>
                    <a:p>
                      <a:endParaRPr lang="en-AU" sz="1800" baseline="0" dirty="0" smtClean="0"/>
                    </a:p>
                    <a:p>
                      <a:r>
                        <a:rPr lang="en-AU" sz="1800" baseline="0" dirty="0" smtClean="0"/>
                        <a:t>Involuntary: done without conscious control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5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49" grpId="0" animBg="1"/>
      <p:bldP spid="5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Copy and complete the following table, in your book or on your device.</a:t>
            </a:r>
            <a:endParaRPr lang="en-A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76330"/>
              </p:ext>
            </p:extLst>
          </p:nvPr>
        </p:nvGraphicFramePr>
        <p:xfrm>
          <a:off x="1399573" y="1421443"/>
          <a:ext cx="883489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3694731"/>
                <a:gridCol w="2430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Action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Division of Nervous System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Justification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Salivating while</a:t>
                      </a:r>
                      <a:r>
                        <a:rPr lang="en-AU" sz="2400" baseline="0" dirty="0" smtClean="0"/>
                        <a:t> chewing gum.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Sweating on a hot day.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Scratching an itch.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Dancing to a song.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smtClean="0"/>
                        <a:t>Digesting</a:t>
                      </a:r>
                      <a:r>
                        <a:rPr lang="en-AU" sz="2400" baseline="0" smtClean="0"/>
                        <a:t> food.</a:t>
                      </a:r>
                      <a:endParaRPr lang="en-AU" sz="2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Drinking hot chocolate.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398" y="1531881"/>
            <a:ext cx="4312140" cy="5377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32983"/>
            <a:ext cx="12064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</a:t>
            </a:r>
            <a:r>
              <a:rPr lang="en-AU" sz="2800" dirty="0"/>
              <a:t>nervous system is </a:t>
            </a:r>
            <a:r>
              <a:rPr lang="en-AU" sz="2800" dirty="0" smtClean="0"/>
              <a:t>a </a:t>
            </a:r>
            <a:r>
              <a:rPr lang="en-AU" sz="2800" dirty="0"/>
              <a:t>communication </a:t>
            </a:r>
            <a:r>
              <a:rPr lang="en-AU" sz="2800" dirty="0" smtClean="0"/>
              <a:t>system </a:t>
            </a:r>
            <a:r>
              <a:rPr lang="en-AU" sz="2800" dirty="0"/>
              <a:t>that </a:t>
            </a:r>
            <a:r>
              <a:rPr lang="en-AU" sz="2800" dirty="0" smtClean="0"/>
              <a:t>controls all </a:t>
            </a:r>
            <a:r>
              <a:rPr lang="en-AU" sz="2800" dirty="0"/>
              <a:t>parts of the body. </a:t>
            </a:r>
          </a:p>
          <a:p>
            <a:r>
              <a:rPr lang="en-AU" sz="2800" dirty="0"/>
              <a:t>T</a:t>
            </a:r>
            <a:r>
              <a:rPr lang="en-AU" sz="2800" dirty="0" smtClean="0"/>
              <a:t>he </a:t>
            </a:r>
            <a:r>
              <a:rPr lang="en-AU" sz="2800" dirty="0"/>
              <a:t>human nervous system </a:t>
            </a:r>
            <a:r>
              <a:rPr lang="en-AU" sz="2800" dirty="0" smtClean="0"/>
              <a:t>has two </a:t>
            </a:r>
            <a:r>
              <a:rPr lang="en-AU" sz="2800" dirty="0"/>
              <a:t>main parts</a:t>
            </a:r>
            <a:r>
              <a:rPr lang="en-AU" sz="2800" dirty="0" smtClean="0"/>
              <a:t>: </a:t>
            </a:r>
            <a:br>
              <a:rPr lang="en-AU" sz="2800" dirty="0" smtClean="0"/>
            </a:br>
            <a:r>
              <a:rPr lang="en-AU" sz="2800" dirty="0" smtClean="0"/>
              <a:t>Central </a:t>
            </a:r>
            <a:r>
              <a:rPr lang="en-AU" sz="2800" dirty="0"/>
              <a:t>Nervous </a:t>
            </a:r>
            <a:r>
              <a:rPr lang="en-AU" sz="2800" dirty="0" smtClean="0"/>
              <a:t>System and the </a:t>
            </a:r>
            <a:br>
              <a:rPr lang="en-AU" sz="2800" dirty="0" smtClean="0"/>
            </a:br>
            <a:r>
              <a:rPr lang="en-AU" sz="2800" dirty="0" smtClean="0"/>
              <a:t>Peripheral </a:t>
            </a:r>
            <a:r>
              <a:rPr lang="en-AU" sz="2800" dirty="0"/>
              <a:t>Nervous </a:t>
            </a:r>
            <a:r>
              <a:rPr lang="en-AU" sz="2800" dirty="0" smtClean="0"/>
              <a:t>System.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r>
              <a:rPr lang="en-AU" sz="2800" dirty="0" smtClean="0"/>
              <a:t>What structures are these two nervous systems </a:t>
            </a:r>
            <a:br>
              <a:rPr lang="en-AU" sz="2800" dirty="0" smtClean="0"/>
            </a:br>
            <a:r>
              <a:rPr lang="en-AU" sz="2800" dirty="0" smtClean="0"/>
              <a:t>composed of?</a:t>
            </a:r>
          </a:p>
        </p:txBody>
      </p:sp>
    </p:spTree>
    <p:extLst>
      <p:ext uri="{BB962C8B-B14F-4D97-AF65-F5344CB8AC3E}">
        <p14:creationId xmlns:p14="http://schemas.microsoft.com/office/powerpoint/2010/main" val="37074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162789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central nervous system (CNS) is the control centre of the </a:t>
            </a:r>
            <a:r>
              <a:rPr lang="en-AU" sz="2800" dirty="0" smtClean="0"/>
              <a:t>body. It </a:t>
            </a:r>
            <a:r>
              <a:rPr lang="en-AU" sz="2800" dirty="0"/>
              <a:t>consists of the brain and spinal cord</a:t>
            </a:r>
            <a:r>
              <a:rPr lang="en-AU" sz="2800" dirty="0" smtClean="0"/>
              <a:t>.</a:t>
            </a:r>
          </a:p>
          <a:p>
            <a:endParaRPr lang="en-AU" sz="2800" dirty="0"/>
          </a:p>
          <a:p>
            <a:r>
              <a:rPr lang="en-AU" sz="2800" dirty="0" smtClean="0"/>
              <a:t>Match up the parts of the brain with the appropriate letter.</a:t>
            </a:r>
          </a:p>
          <a:p>
            <a:pPr marL="514350" indent="-514350">
              <a:buAutoNum type="arabicParenR"/>
            </a:pPr>
            <a:r>
              <a:rPr lang="en-AU" sz="2800" dirty="0" smtClean="0"/>
              <a:t>Temporal Lobe</a:t>
            </a:r>
          </a:p>
          <a:p>
            <a:pPr marL="514350" indent="-514350">
              <a:buAutoNum type="arabicParenR"/>
            </a:pPr>
            <a:r>
              <a:rPr lang="en-AU" sz="2800" dirty="0" smtClean="0"/>
              <a:t>Occipital Lobe</a:t>
            </a:r>
          </a:p>
          <a:p>
            <a:pPr marL="514350" indent="-514350">
              <a:buAutoNum type="arabicParenR"/>
            </a:pPr>
            <a:r>
              <a:rPr lang="en-AU" sz="2800" dirty="0" smtClean="0"/>
              <a:t>Cerebellum</a:t>
            </a:r>
          </a:p>
          <a:p>
            <a:pPr marL="514350" indent="-514350">
              <a:buAutoNum type="arabicParenR"/>
            </a:pPr>
            <a:r>
              <a:rPr lang="en-AU" sz="2800" dirty="0" smtClean="0"/>
              <a:t>Brain Stem</a:t>
            </a:r>
          </a:p>
          <a:p>
            <a:pPr marL="514350" indent="-514350">
              <a:buAutoNum type="arabicParenR"/>
            </a:pPr>
            <a:r>
              <a:rPr lang="en-AU" sz="2800" dirty="0" smtClean="0"/>
              <a:t>Parietal Lobe</a:t>
            </a:r>
          </a:p>
          <a:p>
            <a:pPr marL="514350" indent="-514350">
              <a:buAutoNum type="arabicParenR"/>
            </a:pPr>
            <a:r>
              <a:rPr lang="en-AU" sz="2800" dirty="0" smtClean="0"/>
              <a:t>Frontal Lobe</a:t>
            </a:r>
          </a:p>
          <a:p>
            <a:pPr marL="514350" indent="-514350">
              <a:buAutoNum type="arabicParenR"/>
            </a:pPr>
            <a:r>
              <a:rPr lang="en-AU" sz="2800" dirty="0" smtClean="0"/>
              <a:t>Spinal Cord</a:t>
            </a:r>
          </a:p>
          <a:p>
            <a:pPr marL="514350" indent="-514350">
              <a:buAutoNum type="arabicParenR"/>
            </a:pPr>
            <a:endParaRPr lang="en-AU" sz="2800" dirty="0"/>
          </a:p>
          <a:p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88" y="2606892"/>
            <a:ext cx="6461548" cy="41510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05168" y="3419061"/>
            <a:ext cx="4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183569" y="4746155"/>
            <a:ext cx="38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1367" y="6415589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70924" y="5797311"/>
            <a:ext cx="25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</a:t>
            </a:r>
            <a:endParaRPr lang="en-A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70923" y="5216320"/>
            <a:ext cx="25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</a:t>
            </a:r>
            <a:endParaRPr lang="en-A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38141" y="4194878"/>
            <a:ext cx="22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F</a:t>
            </a:r>
            <a:endParaRPr lang="en-A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28575" y="3107115"/>
            <a:ext cx="31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666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Central and Peripheral Nervous Systems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59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en-AU" sz="2800" dirty="0" smtClean="0"/>
              <a:t>Describe the function of the central and peripheral nervous systems.</a:t>
            </a:r>
          </a:p>
          <a:p>
            <a:pPr marL="514350" lvl="0" indent="-514350">
              <a:buAutoNum type="arabicPeriod"/>
            </a:pPr>
            <a:r>
              <a:rPr lang="en-AU" sz="2800" dirty="0" smtClean="0"/>
              <a:t>Identify and describe the somatic and autonomic nervous systems.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-1" y="3207985"/>
            <a:ext cx="117874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Humans are constantly receiving stimuli from their environment. Our bodies then respond in certain ways.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How would you respond in these </a:t>
            </a:r>
            <a:br>
              <a:rPr lang="en-AU" sz="2800" dirty="0" smtClean="0"/>
            </a:br>
            <a:r>
              <a:rPr lang="en-AU" sz="2800" dirty="0" smtClean="0"/>
              <a:t>scary situations; </a:t>
            </a:r>
          </a:p>
          <a:p>
            <a:r>
              <a:rPr lang="en-AU" sz="2800" dirty="0" smtClean="0"/>
              <a:t>a rollercoaster ride</a:t>
            </a:r>
          </a:p>
          <a:p>
            <a:r>
              <a:rPr lang="en-AU" sz="2800" dirty="0" smtClean="0"/>
              <a:t>a bear attack?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53" y="3720904"/>
            <a:ext cx="2955694" cy="2082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74" y="4617357"/>
            <a:ext cx="3044363" cy="20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6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73"/>
          <a:stretch/>
        </p:blipFill>
        <p:spPr bwMode="auto">
          <a:xfrm>
            <a:off x="6418423" y="3465362"/>
            <a:ext cx="5980139" cy="312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858"/>
            <a:ext cx="6531429" cy="526810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Divisions of the Nervous System</a:t>
            </a:r>
          </a:p>
          <a:p>
            <a:r>
              <a:rPr lang="en-AU" dirty="0" smtClean="0"/>
              <a:t>The Central Nervous System is composed of the brain and spinal cord.</a:t>
            </a:r>
          </a:p>
          <a:p>
            <a:r>
              <a:rPr lang="en-AU" dirty="0" smtClean="0"/>
              <a:t>The Peripheral Nervous System is composed of the nerves in the limbs and organs.</a:t>
            </a:r>
          </a:p>
          <a:p>
            <a:r>
              <a:rPr lang="en-AU" dirty="0" smtClean="0"/>
              <a:t>The Peripheral Nervous System is divided into the Somatic Nervous System and the Autonomic Nervous System.</a:t>
            </a:r>
          </a:p>
          <a:p>
            <a:r>
              <a:rPr lang="en-AU" dirty="0" smtClean="0"/>
              <a:t>Each of these divisions controls different important functions of the body.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93212"/>
              </p:ext>
            </p:extLst>
          </p:nvPr>
        </p:nvGraphicFramePr>
        <p:xfrm>
          <a:off x="9428000" y="95131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are the central</a:t>
                      </a:r>
                      <a:r>
                        <a:rPr lang="en-AU" baseline="0" dirty="0" smtClean="0"/>
                        <a:t> and peripheral nervous systems different?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2891"/>
              </p:ext>
            </p:extLst>
          </p:nvPr>
        </p:nvGraphicFramePr>
        <p:xfrm>
          <a:off x="9458475" y="1472272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two parts of the peripheral</a:t>
                      </a:r>
                      <a:r>
                        <a:rPr lang="en-AU" baseline="0" dirty="0" smtClean="0"/>
                        <a:t> nervous system?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07"/>
          <a:stretch/>
        </p:blipFill>
        <p:spPr bwMode="auto">
          <a:xfrm>
            <a:off x="6851257" y="3612165"/>
            <a:ext cx="5340743" cy="27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858"/>
            <a:ext cx="7686502" cy="526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Somatic Nervous System</a:t>
            </a:r>
          </a:p>
          <a:p>
            <a:r>
              <a:rPr lang="en-AU" dirty="0" smtClean="0"/>
              <a:t>The somatic nervous system (SNS) </a:t>
            </a:r>
            <a:r>
              <a:rPr lang="en-AU" sz="2800" dirty="0" smtClean="0"/>
              <a:t>collects information receptors from our sense organs.</a:t>
            </a:r>
          </a:p>
          <a:p>
            <a:r>
              <a:rPr lang="en-AU" dirty="0" smtClean="0"/>
              <a:t>It then c</a:t>
            </a:r>
            <a:r>
              <a:rPr lang="en-AU" sz="2800" dirty="0" smtClean="0"/>
              <a:t>oordinates movement of the body in response, by controlling </a:t>
            </a:r>
            <a:r>
              <a:rPr lang="en-AU" b="1" dirty="0" smtClean="0"/>
              <a:t>voluntary</a:t>
            </a:r>
            <a:r>
              <a:rPr lang="en-AU" dirty="0" smtClean="0"/>
              <a:t> muscle movements.</a:t>
            </a:r>
          </a:p>
          <a:p>
            <a:r>
              <a:rPr lang="en-AU" dirty="0" smtClean="0"/>
              <a:t>For example: taking a jumper off in hot weather, or drinking water to cool down.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38489"/>
              </p:ext>
            </p:extLst>
          </p:nvPr>
        </p:nvGraphicFramePr>
        <p:xfrm>
          <a:off x="6723594" y="9513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the Somatic</a:t>
                      </a:r>
                      <a:r>
                        <a:rPr lang="en-AU" baseline="0" dirty="0" smtClean="0"/>
                        <a:t> Nervous System control?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99991"/>
              </p:ext>
            </p:extLst>
          </p:nvPr>
        </p:nvGraphicFramePr>
        <p:xfrm>
          <a:off x="9458475" y="111747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True or False: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Stimuli in environment include temperature, light, touch, smell and sound.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84841"/>
              </p:ext>
            </p:extLst>
          </p:nvPr>
        </p:nvGraphicFramePr>
        <p:xfrm>
          <a:off x="9462425" y="2027640"/>
          <a:ext cx="260596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Think, Pair, Share:</a:t>
                      </a:r>
                    </a:p>
                    <a:p>
                      <a:r>
                        <a:rPr lang="en-AU" sz="1800" baseline="0" dirty="0" smtClean="0"/>
                        <a:t>Describe another response to a stimulus the SNS would control.</a:t>
                      </a:r>
                      <a:endParaRPr lang="en-AU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08858"/>
            <a:ext cx="8847117" cy="526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Autonomic Nervous System</a:t>
            </a:r>
          </a:p>
          <a:p>
            <a:r>
              <a:rPr lang="en-AU" dirty="0" smtClean="0"/>
              <a:t>The autonomic nervous system (ANS) controls </a:t>
            </a:r>
            <a:r>
              <a:rPr lang="en-AU" b="1" dirty="0" smtClean="0"/>
              <a:t>involuntary</a:t>
            </a:r>
            <a:r>
              <a:rPr lang="en-AU" dirty="0" smtClean="0"/>
              <a:t> actions of the body.</a:t>
            </a:r>
          </a:p>
          <a:p>
            <a:r>
              <a:rPr lang="en-AU" dirty="0" smtClean="0"/>
              <a:t>These actions include heartbeat, digestion, respiration, salivation, pupil size, and perspiration.</a:t>
            </a:r>
          </a:p>
          <a:p>
            <a:r>
              <a:rPr lang="en-AU" dirty="0" smtClean="0"/>
              <a:t>The ANS is responsible for maintaining the body’s internal environment.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32611"/>
              </p:ext>
            </p:extLst>
          </p:nvPr>
        </p:nvGraphicFramePr>
        <p:xfrm>
          <a:off x="9425249" y="136697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the Autonomic</a:t>
                      </a:r>
                      <a:r>
                        <a:rPr lang="en-AU" baseline="0" dirty="0" smtClean="0"/>
                        <a:t> Nervous System control?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13780"/>
              </p:ext>
            </p:extLst>
          </p:nvPr>
        </p:nvGraphicFramePr>
        <p:xfrm>
          <a:off x="9458475" y="1578355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involuntary mean?</a:t>
                      </a:r>
                      <a:endParaRPr lang="en-AU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9740"/>
              </p:ext>
            </p:extLst>
          </p:nvPr>
        </p:nvGraphicFramePr>
        <p:xfrm>
          <a:off x="9513884" y="4952941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Perspiration: the process of sweating</a:t>
                      </a:r>
                    </a:p>
                    <a:p>
                      <a:endParaRPr lang="en-AU" sz="1800" baseline="0" dirty="0" smtClean="0"/>
                    </a:p>
                    <a:p>
                      <a:r>
                        <a:rPr lang="en-AU" sz="1800" baseline="0" dirty="0" smtClean="0"/>
                        <a:t>Involuntary: done without conscious control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07"/>
          <a:stretch/>
        </p:blipFill>
        <p:spPr bwMode="auto">
          <a:xfrm>
            <a:off x="4023093" y="3759832"/>
            <a:ext cx="5340743" cy="27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2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08858"/>
            <a:ext cx="5437291" cy="526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Lisa’s pupils dilate when she walks into a dark room.</a:t>
            </a:r>
          </a:p>
          <a:p>
            <a:pPr marL="0" indent="0">
              <a:buNone/>
            </a:pPr>
            <a:r>
              <a:rPr lang="en-AU" dirty="0" smtClean="0"/>
              <a:t>Which division of the nervous system is controlling this 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60567"/>
              </p:ext>
            </p:extLst>
          </p:nvPr>
        </p:nvGraphicFramePr>
        <p:xfrm>
          <a:off x="9425249" y="136697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Division</a:t>
                      </a:r>
                      <a:r>
                        <a:rPr lang="en-AU" baseline="0" dirty="0" smtClean="0"/>
                        <a:t> of Nervous System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Do we have voluntary control of this action?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yes</a:t>
                      </a:r>
                      <a:r>
                        <a:rPr lang="en-AU" baseline="0" dirty="0" smtClean="0"/>
                        <a:t> – Somatic NS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 smtClean="0"/>
                        <a:t>If </a:t>
                      </a:r>
                      <a:r>
                        <a:rPr lang="en-AU" b="1" baseline="0" dirty="0" smtClean="0"/>
                        <a:t>no</a:t>
                      </a:r>
                      <a:r>
                        <a:rPr lang="en-AU" baseline="0" dirty="0" smtClean="0"/>
                        <a:t> – Autonomic NS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13121"/>
              </p:ext>
            </p:extLst>
          </p:nvPr>
        </p:nvGraphicFramePr>
        <p:xfrm>
          <a:off x="9513884" y="4952941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Voluntary: done with conscious control</a:t>
                      </a:r>
                    </a:p>
                    <a:p>
                      <a:endParaRPr lang="en-AU" sz="1800" baseline="0" dirty="0" smtClean="0"/>
                    </a:p>
                    <a:p>
                      <a:r>
                        <a:rPr lang="en-AU" sz="1800" baseline="0" dirty="0" smtClean="0"/>
                        <a:t>Involuntary: done without conscious control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07"/>
          <a:stretch/>
        </p:blipFill>
        <p:spPr bwMode="auto">
          <a:xfrm>
            <a:off x="7249051" y="2004866"/>
            <a:ext cx="5340743" cy="27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04" y="3853466"/>
            <a:ext cx="4314407" cy="2858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2993098"/>
            <a:ext cx="3663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The Autonomic Nervous system is controlling Lisa’s pupils dilating, because she does not have voluntary control of this action. It is involuntary.</a:t>
            </a:r>
            <a:endParaRPr lang="en-A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1040</Words>
  <Application>Microsoft Office PowerPoint</Application>
  <PresentationFormat>Widescreen</PresentationFormat>
  <Paragraphs>171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23</cp:revision>
  <dcterms:created xsi:type="dcterms:W3CDTF">2019-03-04T05:39:43Z</dcterms:created>
  <dcterms:modified xsi:type="dcterms:W3CDTF">2020-03-09T00:01:25Z</dcterms:modified>
</cp:coreProperties>
</file>