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3" r:id="rId2"/>
    <p:sldId id="257" r:id="rId3"/>
    <p:sldId id="284" r:id="rId4"/>
    <p:sldId id="563" r:id="rId5"/>
    <p:sldId id="258" r:id="rId6"/>
    <p:sldId id="274" r:id="rId7"/>
    <p:sldId id="270" r:id="rId8"/>
    <p:sldId id="280" r:id="rId9"/>
    <p:sldId id="271" r:id="rId10"/>
    <p:sldId id="281" r:id="rId11"/>
    <p:sldId id="282" r:id="rId12"/>
    <p:sldId id="283" r:id="rId13"/>
    <p:sldId id="285" r:id="rId14"/>
    <p:sldId id="286" r:id="rId15"/>
    <p:sldId id="287" r:id="rId16"/>
    <p:sldId id="289" r:id="rId17"/>
    <p:sldId id="290" r:id="rId18"/>
    <p:sldId id="288" r:id="rId19"/>
    <p:sldId id="276" r:id="rId20"/>
    <p:sldId id="275" r:id="rId21"/>
    <p:sldId id="279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AAE1FA"/>
    <a:srgbClr val="FDE8F1"/>
    <a:srgbClr val="ACC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2E484-189A-47B5-9552-ABB1EA153855}" type="datetimeFigureOut">
              <a:rPr lang="en-AU" smtClean="0"/>
              <a:t>9/03/2020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69B26-F80D-4641-9136-472CA693210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3172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06054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14938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89102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94221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1128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0975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9800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65195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4096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20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5533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21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86250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914797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22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82631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24928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785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14790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6932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83810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150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81288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2165-1BA8-45E9-ACB2-8CF9D5287E6C}" type="datetimeFigureOut">
              <a:rPr lang="en-AU" smtClean="0"/>
              <a:t>9/03/2020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6A39-47E8-46D2-8D42-7E29F144370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353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2165-1BA8-45E9-ACB2-8CF9D5287E6C}" type="datetimeFigureOut">
              <a:rPr lang="en-AU" smtClean="0"/>
              <a:t>9/03/2020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6A39-47E8-46D2-8D42-7E29F144370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836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2165-1BA8-45E9-ACB2-8CF9D5287E6C}" type="datetimeFigureOut">
              <a:rPr lang="en-AU" smtClean="0"/>
              <a:t>9/03/2020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6A39-47E8-46D2-8D42-7E29F144370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931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2165-1BA8-45E9-ACB2-8CF9D5287E6C}" type="datetimeFigureOut">
              <a:rPr lang="en-AU" smtClean="0"/>
              <a:t>9/03/2020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6A39-47E8-46D2-8D42-7E29F144370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1907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2165-1BA8-45E9-ACB2-8CF9D5287E6C}" type="datetimeFigureOut">
              <a:rPr lang="en-AU" smtClean="0"/>
              <a:t>9/03/2020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6A39-47E8-46D2-8D42-7E29F144370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2836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2165-1BA8-45E9-ACB2-8CF9D5287E6C}" type="datetimeFigureOut">
              <a:rPr lang="en-AU" smtClean="0"/>
              <a:t>9/03/2020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6A39-47E8-46D2-8D42-7E29F144370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7275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2165-1BA8-45E9-ACB2-8CF9D5287E6C}" type="datetimeFigureOut">
              <a:rPr lang="en-AU" smtClean="0"/>
              <a:t>9/03/2020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6A39-47E8-46D2-8D42-7E29F144370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5237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2165-1BA8-45E9-ACB2-8CF9D5287E6C}" type="datetimeFigureOut">
              <a:rPr lang="en-AU" smtClean="0"/>
              <a:t>9/03/2020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6A39-47E8-46D2-8D42-7E29F144370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90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2165-1BA8-45E9-ACB2-8CF9D5287E6C}" type="datetimeFigureOut">
              <a:rPr lang="en-AU" smtClean="0"/>
              <a:t>9/03/2020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6A39-47E8-46D2-8D42-7E29F144370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580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2165-1BA8-45E9-ACB2-8CF9D5287E6C}" type="datetimeFigureOut">
              <a:rPr lang="en-AU" smtClean="0"/>
              <a:t>9/03/2020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6A39-47E8-46D2-8D42-7E29F144370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753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2165-1BA8-45E9-ACB2-8CF9D5287E6C}" type="datetimeFigureOut">
              <a:rPr lang="en-AU" smtClean="0"/>
              <a:t>9/03/2020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16A39-47E8-46D2-8D42-7E29F144370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389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92165-1BA8-45E9-ACB2-8CF9D5287E6C}" type="datetimeFigureOut">
              <a:rPr lang="en-AU" smtClean="0"/>
              <a:t>9/03/2020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16A39-47E8-46D2-8D42-7E29F144370C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1996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774545"/>
            <a:ext cx="11627893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The brain is divided into three parts: the cerebrum, the cerebellum, and the brain stem. The cerebrum contains four lobes (frontal, temporal, parietal and occipital).</a:t>
            </a:r>
          </a:p>
          <a:p>
            <a:endParaRPr lang="en-AU" sz="2800" dirty="0"/>
          </a:p>
          <a:p>
            <a:r>
              <a:rPr lang="en-AU" sz="2800" dirty="0"/>
              <a:t>Match up the parts of the </a:t>
            </a:r>
            <a:br>
              <a:rPr lang="en-AU" sz="2800" dirty="0"/>
            </a:br>
            <a:r>
              <a:rPr lang="en-AU" sz="2800" dirty="0"/>
              <a:t>brain with the appropriate</a:t>
            </a:r>
            <a:br>
              <a:rPr lang="en-AU" sz="2800" dirty="0"/>
            </a:br>
            <a:r>
              <a:rPr lang="en-AU" sz="2800" dirty="0"/>
              <a:t>letter.</a:t>
            </a:r>
          </a:p>
          <a:p>
            <a:pPr marL="514350" indent="-514350">
              <a:buAutoNum type="arabicParenR"/>
            </a:pPr>
            <a:r>
              <a:rPr lang="en-AU" sz="2800" dirty="0"/>
              <a:t>Temporal Lobe</a:t>
            </a:r>
          </a:p>
          <a:p>
            <a:pPr marL="514350" indent="-514350">
              <a:buAutoNum type="arabicParenR"/>
            </a:pPr>
            <a:r>
              <a:rPr lang="en-AU" sz="2800" dirty="0"/>
              <a:t>Occipital Lobe</a:t>
            </a:r>
          </a:p>
          <a:p>
            <a:pPr marL="514350" indent="-514350">
              <a:buAutoNum type="arabicParenR"/>
            </a:pPr>
            <a:r>
              <a:rPr lang="en-AU" sz="2800" dirty="0"/>
              <a:t>Cerebellum</a:t>
            </a:r>
          </a:p>
          <a:p>
            <a:pPr marL="514350" indent="-514350">
              <a:buAutoNum type="arabicParenR"/>
            </a:pPr>
            <a:r>
              <a:rPr lang="en-AU" sz="2800" dirty="0"/>
              <a:t>Brain Stem</a:t>
            </a:r>
          </a:p>
          <a:p>
            <a:pPr marL="514350" indent="-514350">
              <a:buAutoNum type="arabicParenR"/>
            </a:pPr>
            <a:r>
              <a:rPr lang="en-AU" sz="2800" dirty="0"/>
              <a:t>Parietal Lobe</a:t>
            </a:r>
          </a:p>
          <a:p>
            <a:pPr marL="514350" indent="-514350">
              <a:buAutoNum type="arabicParenR"/>
            </a:pPr>
            <a:r>
              <a:rPr lang="en-AU" sz="2800" dirty="0"/>
              <a:t>Frontal Lobe</a:t>
            </a:r>
          </a:p>
          <a:p>
            <a:pPr marL="514350" indent="-514350">
              <a:buAutoNum type="arabicParenR"/>
            </a:pPr>
            <a:r>
              <a:rPr lang="en-AU" sz="2800" dirty="0"/>
              <a:t>Spinal Cord</a:t>
            </a:r>
          </a:p>
          <a:p>
            <a:pPr marL="514350" indent="-514350">
              <a:buAutoNum type="arabicParenR"/>
            </a:pPr>
            <a:endParaRPr lang="en-AU" sz="2800" dirty="0"/>
          </a:p>
          <a:p>
            <a:endParaRPr lang="en-US" sz="2800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188" y="2606892"/>
            <a:ext cx="6461548" cy="415103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4105168" y="3419061"/>
            <a:ext cx="4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83569" y="4746155"/>
            <a:ext cx="380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41367" y="6415589"/>
            <a:ext cx="53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670924" y="5797311"/>
            <a:ext cx="251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70923" y="5216320"/>
            <a:ext cx="251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38141" y="4194878"/>
            <a:ext cx="221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F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28575" y="3107115"/>
            <a:ext cx="319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46665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831" y="1483987"/>
            <a:ext cx="5749201" cy="54490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616923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Sensory Neurons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All of your body’s receptors are sensory neurons (also known as afferent neurons).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 sensory neuron’s cell body hangs off its axon and does not have any dendrites attached.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272432"/>
              </p:ext>
            </p:extLst>
          </p:nvPr>
        </p:nvGraphicFramePr>
        <p:xfrm>
          <a:off x="5191259" y="76526"/>
          <a:ext cx="2209295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09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143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546">
                <a:tc>
                  <a:txBody>
                    <a:bodyPr/>
                    <a:lstStyle/>
                    <a:p>
                      <a:r>
                        <a:rPr lang="en-AU" baseline="0" dirty="0"/>
                        <a:t>In which organs would you expect to find sensory neurons?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695958"/>
              </p:ext>
            </p:extLst>
          </p:nvPr>
        </p:nvGraphicFramePr>
        <p:xfrm>
          <a:off x="9800737" y="76526"/>
          <a:ext cx="2209295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09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True or False: a sensory neuron’s cell body is surrounded by dendrites.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260831" y="1696278"/>
            <a:ext cx="5749201" cy="19745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7757840-150D-4F1D-B9B8-12B4DD5BE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532628"/>
              </p:ext>
            </p:extLst>
          </p:nvPr>
        </p:nvGraphicFramePr>
        <p:xfrm>
          <a:off x="735256" y="4327272"/>
          <a:ext cx="4698718" cy="238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698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receptor </a:t>
                      </a:r>
                      <a:r>
                        <a:rPr lang="en-AU" b="0" baseline="0" dirty="0"/>
                        <a:t>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i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i="0" baseline="0" dirty="0"/>
                        <a:t>a part of your body that detects stimuli and sends information to the brain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1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stimulus </a:t>
                      </a:r>
                      <a:r>
                        <a:rPr lang="en-AU" b="0" baseline="0" dirty="0"/>
                        <a:t>(plural: </a:t>
                      </a:r>
                      <a:r>
                        <a:rPr lang="en-AU" b="1" baseline="0" dirty="0"/>
                        <a:t>stimuli</a:t>
                      </a:r>
                      <a:r>
                        <a:rPr lang="en-AU" b="0" baseline="0" dirty="0"/>
                        <a:t>) 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i="0" baseline="0" dirty="0"/>
                        <a:t>)</a:t>
                      </a:r>
                      <a:endParaRPr lang="en-AU" i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something that causes part of the body to respond; can be internal or external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293C3C8-D1EA-41DB-983A-8BA1E4520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64993"/>
              </p:ext>
            </p:extLst>
          </p:nvPr>
        </p:nvGraphicFramePr>
        <p:xfrm>
          <a:off x="7495998" y="76526"/>
          <a:ext cx="2209295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09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143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546">
                <a:tc>
                  <a:txBody>
                    <a:bodyPr/>
                    <a:lstStyle/>
                    <a:p>
                      <a:r>
                        <a:rPr lang="en-AU" baseline="0" dirty="0"/>
                        <a:t>What do sensory neurons do with the information they receive?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00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61692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Motor Neurons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Motor neurons (also known as efferent neurons) carry messages from the brain and spinal cord to the muscles and glands.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933837"/>
              </p:ext>
            </p:extLst>
          </p:nvPr>
        </p:nvGraphicFramePr>
        <p:xfrm>
          <a:off x="6260832" y="148208"/>
          <a:ext cx="2614812" cy="105630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4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143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546">
                <a:tc>
                  <a:txBody>
                    <a:bodyPr/>
                    <a:lstStyle/>
                    <a:p>
                      <a:r>
                        <a:rPr lang="en-AU" baseline="0" dirty="0"/>
                        <a:t>Where do motor neurons send information?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831" y="1483987"/>
            <a:ext cx="5749201" cy="54490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260831" y="4346719"/>
            <a:ext cx="5749201" cy="24251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ACCEF66-2A94-47EF-8D1C-2EE9D23FA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023562"/>
              </p:ext>
            </p:extLst>
          </p:nvPr>
        </p:nvGraphicFramePr>
        <p:xfrm>
          <a:off x="8967244" y="148208"/>
          <a:ext cx="3042787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2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143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546">
                <a:tc>
                  <a:txBody>
                    <a:bodyPr/>
                    <a:lstStyle/>
                    <a:p>
                      <a:r>
                        <a:rPr lang="en-AU" baseline="0" dirty="0"/>
                        <a:t>Think, Pair, Share: would there be motor neurons connected to your stomach? Why or why not?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48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359" y="1412843"/>
            <a:ext cx="5750652" cy="5450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61692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Interneurons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Interneurons (also known as relay or connector neurons) link sensory neurons and motor neurons. They can also connect to other interneurons.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They only exist in the central nervous system (the brain and spinal cord).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Since they are quite short, interneurons usually do not need a myelin sheath.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373630"/>
              </p:ext>
            </p:extLst>
          </p:nvPr>
        </p:nvGraphicFramePr>
        <p:xfrm>
          <a:off x="6742436" y="99727"/>
          <a:ext cx="2740819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40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types of neurons can interneurons connect to?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163343"/>
              </p:ext>
            </p:extLst>
          </p:nvPr>
        </p:nvGraphicFramePr>
        <p:xfrm>
          <a:off x="9615319" y="100471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How could you easily identify an interneuron?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260832" y="2902226"/>
            <a:ext cx="1617585" cy="19679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194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4" t="14686" r="21753"/>
          <a:stretch/>
        </p:blipFill>
        <p:spPr>
          <a:xfrm>
            <a:off x="5019261" y="1425824"/>
            <a:ext cx="3468756" cy="54321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6275967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841049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Which type of neuron is this? Explain your answer.</a:t>
            </a:r>
          </a:p>
          <a:p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420779"/>
              </p:ext>
            </p:extLst>
          </p:nvPr>
        </p:nvGraphicFramePr>
        <p:xfrm>
          <a:off x="8919254" y="148208"/>
          <a:ext cx="2928189" cy="2651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28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Identifying Neurons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AU" dirty="0"/>
                        <a:t>Is there a myelin sheath?</a:t>
                      </a:r>
                      <a:br>
                        <a:rPr lang="en-AU" dirty="0"/>
                      </a:br>
                      <a:r>
                        <a:rPr lang="en-AU" b="1" dirty="0"/>
                        <a:t>No: </a:t>
                      </a:r>
                      <a:r>
                        <a:rPr lang="en-AU" b="0" dirty="0"/>
                        <a:t>interneuron</a:t>
                      </a:r>
                      <a:br>
                        <a:rPr lang="en-AU" b="0" dirty="0"/>
                      </a:br>
                      <a:r>
                        <a:rPr lang="en-AU" b="1" dirty="0"/>
                        <a:t>Yes:</a:t>
                      </a:r>
                      <a:r>
                        <a:rPr lang="en-AU" b="0" dirty="0"/>
                        <a:t> go to 2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AU" b="0" dirty="0"/>
                        <a:t>Where is the cell body?</a:t>
                      </a:r>
                      <a:br>
                        <a:rPr lang="en-AU" b="0" dirty="0"/>
                      </a:br>
                      <a:r>
                        <a:rPr lang="en-AU" b="1" dirty="0"/>
                        <a:t>Hanging off the axon:</a:t>
                      </a:r>
                      <a:r>
                        <a:rPr lang="en-AU" b="0" dirty="0"/>
                        <a:t> sensory neuron</a:t>
                      </a:r>
                      <a:br>
                        <a:rPr lang="en-AU" b="0" dirty="0"/>
                      </a:br>
                      <a:r>
                        <a:rPr lang="en-AU" b="1" dirty="0"/>
                        <a:t>With the dendrites:</a:t>
                      </a:r>
                      <a:r>
                        <a:rPr lang="en-AU" b="0" dirty="0"/>
                        <a:t> motor neuron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0031" y="2510696"/>
            <a:ext cx="36739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00B050"/>
                </a:solidFill>
              </a:rPr>
              <a:t>This is a sensory neuron because the cell body is hanging off the neuron’s axon.</a:t>
            </a:r>
          </a:p>
        </p:txBody>
      </p:sp>
    </p:spTree>
    <p:extLst>
      <p:ext uri="{BB962C8B-B14F-4D97-AF65-F5344CB8AC3E}">
        <p14:creationId xmlns:p14="http://schemas.microsoft.com/office/powerpoint/2010/main" val="122304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275967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841049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Which type of neuron is this? Explain your answer.</a:t>
            </a:r>
          </a:p>
          <a:p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80030" y="2510696"/>
            <a:ext cx="38544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00B050"/>
                </a:solidFill>
              </a:rPr>
              <a:t>This is a motor neuron because the cell body is with the dendrites.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517" y="2799968"/>
            <a:ext cx="7552074" cy="4054271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CCD8119-6D06-46E2-B5D6-09D33981D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911130"/>
              </p:ext>
            </p:extLst>
          </p:nvPr>
        </p:nvGraphicFramePr>
        <p:xfrm>
          <a:off x="8919254" y="148208"/>
          <a:ext cx="2928189" cy="2651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28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Identifying Neurons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AU" dirty="0"/>
                        <a:t>Is there a myelin sheath?</a:t>
                      </a:r>
                      <a:br>
                        <a:rPr lang="en-AU" dirty="0"/>
                      </a:br>
                      <a:r>
                        <a:rPr lang="en-AU" b="1" dirty="0"/>
                        <a:t>No: </a:t>
                      </a:r>
                      <a:r>
                        <a:rPr lang="en-AU" b="0" dirty="0"/>
                        <a:t>interneuron</a:t>
                      </a:r>
                      <a:br>
                        <a:rPr lang="en-AU" b="0" dirty="0"/>
                      </a:br>
                      <a:r>
                        <a:rPr lang="en-AU" b="1" dirty="0"/>
                        <a:t>Yes:</a:t>
                      </a:r>
                      <a:r>
                        <a:rPr lang="en-AU" b="0" dirty="0"/>
                        <a:t> go to 2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AU" b="0" dirty="0"/>
                        <a:t>Where is the cell body?</a:t>
                      </a:r>
                      <a:br>
                        <a:rPr lang="en-AU" b="0" dirty="0"/>
                      </a:br>
                      <a:r>
                        <a:rPr lang="en-AU" b="1" dirty="0"/>
                        <a:t>Hanging off the axon:</a:t>
                      </a:r>
                      <a:r>
                        <a:rPr lang="en-AU" b="0" dirty="0"/>
                        <a:t> sensory neuron</a:t>
                      </a:r>
                      <a:br>
                        <a:rPr lang="en-AU" b="0" dirty="0"/>
                      </a:br>
                      <a:r>
                        <a:rPr lang="en-AU" b="1" dirty="0"/>
                        <a:t>With the dendrites:</a:t>
                      </a:r>
                      <a:r>
                        <a:rPr lang="en-AU" b="0" dirty="0"/>
                        <a:t> motor neuron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93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275967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841049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Which type of neuron is this? Explain your answer.</a:t>
            </a:r>
          </a:p>
          <a:p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80030" y="2510696"/>
            <a:ext cx="40670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00B050"/>
                </a:solidFill>
              </a:rPr>
              <a:t>This is an interneuron because it does not have a myelin sheath.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BF81C63-61B0-4498-B00B-3752BBF1B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520" y="2207362"/>
            <a:ext cx="6881449" cy="464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573971F-A664-439A-AA33-EDE4ABBD55E7}"/>
              </a:ext>
            </a:extLst>
          </p:cNvPr>
          <p:cNvSpPr/>
          <p:nvPr/>
        </p:nvSpPr>
        <p:spPr>
          <a:xfrm>
            <a:off x="8488017" y="4114800"/>
            <a:ext cx="1351722" cy="427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8BE6BA5-104E-48FD-A7A5-53450AEA2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911130"/>
              </p:ext>
            </p:extLst>
          </p:nvPr>
        </p:nvGraphicFramePr>
        <p:xfrm>
          <a:off x="8919254" y="148208"/>
          <a:ext cx="2928189" cy="2651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28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Identifying Neurons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AU" dirty="0"/>
                        <a:t>Is there a myelin sheath?</a:t>
                      </a:r>
                      <a:br>
                        <a:rPr lang="en-AU" dirty="0"/>
                      </a:br>
                      <a:r>
                        <a:rPr lang="en-AU" b="1" dirty="0"/>
                        <a:t>No: </a:t>
                      </a:r>
                      <a:r>
                        <a:rPr lang="en-AU" b="0" dirty="0"/>
                        <a:t>interneuron</a:t>
                      </a:r>
                      <a:br>
                        <a:rPr lang="en-AU" b="0" dirty="0"/>
                      </a:br>
                      <a:r>
                        <a:rPr lang="en-AU" b="1" dirty="0"/>
                        <a:t>Yes:</a:t>
                      </a:r>
                      <a:r>
                        <a:rPr lang="en-AU" b="0" dirty="0"/>
                        <a:t> go to 2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AU" b="0" dirty="0"/>
                        <a:t>Where is the cell body?</a:t>
                      </a:r>
                      <a:br>
                        <a:rPr lang="en-AU" b="0" dirty="0"/>
                      </a:br>
                      <a:r>
                        <a:rPr lang="en-AU" b="1" dirty="0"/>
                        <a:t>Hanging off the axon:</a:t>
                      </a:r>
                      <a:r>
                        <a:rPr lang="en-AU" b="0" dirty="0"/>
                        <a:t> sensory neuron</a:t>
                      </a:r>
                      <a:br>
                        <a:rPr lang="en-AU" b="0" dirty="0"/>
                      </a:br>
                      <a:r>
                        <a:rPr lang="en-AU" b="1" dirty="0"/>
                        <a:t>With the dendrites:</a:t>
                      </a:r>
                      <a:r>
                        <a:rPr lang="en-AU" b="0" dirty="0"/>
                        <a:t> motor neuron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34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275967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841049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Which type of neuron is this? Explain your answer.</a:t>
            </a:r>
          </a:p>
          <a:p>
            <a:endParaRPr lang="en-US" sz="2800" dirty="0"/>
          </a:p>
        </p:txBody>
      </p:sp>
      <p:pic>
        <p:nvPicPr>
          <p:cNvPr id="2050" name="Picture 2" descr="Image result for sensory neur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07" y="1903223"/>
            <a:ext cx="8561335" cy="495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9AE61C-C2A1-4927-B9F7-6569324E4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240561"/>
              </p:ext>
            </p:extLst>
          </p:nvPr>
        </p:nvGraphicFramePr>
        <p:xfrm>
          <a:off x="8919254" y="148208"/>
          <a:ext cx="2928189" cy="2651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28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Identifying Neurons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AU" dirty="0"/>
                        <a:t>Is there a myelin sheath?</a:t>
                      </a:r>
                      <a:br>
                        <a:rPr lang="en-AU" dirty="0"/>
                      </a:br>
                      <a:r>
                        <a:rPr lang="en-AU" b="1" dirty="0"/>
                        <a:t>No: </a:t>
                      </a:r>
                      <a:r>
                        <a:rPr lang="en-AU" b="0" dirty="0"/>
                        <a:t>interneuron</a:t>
                      </a:r>
                      <a:br>
                        <a:rPr lang="en-AU" b="0" dirty="0"/>
                      </a:br>
                      <a:r>
                        <a:rPr lang="en-AU" b="1" dirty="0"/>
                        <a:t>Yes:</a:t>
                      </a:r>
                      <a:r>
                        <a:rPr lang="en-AU" b="0" dirty="0"/>
                        <a:t> go to 2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AU" b="0" dirty="0"/>
                        <a:t>Where is the cell body?</a:t>
                      </a:r>
                      <a:br>
                        <a:rPr lang="en-AU" b="0" dirty="0"/>
                      </a:br>
                      <a:r>
                        <a:rPr lang="en-AU" b="1" dirty="0"/>
                        <a:t>Hanging off the axon:</a:t>
                      </a:r>
                      <a:r>
                        <a:rPr lang="en-AU" b="0" dirty="0"/>
                        <a:t> sensory neuron</a:t>
                      </a:r>
                      <a:br>
                        <a:rPr lang="en-AU" b="0" dirty="0"/>
                      </a:br>
                      <a:r>
                        <a:rPr lang="en-AU" b="1" dirty="0"/>
                        <a:t>With the dendrites:</a:t>
                      </a:r>
                      <a:r>
                        <a:rPr lang="en-AU" b="0" dirty="0"/>
                        <a:t> motor neuron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7732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275967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841049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Which type of neuron is this? Explain your answer.</a:t>
            </a:r>
          </a:p>
          <a:p>
            <a:endParaRPr lang="en-US" sz="28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1E294DE-EC3E-4057-BE6C-82B1EE029E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98" b="17153"/>
          <a:stretch/>
        </p:blipFill>
        <p:spPr bwMode="auto">
          <a:xfrm>
            <a:off x="4300235" y="1508982"/>
            <a:ext cx="3840358" cy="534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5D5C33-432A-4F2B-9B82-EBBBA15A1A03}"/>
              </a:ext>
            </a:extLst>
          </p:cNvPr>
          <p:cNvSpPr/>
          <p:nvPr/>
        </p:nvSpPr>
        <p:spPr>
          <a:xfrm>
            <a:off x="4035286" y="2196548"/>
            <a:ext cx="1749287" cy="4661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9CB220-3103-45E6-B1CC-FB8232B1A8AA}"/>
              </a:ext>
            </a:extLst>
          </p:cNvPr>
          <p:cNvSpPr/>
          <p:nvPr/>
        </p:nvSpPr>
        <p:spPr>
          <a:xfrm>
            <a:off x="5705060" y="2673626"/>
            <a:ext cx="1013791" cy="5565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B13358-1992-4EED-BCCC-51FF35A40D93}"/>
              </a:ext>
            </a:extLst>
          </p:cNvPr>
          <p:cNvSpPr/>
          <p:nvPr/>
        </p:nvSpPr>
        <p:spPr>
          <a:xfrm>
            <a:off x="5744817" y="5181600"/>
            <a:ext cx="1013791" cy="712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2D54EFF-B333-4A25-B8DF-F41D74C2E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21865"/>
              </p:ext>
            </p:extLst>
          </p:nvPr>
        </p:nvGraphicFramePr>
        <p:xfrm>
          <a:off x="8919254" y="148208"/>
          <a:ext cx="2928189" cy="2651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28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Identifying Neurons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AU" dirty="0"/>
                        <a:t>Is there a myelin sheath?</a:t>
                      </a:r>
                      <a:br>
                        <a:rPr lang="en-AU" dirty="0"/>
                      </a:br>
                      <a:r>
                        <a:rPr lang="en-AU" b="1" dirty="0"/>
                        <a:t>No: </a:t>
                      </a:r>
                      <a:r>
                        <a:rPr lang="en-AU" b="0" dirty="0"/>
                        <a:t>interneuron</a:t>
                      </a:r>
                      <a:br>
                        <a:rPr lang="en-AU" b="0" dirty="0"/>
                      </a:br>
                      <a:r>
                        <a:rPr lang="en-AU" b="1" dirty="0"/>
                        <a:t>Yes:</a:t>
                      </a:r>
                      <a:r>
                        <a:rPr lang="en-AU" b="0" dirty="0"/>
                        <a:t> go to 2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AU" b="0" dirty="0"/>
                        <a:t>Where is the cell body?</a:t>
                      </a:r>
                      <a:br>
                        <a:rPr lang="en-AU" b="0" dirty="0"/>
                      </a:br>
                      <a:r>
                        <a:rPr lang="en-AU" b="1" dirty="0"/>
                        <a:t>Hanging off the axon:</a:t>
                      </a:r>
                      <a:r>
                        <a:rPr lang="en-AU" b="0" dirty="0"/>
                        <a:t> sensory neuron</a:t>
                      </a:r>
                      <a:br>
                        <a:rPr lang="en-AU" b="0" dirty="0"/>
                      </a:br>
                      <a:r>
                        <a:rPr lang="en-AU" b="1" dirty="0"/>
                        <a:t>With the dendrites:</a:t>
                      </a:r>
                      <a:r>
                        <a:rPr lang="en-AU" b="0" dirty="0"/>
                        <a:t> motor neuron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904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275967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841049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Which type of neuron is this? Explain your answer.</a:t>
            </a:r>
          </a:p>
          <a:p>
            <a:endParaRPr lang="en-US" sz="2800" dirty="0"/>
          </a:p>
        </p:txBody>
      </p:sp>
      <p:pic>
        <p:nvPicPr>
          <p:cNvPr id="1026" name="Picture 2" descr="Image result for neur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35" y="2146852"/>
            <a:ext cx="8248322" cy="443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C54C097-A026-4ABF-A0C7-573D9D38B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240561"/>
              </p:ext>
            </p:extLst>
          </p:nvPr>
        </p:nvGraphicFramePr>
        <p:xfrm>
          <a:off x="8919254" y="148208"/>
          <a:ext cx="2928189" cy="2651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28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Identifying Neurons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AU" dirty="0"/>
                        <a:t>Is there a myelin sheath?</a:t>
                      </a:r>
                      <a:br>
                        <a:rPr lang="en-AU" dirty="0"/>
                      </a:br>
                      <a:r>
                        <a:rPr lang="en-AU" b="1" dirty="0"/>
                        <a:t>No: </a:t>
                      </a:r>
                      <a:r>
                        <a:rPr lang="en-AU" b="0" dirty="0"/>
                        <a:t>interneuron</a:t>
                      </a:r>
                      <a:br>
                        <a:rPr lang="en-AU" b="0" dirty="0"/>
                      </a:br>
                      <a:r>
                        <a:rPr lang="en-AU" b="1" dirty="0"/>
                        <a:t>Yes:</a:t>
                      </a:r>
                      <a:r>
                        <a:rPr lang="en-AU" b="0" dirty="0"/>
                        <a:t> go to 2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AU" b="0" dirty="0"/>
                        <a:t>Where is the cell body?</a:t>
                      </a:r>
                      <a:br>
                        <a:rPr lang="en-AU" b="0" dirty="0"/>
                      </a:br>
                      <a:r>
                        <a:rPr lang="en-AU" b="1" dirty="0"/>
                        <a:t>Hanging off the axon:</a:t>
                      </a:r>
                      <a:r>
                        <a:rPr lang="en-AU" b="0" dirty="0"/>
                        <a:t> sensory neuron</a:t>
                      </a:r>
                      <a:br>
                        <a:rPr lang="en-AU" b="0" dirty="0"/>
                      </a:br>
                      <a:r>
                        <a:rPr lang="en-AU" b="1" dirty="0"/>
                        <a:t>With the dendrites:</a:t>
                      </a:r>
                      <a:r>
                        <a:rPr lang="en-AU" b="0" dirty="0"/>
                        <a:t> motor neuron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213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01488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Relevance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32983"/>
            <a:ext cx="110457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Our bodies are complex organisms that are constantly interpreting external and internal information.</a:t>
            </a:r>
          </a:p>
          <a:p>
            <a:endParaRPr lang="en-AU" sz="2800" dirty="0"/>
          </a:p>
          <a:p>
            <a:r>
              <a:rPr lang="en-AU" sz="2800" dirty="0"/>
              <a:t>Knowing about the nervous system and neurons that carry nerve impulses help you understand how our body coordinates its movement and internal environment to help us to survive.</a:t>
            </a:r>
          </a:p>
        </p:txBody>
      </p:sp>
    </p:spTree>
    <p:extLst>
      <p:ext uri="{BB962C8B-B14F-4D97-AF65-F5344CB8AC3E}">
        <p14:creationId xmlns:p14="http://schemas.microsoft.com/office/powerpoint/2010/main" val="2859939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873"/>
          <a:stretch/>
        </p:blipFill>
        <p:spPr bwMode="auto">
          <a:xfrm>
            <a:off x="4658506" y="3200400"/>
            <a:ext cx="6887072" cy="3603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" y="732983"/>
            <a:ext cx="1184793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The </a:t>
            </a:r>
            <a:r>
              <a:rPr lang="en-AU" sz="2800" b="1" dirty="0"/>
              <a:t>central nervous system (CNS) </a:t>
            </a:r>
            <a:r>
              <a:rPr lang="en-AU" sz="2800" dirty="0"/>
              <a:t>is composed of the brain and spinal cord.</a:t>
            </a:r>
          </a:p>
          <a:p>
            <a:endParaRPr lang="en-AU" sz="2800" dirty="0"/>
          </a:p>
          <a:p>
            <a:r>
              <a:rPr lang="en-AU" sz="2800" dirty="0"/>
              <a:t>The </a:t>
            </a:r>
            <a:r>
              <a:rPr lang="en-AU" sz="2800" b="1" dirty="0"/>
              <a:t>peripheral nervous system (PNS) </a:t>
            </a:r>
            <a:r>
              <a:rPr lang="en-AU" sz="2800" dirty="0"/>
              <a:t>is composed of the nerves in the limbs and organs.</a:t>
            </a:r>
          </a:p>
          <a:p>
            <a:endParaRPr lang="en-AU" sz="2800" dirty="0"/>
          </a:p>
          <a:p>
            <a:r>
              <a:rPr lang="en-AU" sz="2800" dirty="0"/>
              <a:t>The PNS is divided into the </a:t>
            </a:r>
            <a:r>
              <a:rPr lang="en-AU" sz="2800" b="1" dirty="0"/>
              <a:t>somatic nervous system </a:t>
            </a:r>
            <a:r>
              <a:rPr lang="en-AU" sz="2800" dirty="0"/>
              <a:t>and the </a:t>
            </a:r>
            <a:r>
              <a:rPr lang="en-AU" sz="2800" b="1" dirty="0"/>
              <a:t>autonomic nervous system</a:t>
            </a:r>
            <a:r>
              <a:rPr lang="en-AU" sz="2800" dirty="0"/>
              <a:t>.</a:t>
            </a:r>
          </a:p>
          <a:p>
            <a:endParaRPr lang="en-AU" sz="2800" dirty="0"/>
          </a:p>
          <a:p>
            <a:r>
              <a:rPr lang="en-AU" sz="2800" dirty="0"/>
              <a:t>Copy the tree diagram on the</a:t>
            </a:r>
            <a:br>
              <a:rPr lang="en-AU" sz="2800" dirty="0"/>
            </a:br>
            <a:r>
              <a:rPr lang="en-AU" sz="2800" dirty="0"/>
              <a:t>right onto your whiteboard</a:t>
            </a:r>
            <a:br>
              <a:rPr lang="en-AU" sz="2800" dirty="0"/>
            </a:br>
            <a:r>
              <a:rPr lang="en-AU" sz="2800" dirty="0"/>
              <a:t>and fill it in with the divisions</a:t>
            </a:r>
            <a:br>
              <a:rPr lang="en-AU" sz="2800" dirty="0"/>
            </a:br>
            <a:r>
              <a:rPr lang="en-AU" sz="2800" dirty="0"/>
              <a:t>of the nervous system.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206F0F-D28C-402C-9182-F724B7010B53}"/>
              </a:ext>
            </a:extLst>
          </p:cNvPr>
          <p:cNvSpPr/>
          <p:nvPr/>
        </p:nvSpPr>
        <p:spPr>
          <a:xfrm>
            <a:off x="6056538" y="3554730"/>
            <a:ext cx="1590132" cy="339090"/>
          </a:xfrm>
          <a:prstGeom prst="rect">
            <a:avLst/>
          </a:prstGeom>
          <a:solidFill>
            <a:srgbClr val="ACCE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7E4A81-91D8-4604-9654-BCCBADA1F50E}"/>
              </a:ext>
            </a:extLst>
          </p:cNvPr>
          <p:cNvSpPr/>
          <p:nvPr/>
        </p:nvSpPr>
        <p:spPr>
          <a:xfrm>
            <a:off x="4968479" y="4739879"/>
            <a:ext cx="1481137" cy="710803"/>
          </a:xfrm>
          <a:prstGeom prst="rect">
            <a:avLst/>
          </a:prstGeom>
          <a:solidFill>
            <a:srgbClr val="FDE8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07372C-1839-416C-BAD8-6B4936803A60}"/>
              </a:ext>
            </a:extLst>
          </p:cNvPr>
          <p:cNvSpPr/>
          <p:nvPr/>
        </p:nvSpPr>
        <p:spPr>
          <a:xfrm>
            <a:off x="7350919" y="4748809"/>
            <a:ext cx="1704975" cy="701873"/>
          </a:xfrm>
          <a:prstGeom prst="rect">
            <a:avLst/>
          </a:prstGeom>
          <a:solidFill>
            <a:srgbClr val="AAE1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37D4B2-802F-47B0-BA55-F830520FE4B4}"/>
              </a:ext>
            </a:extLst>
          </p:cNvPr>
          <p:cNvSpPr/>
          <p:nvPr/>
        </p:nvSpPr>
        <p:spPr>
          <a:xfrm>
            <a:off x="6538913" y="6263284"/>
            <a:ext cx="1550193" cy="451841"/>
          </a:xfrm>
          <a:prstGeom prst="rect">
            <a:avLst/>
          </a:prstGeom>
          <a:solidFill>
            <a:srgbClr val="AAE1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0A470F-0246-4BDB-B8BD-6E005B52CA5B}"/>
              </a:ext>
            </a:extLst>
          </p:cNvPr>
          <p:cNvSpPr/>
          <p:nvPr/>
        </p:nvSpPr>
        <p:spPr>
          <a:xfrm>
            <a:off x="8419320" y="6237090"/>
            <a:ext cx="1791480" cy="478035"/>
          </a:xfrm>
          <a:prstGeom prst="rect">
            <a:avLst/>
          </a:prstGeom>
          <a:solidFill>
            <a:srgbClr val="AAE1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925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/>
              <a:t>Skill Closure</a:t>
            </a:r>
            <a:endParaRPr lang="en-A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841049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 your whiteboards, draw a rough sketch of a neuron, labelling its parts.</a:t>
            </a:r>
          </a:p>
          <a:p>
            <a:endParaRPr lang="en-US" sz="2800" dirty="0"/>
          </a:p>
          <a:p>
            <a:r>
              <a:rPr lang="en-US" sz="2800" dirty="0"/>
              <a:t>Dendrites</a:t>
            </a:r>
            <a:r>
              <a:rPr lang="en-US" sz="2800"/>
              <a:t>	   Synaptic Terminals 	Axon	      Cell Body 	Myelin </a:t>
            </a:r>
            <a:r>
              <a:rPr lang="en-US" sz="2800" dirty="0"/>
              <a:t>Sheath</a:t>
            </a:r>
            <a:r>
              <a:rPr lang="en-US" sz="2800"/>
              <a:t>	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00" b="19858"/>
          <a:stretch/>
        </p:blipFill>
        <p:spPr>
          <a:xfrm>
            <a:off x="978512" y="2912166"/>
            <a:ext cx="10234976" cy="302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66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/>
              <a:t>Skill Closure</a:t>
            </a:r>
            <a:endParaRPr lang="en-A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841049"/>
            <a:ext cx="107831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Match the parts of a neuron with their function.</a:t>
            </a:r>
          </a:p>
          <a:p>
            <a:endParaRPr lang="en-US" sz="2800" dirty="0"/>
          </a:p>
          <a:p>
            <a:r>
              <a:rPr lang="en-US" sz="2800" dirty="0"/>
              <a:t>A. Dendrites			1. Insulates the axon and speeds up impulses</a:t>
            </a:r>
          </a:p>
          <a:p>
            <a:r>
              <a:rPr lang="en-US" sz="2800" dirty="0"/>
              <a:t>B. Cell Body			2. Pass nerve impulses along to the next neuron</a:t>
            </a:r>
          </a:p>
          <a:p>
            <a:r>
              <a:rPr lang="en-US" sz="2800" dirty="0"/>
              <a:t>C. Axon			3. Receive messages from other neurons</a:t>
            </a:r>
          </a:p>
          <a:p>
            <a:r>
              <a:rPr lang="en-US" sz="2800" dirty="0"/>
              <a:t>D. Myelin Sheath		4. Contains the nucleus</a:t>
            </a:r>
          </a:p>
          <a:p>
            <a:r>
              <a:rPr lang="en-US" sz="2800" dirty="0"/>
              <a:t>E. Synaptic Terminal	5. Carries nerve impulse away from cell body</a:t>
            </a:r>
          </a:p>
        </p:txBody>
      </p:sp>
    </p:spTree>
    <p:extLst>
      <p:ext uri="{BB962C8B-B14F-4D97-AF65-F5344CB8AC3E}">
        <p14:creationId xmlns:p14="http://schemas.microsoft.com/office/powerpoint/2010/main" val="3636743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70" y="3674965"/>
            <a:ext cx="11133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Describe why neurons are covered in a myelin sheath.</a:t>
            </a:r>
          </a:p>
          <a:p>
            <a:endParaRPr lang="en-AU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2770" y="1530893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-4" y="2974921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-6294" y="2206670"/>
            <a:ext cx="11482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path do nerve impulses take to travel along a neuron?</a:t>
            </a:r>
            <a:endParaRPr lang="en-A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-6295" y="841027"/>
            <a:ext cx="11482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Explain the difference between a sensory and a motor neuron.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36724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6" grpId="0" animBg="1"/>
      <p:bldP spid="49" grpId="0" animBg="1"/>
      <p:bldP spid="50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89546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84775"/>
            <a:ext cx="12112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Copy and complete the following table, either on paper or your device.</a:t>
            </a:r>
            <a:endParaRPr lang="en-AU" sz="28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2628288" y="3980809"/>
            <a:ext cx="1071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chemeClr val="bg1"/>
                </a:solidFill>
              </a:rPr>
              <a:t>Rafflesia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1027" y="4577161"/>
            <a:ext cx="1597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chemeClr val="bg1"/>
                </a:solidFill>
              </a:rPr>
              <a:t>Trumpet Vine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82859" y="4469605"/>
            <a:ext cx="87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chemeClr val="bg1"/>
                </a:solidFill>
              </a:rPr>
              <a:t>Cactus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88319" y="4496053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chemeClr val="bg1"/>
                </a:solidFill>
              </a:rPr>
              <a:t>Jasmine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10208" y="4577161"/>
            <a:ext cx="1410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chemeClr val="bg1"/>
                </a:solidFill>
              </a:rPr>
              <a:t>Bottlebrush</a:t>
            </a:r>
            <a:endParaRPr lang="en-AU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780926"/>
              </p:ext>
            </p:extLst>
          </p:nvPr>
        </p:nvGraphicFramePr>
        <p:xfrm>
          <a:off x="2024319" y="1736425"/>
          <a:ext cx="8128000" cy="2194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2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5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7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Neuron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Position of Cell</a:t>
                      </a:r>
                      <a:r>
                        <a:rPr lang="en-AU" sz="2400" baseline="0" dirty="0"/>
                        <a:t> Body</a:t>
                      </a:r>
                      <a:endParaRPr lang="en-AU" sz="24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Direction of Nerve Impulse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Diagram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Sensory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538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" y="732983"/>
            <a:ext cx="1184793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The somatic nervous system (SNS) coordinates the movement of the body in response to stimuli by managing </a:t>
            </a:r>
            <a:r>
              <a:rPr lang="en-AU" sz="2800" b="1" dirty="0"/>
              <a:t>voluntary</a:t>
            </a:r>
            <a:r>
              <a:rPr lang="en-AU" sz="2800" dirty="0"/>
              <a:t> muscle movements.</a:t>
            </a:r>
          </a:p>
          <a:p>
            <a:endParaRPr lang="en-AU" sz="2800" dirty="0"/>
          </a:p>
          <a:p>
            <a:r>
              <a:rPr lang="en-AU" sz="2800" dirty="0"/>
              <a:t>The autonomic nervous system (ANS) controls </a:t>
            </a:r>
            <a:r>
              <a:rPr lang="en-AU" sz="2800" b="1" dirty="0"/>
              <a:t>involuntary</a:t>
            </a:r>
            <a:r>
              <a:rPr lang="en-AU" sz="2800" dirty="0"/>
              <a:t> actions of the body such as heartbeat and digestion.</a:t>
            </a:r>
          </a:p>
          <a:p>
            <a:endParaRPr lang="en-AU" sz="2800" dirty="0"/>
          </a:p>
          <a:p>
            <a:r>
              <a:rPr lang="en-AU" sz="2800" dirty="0"/>
              <a:t>Divide your whiteboard in half and label each of the following actions as controlled by the somatic NS (voluntary) or the autonomic NS (involuntary).</a:t>
            </a:r>
          </a:p>
          <a:p>
            <a:endParaRPr lang="en-AU" sz="2800" dirty="0"/>
          </a:p>
          <a:p>
            <a:pPr algn="ctr"/>
            <a:r>
              <a:rPr lang="en-AU" sz="2800" dirty="0"/>
              <a:t>Shaking your head		Scratching an itch		Pupils constricting		Increased blood pressure		Holding your breath		</a:t>
            </a:r>
          </a:p>
        </p:txBody>
      </p:sp>
    </p:spTree>
    <p:extLst>
      <p:ext uri="{BB962C8B-B14F-4D97-AF65-F5344CB8AC3E}">
        <p14:creationId xmlns:p14="http://schemas.microsoft.com/office/powerpoint/2010/main" val="19601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C11BCDF-18BD-41F4-86A1-66EF216952B7}"/>
              </a:ext>
            </a:extLst>
          </p:cNvPr>
          <p:cNvSpPr txBox="1">
            <a:spLocks/>
          </p:cNvSpPr>
          <p:nvPr/>
        </p:nvSpPr>
        <p:spPr>
          <a:xfrm>
            <a:off x="2135840" y="2057400"/>
            <a:ext cx="8274424" cy="2514600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Neurons</a:t>
            </a:r>
            <a:br>
              <a:rPr lang="en-AU" dirty="0"/>
            </a:br>
            <a:r>
              <a:rPr lang="en-AU" sz="2800" dirty="0"/>
              <a:t>Year 9 Biology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8796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590904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623210"/>
            <a:ext cx="449854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328245" y="244761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we going to learn?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1" y="732983"/>
            <a:ext cx="9470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buAutoNum type="arabicPeriod"/>
            </a:pPr>
            <a:r>
              <a:rPr lang="en-AU" sz="2800" dirty="0"/>
              <a:t>Identify the parts of neurons.</a:t>
            </a:r>
          </a:p>
          <a:p>
            <a:pPr marL="514350" lvl="0" indent="-514350">
              <a:buAutoNum type="arabicPeriod"/>
            </a:pPr>
            <a:r>
              <a:rPr lang="en-AU" sz="2800" dirty="0"/>
              <a:t>Describe the functions of sensory, motor, and inter neurons.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3207985"/>
            <a:ext cx="728108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Message are sent and received throughout the body to keep it running well.</a:t>
            </a:r>
          </a:p>
          <a:p>
            <a:endParaRPr lang="en-AU" sz="2800" dirty="0"/>
          </a:p>
          <a:p>
            <a:r>
              <a:rPr lang="en-AU" sz="2800" dirty="0"/>
              <a:t>Think, Pair, Share: </a:t>
            </a:r>
          </a:p>
          <a:p>
            <a:r>
              <a:rPr lang="en-AU" sz="2800" dirty="0"/>
              <a:t>What are some ways that substances and information are passed around the body?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837" y="2832313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4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Neurons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The nervous system is made up of trillions of </a:t>
            </a:r>
            <a:r>
              <a:rPr lang="en-AU" sz="2800" b="1" dirty="0"/>
              <a:t>neurons</a:t>
            </a:r>
            <a:r>
              <a:rPr lang="en-AU" sz="2800" dirty="0"/>
              <a:t> (nerve cells).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Neurons carry electrical messages called </a:t>
            </a:r>
            <a:r>
              <a:rPr lang="en-AU" sz="2800" b="1" dirty="0"/>
              <a:t>nerve impulses</a:t>
            </a:r>
            <a:r>
              <a:rPr lang="en-AU" sz="2800" dirty="0"/>
              <a:t> from one part of the body to another at very high speed.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These nerve impulses only travel in one direction.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776930"/>
              </p:ext>
            </p:extLst>
          </p:nvPr>
        </p:nvGraphicFramePr>
        <p:xfrm>
          <a:off x="9500499" y="153750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What is another name for neurons?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948399"/>
              </p:ext>
            </p:extLst>
          </p:nvPr>
        </p:nvGraphicFramePr>
        <p:xfrm>
          <a:off x="9523077" y="1235314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nerve impulses?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203" y="3669548"/>
            <a:ext cx="5445036" cy="305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2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174" y="2453384"/>
            <a:ext cx="3716416" cy="43242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780288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Neurons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 neuron has five main parts: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A </a:t>
            </a:r>
            <a:r>
              <a:rPr lang="en-AU" sz="2800" b="1" dirty="0"/>
              <a:t>cell body</a:t>
            </a:r>
            <a:r>
              <a:rPr lang="en-AU" sz="2800" dirty="0"/>
              <a:t> which contains the nucleus (the control centre of the cell).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b="1" dirty="0"/>
              <a:t>Dendrites</a:t>
            </a:r>
            <a:r>
              <a:rPr lang="en-AU" sz="2800" dirty="0"/>
              <a:t> that branch out from the cell body and receive messages from other nerve cells.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An </a:t>
            </a:r>
            <a:r>
              <a:rPr lang="en-AU" sz="2800" b="1" dirty="0"/>
              <a:t>axon</a:t>
            </a:r>
            <a:r>
              <a:rPr lang="en-AU" sz="2800" dirty="0"/>
              <a:t> which sends nerve impulses away from the cell body.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b="1" dirty="0"/>
              <a:t>Synaptic terminals</a:t>
            </a:r>
            <a:r>
              <a:rPr lang="en-AU" sz="2800" dirty="0"/>
              <a:t> which pass the nerve impulse 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A </a:t>
            </a:r>
            <a:r>
              <a:rPr lang="en-AU" sz="2800" b="1" dirty="0"/>
              <a:t>myelin sheath </a:t>
            </a:r>
            <a:r>
              <a:rPr lang="en-AU" sz="2800" dirty="0"/>
              <a:t>that electrically </a:t>
            </a:r>
            <a:br>
              <a:rPr lang="en-AU" sz="2800" dirty="0"/>
            </a:br>
            <a:r>
              <a:rPr lang="en-AU" sz="2800" dirty="0"/>
              <a:t>insulates the neurons from each other and maintains the speed of the nerve impulse.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566319"/>
              </p:ext>
            </p:extLst>
          </p:nvPr>
        </p:nvGraphicFramePr>
        <p:xfrm>
          <a:off x="5965470" y="148208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Where is the nucleus in a neuron located?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976616"/>
              </p:ext>
            </p:extLst>
          </p:nvPr>
        </p:nvGraphicFramePr>
        <p:xfrm>
          <a:off x="8589816" y="135688"/>
          <a:ext cx="336862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68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746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555">
                <a:tc>
                  <a:txBody>
                    <a:bodyPr/>
                    <a:lstStyle/>
                    <a:p>
                      <a:r>
                        <a:rPr lang="en-AU" dirty="0"/>
                        <a:t>Describe</a:t>
                      </a:r>
                      <a:r>
                        <a:rPr lang="en-AU" baseline="0" dirty="0"/>
                        <a:t> the path of a nerve impulse through a neuron.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68958"/>
              </p:ext>
            </p:extLst>
          </p:nvPr>
        </p:nvGraphicFramePr>
        <p:xfrm>
          <a:off x="8589816" y="1194262"/>
          <a:ext cx="3368626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68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Think, Pair, Share: What would happen if the neuron</a:t>
                      </a:r>
                      <a:r>
                        <a:rPr lang="en-AU" baseline="0" dirty="0"/>
                        <a:t> did not have a myelin sheath?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908174" y="2277687"/>
            <a:ext cx="2793077" cy="20005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8013469" y="5192684"/>
            <a:ext cx="3541222" cy="15849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  <p:sp>
        <p:nvSpPr>
          <p:cNvPr id="6" name="TextBox 5"/>
          <p:cNvSpPr txBox="1"/>
          <p:nvPr/>
        </p:nvSpPr>
        <p:spPr>
          <a:xfrm>
            <a:off x="9742516" y="2953789"/>
            <a:ext cx="1882074" cy="25436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7374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984" y="0"/>
            <a:ext cx="3183260" cy="694035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610737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Synapses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Information flows from one neuron to another across a gap called a </a:t>
            </a:r>
            <a:r>
              <a:rPr lang="en-AU" sz="2800" b="1" dirty="0"/>
              <a:t>synapse</a:t>
            </a:r>
            <a:r>
              <a:rPr lang="en-AU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When the nerve impulse reaches the end of one neuron, chemicals called </a:t>
            </a:r>
            <a:r>
              <a:rPr lang="en-AU" sz="2800" b="1" dirty="0"/>
              <a:t>neurotransmitters</a:t>
            </a:r>
            <a:r>
              <a:rPr lang="en-AU" sz="2800" dirty="0"/>
              <a:t> drift out of the synaptic terminal and into the dendrite of the next neuron.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Some synapses allow electricity to travel across them directly.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The electric nerve impulse then continues down the next neuron, and so on, through the body.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170919"/>
              </p:ext>
            </p:extLst>
          </p:nvPr>
        </p:nvGraphicFramePr>
        <p:xfrm>
          <a:off x="9588022" y="148208"/>
          <a:ext cx="2479175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7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3143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546">
                <a:tc>
                  <a:txBody>
                    <a:bodyPr/>
                    <a:lstStyle/>
                    <a:p>
                      <a:r>
                        <a:rPr lang="en-AU" dirty="0"/>
                        <a:t>In your own words, describe</a:t>
                      </a:r>
                      <a:r>
                        <a:rPr lang="en-AU" baseline="0" dirty="0"/>
                        <a:t> what a synapse is.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128881"/>
              </p:ext>
            </p:extLst>
          </p:nvPr>
        </p:nvGraphicFramePr>
        <p:xfrm>
          <a:off x="9588022" y="1509688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neurotransmitters?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19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419730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Neurons </a:t>
            </a:r>
          </a:p>
          <a:p>
            <a:r>
              <a:rPr lang="en-AU" sz="2800" dirty="0"/>
              <a:t>There are three types of neurons: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/>
              <a:t>Sensory</a:t>
            </a:r>
            <a:r>
              <a:rPr lang="en-AU" sz="2800" dirty="0"/>
              <a:t> neurons carry messages </a:t>
            </a:r>
            <a:r>
              <a:rPr lang="en-AU" sz="2800" b="1" dirty="0"/>
              <a:t>towards</a:t>
            </a:r>
            <a:r>
              <a:rPr lang="en-AU" sz="2800" dirty="0"/>
              <a:t> the central nervous system.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/>
              <a:t>Motor</a:t>
            </a:r>
            <a:r>
              <a:rPr lang="en-AU" sz="2800" dirty="0"/>
              <a:t> neurons carry messages </a:t>
            </a:r>
            <a:r>
              <a:rPr lang="en-AU" sz="2800" b="1" dirty="0"/>
              <a:t>away</a:t>
            </a:r>
            <a:r>
              <a:rPr lang="en-AU" sz="2800" dirty="0"/>
              <a:t> from the central nervous system.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/>
              <a:t>Interneurons</a:t>
            </a:r>
            <a:r>
              <a:rPr lang="en-AU" sz="2800" dirty="0"/>
              <a:t> </a:t>
            </a:r>
            <a:r>
              <a:rPr lang="en-AU" sz="2800" b="1" dirty="0"/>
              <a:t>link</a:t>
            </a:r>
            <a:r>
              <a:rPr lang="en-AU" sz="2800" dirty="0"/>
              <a:t> sensory and motor neurons.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967406"/>
              </p:ext>
            </p:extLst>
          </p:nvPr>
        </p:nvGraphicFramePr>
        <p:xfrm>
          <a:off x="6374737" y="148208"/>
          <a:ext cx="2915151" cy="10233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15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285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7555">
                <a:tc>
                  <a:txBody>
                    <a:bodyPr/>
                    <a:lstStyle/>
                    <a:p>
                      <a:r>
                        <a:rPr lang="en-AU" baseline="0" dirty="0"/>
                        <a:t>How is a sensory neuron different to a motor neuron?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378815"/>
              </p:ext>
            </p:extLst>
          </p:nvPr>
        </p:nvGraphicFramePr>
        <p:xfrm>
          <a:off x="9513002" y="148208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is the role of an</a:t>
                      </a:r>
                      <a:r>
                        <a:rPr lang="en-AU" baseline="0" dirty="0"/>
                        <a:t> interneuron?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FEFB0079-6D11-4039-B370-30D9BBC64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304" y="1401625"/>
            <a:ext cx="7994696" cy="530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97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2310</TotalTime>
  <Words>1541</Words>
  <Application>Microsoft Office PowerPoint</Application>
  <PresentationFormat>Widescreen</PresentationFormat>
  <Paragraphs>209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AXTENS Nathan [Harrisdale Senior High School]</cp:lastModifiedBy>
  <cp:revision>61</cp:revision>
  <dcterms:created xsi:type="dcterms:W3CDTF">2019-02-21T04:41:09Z</dcterms:created>
  <dcterms:modified xsi:type="dcterms:W3CDTF">2020-03-09T15:20:56Z</dcterms:modified>
</cp:coreProperties>
</file>