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32" r:id="rId2"/>
    <p:sldId id="633" r:id="rId3"/>
    <p:sldId id="634" r:id="rId4"/>
    <p:sldId id="635" r:id="rId5"/>
    <p:sldId id="256" r:id="rId6"/>
    <p:sldId id="263" r:id="rId7"/>
    <p:sldId id="576" r:id="rId8"/>
    <p:sldId id="636" r:id="rId9"/>
    <p:sldId id="638" r:id="rId10"/>
    <p:sldId id="639" r:id="rId11"/>
    <p:sldId id="608" r:id="rId12"/>
    <p:sldId id="640" r:id="rId13"/>
    <p:sldId id="641" r:id="rId14"/>
    <p:sldId id="643" r:id="rId15"/>
    <p:sldId id="642" r:id="rId16"/>
    <p:sldId id="644" r:id="rId17"/>
    <p:sldId id="351" r:id="rId18"/>
    <p:sldId id="463" r:id="rId19"/>
    <p:sldId id="615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00"/>
    <a:srgbClr val="BC8F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1441" autoAdjust="0"/>
  </p:normalViewPr>
  <p:slideViewPr>
    <p:cSldViewPr snapToGrid="0">
      <p:cViewPr varScale="1"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03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5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763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9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71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69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66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7909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Scientists use symbols to represent the names of different elements.</a:t>
            </a:r>
          </a:p>
          <a:p>
            <a:endParaRPr lang="en-AU" sz="2800" dirty="0"/>
          </a:p>
          <a:p>
            <a:r>
              <a:rPr lang="en-AU" sz="2800" dirty="0" smtClean="0"/>
              <a:t>Element symbols consist of one or two letters.  The first letter is always a capital, and if there is a second letter it is always in lower case.</a:t>
            </a:r>
          </a:p>
          <a:p>
            <a:endParaRPr lang="en-AU" sz="2800" dirty="0"/>
          </a:p>
          <a:p>
            <a:r>
              <a:rPr lang="en-AU" sz="2800" dirty="0" smtClean="0"/>
              <a:t>What is wrong with each of the symbols below?</a:t>
            </a:r>
          </a:p>
          <a:p>
            <a:endParaRPr lang="en-AU" sz="2800" dirty="0"/>
          </a:p>
          <a:p>
            <a:r>
              <a:rPr lang="en-AU" sz="2800" dirty="0" smtClean="0"/>
              <a:t>	Aluminium:  AL</a:t>
            </a:r>
          </a:p>
          <a:p>
            <a:endParaRPr lang="en-AU" sz="2800" dirty="0"/>
          </a:p>
          <a:p>
            <a:r>
              <a:rPr lang="en-AU" sz="2800" dirty="0" smtClean="0"/>
              <a:t>	Nickel:  </a:t>
            </a:r>
            <a:r>
              <a:rPr lang="en-AU" sz="2800" dirty="0" err="1" smtClean="0"/>
              <a:t>Nic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	Carbon:  c</a:t>
            </a:r>
          </a:p>
        </p:txBody>
      </p:sp>
    </p:spTree>
    <p:extLst>
      <p:ext uri="{BB962C8B-B14F-4D97-AF65-F5344CB8AC3E}">
        <p14:creationId xmlns:p14="http://schemas.microsoft.com/office/powerpoint/2010/main" val="39202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7080826" y="3609447"/>
            <a:ext cx="2789208" cy="2507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7579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neutral atom has the same number of protons as electrons.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means that the number of positive   charges equals the number of negative charges.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charges balance each other, so the entire atom has no charge.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the atom in the picture has three positive protons and three negative electrons, so it has no overall charge.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089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If a neutral atom has </a:t>
                      </a:r>
                      <a:r>
                        <a:rPr lang="en-AU" baseline="0" smtClean="0"/>
                        <a:t>11 electrons, </a:t>
                      </a:r>
                      <a:r>
                        <a:rPr lang="en-AU" baseline="0" dirty="0" smtClean="0"/>
                        <a:t>how many protons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41300"/>
              </p:ext>
            </p:extLst>
          </p:nvPr>
        </p:nvGraphicFramePr>
        <p:xfrm>
          <a:off x="9523074" y="168934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does a neutral atom have no charge?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70111"/>
              </p:ext>
            </p:extLst>
          </p:nvPr>
        </p:nvGraphicFramePr>
        <p:xfrm>
          <a:off x="9523072" y="294416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</a:t>
                      </a:r>
                      <a:r>
                        <a:rPr lang="en-AU" baseline="0" dirty="0" smtClean="0"/>
                        <a:t> shown at the bottom of the slide a neutral atom? Explain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9158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59" y="148208"/>
            <a:ext cx="289205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590581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lithium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3 protons and 4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3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neutral because the number of protons and electrons is equal.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10" y="2323180"/>
            <a:ext cx="4116573" cy="4241483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0505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06670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4906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3"/>
            <a:ext cx="6734213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beryllium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46076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66531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62798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0" y="3789719"/>
            <a:ext cx="6636589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4 protons and 3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3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charged because the number of protons and electrons is not equal.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48291" y="2600404"/>
            <a:ext cx="4303414" cy="3984417"/>
            <a:chOff x="6848291" y="2600404"/>
            <a:chExt cx="4303414" cy="3984417"/>
          </a:xfrm>
        </p:grpSpPr>
        <p:pic>
          <p:nvPicPr>
            <p:cNvPr id="11" name="Picture 10" descr="Image result for rutherford atomic structure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4" t="10785" r="42066" b="2580"/>
            <a:stretch/>
          </p:blipFill>
          <p:spPr bwMode="auto">
            <a:xfrm>
              <a:off x="6848291" y="2600404"/>
              <a:ext cx="4189336" cy="3984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10097506" y="4546708"/>
              <a:ext cx="105419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Neutron</a:t>
              </a:r>
              <a:endParaRPr lang="en-A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48738" y="4267490"/>
              <a:ext cx="891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Proton</a:t>
              </a:r>
              <a:endParaRPr lang="en-A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92493" y="5621528"/>
              <a:ext cx="10477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Electron</a:t>
              </a:r>
              <a:endParaRPr lang="en-AU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8927774" y="4467545"/>
              <a:ext cx="1227788" cy="76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874457" y="4751931"/>
              <a:ext cx="1237659" cy="24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9045054" y="5831819"/>
              <a:ext cx="1057446" cy="1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8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590581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helium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2 protons and 2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2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neutral because the number of protons and electrons is equal.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0505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06670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4906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8" name="Picture 17" descr="Related imag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3850" b="5722"/>
          <a:stretch/>
        </p:blipFill>
        <p:spPr bwMode="auto">
          <a:xfrm>
            <a:off x="6590581" y="2902998"/>
            <a:ext cx="5537780" cy="3728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5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590581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carbon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0505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06670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" name="Picture 13" descr="Image result for rutherford atomic stru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9220" r="12782" b="9696"/>
          <a:stretch/>
        </p:blipFill>
        <p:spPr bwMode="auto">
          <a:xfrm>
            <a:off x="6848290" y="2200200"/>
            <a:ext cx="4199573" cy="46441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4906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590581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helium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0505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06670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4906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6782463" y="2550951"/>
            <a:ext cx="4709637" cy="423381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0505"/>
              </p:ext>
            </p:extLst>
          </p:nvPr>
        </p:nvGraphicFramePr>
        <p:xfrm>
          <a:off x="6848291" y="169672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protons</a:t>
                      </a:r>
                      <a:r>
                        <a:rPr lang="en-AU" baseline="0" dirty="0" smtClean="0"/>
                        <a:t> and neutrons are in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06670"/>
              </p:ext>
            </p:extLst>
          </p:nvPr>
        </p:nvGraphicFramePr>
        <p:xfrm>
          <a:off x="9523070" y="16509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</a:t>
                      </a:r>
                      <a:r>
                        <a:rPr lang="en-AU" baseline="0" dirty="0" smtClean="0"/>
                        <a:t>are orbiting the nucleus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4906"/>
              </p:ext>
            </p:extLst>
          </p:nvPr>
        </p:nvGraphicFramePr>
        <p:xfrm>
          <a:off x="9523069" y="145227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atom neutral or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1" name="Picture 10" descr="Image result for rutherford atomic stru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4" t="8016" r="17140" b="6941"/>
          <a:stretch/>
        </p:blipFill>
        <p:spPr bwMode="auto">
          <a:xfrm>
            <a:off x="6478951" y="3000373"/>
            <a:ext cx="5664834" cy="3403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73475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beryllium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64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0560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the internal structure of atoms will help you understand how elements are defined by their atomic number.</a:t>
            </a:r>
          </a:p>
          <a:p>
            <a:endParaRPr lang="en-AU" sz="2800" dirty="0"/>
          </a:p>
          <a:p>
            <a:r>
              <a:rPr lang="en-AU" sz="2800" dirty="0" smtClean="0"/>
              <a:t>It will also help you understand how and why elements interact with each other in predictable ways, and can combine to make many different substances.</a:t>
            </a:r>
            <a:endParaRPr lang="en-AU" sz="2800" dirty="0"/>
          </a:p>
        </p:txBody>
      </p:sp>
      <p:pic>
        <p:nvPicPr>
          <p:cNvPr id="1026" name="Picture 2" descr="Image result for atomic structure jo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24" y="2979752"/>
            <a:ext cx="4748777" cy="35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three subatomic particles?  What are their charges?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488023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072798"/>
            <a:ext cx="1145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If an atom is neutral, what does it say about the subatomic particles in the atom? </a:t>
            </a:r>
            <a:endParaRPr lang="en-AU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-2" y="3258725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-2" y="3843500"/>
            <a:ext cx="3005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>
                <a:sym typeface="Wingdings" panose="05000000000000000000" pitchFamily="2" charset="2"/>
              </a:rPr>
              <a:t>Describe the structure of the </a:t>
            </a:r>
            <a:r>
              <a:rPr lang="en-AU" sz="2800" dirty="0" smtClean="0">
                <a:sym typeface="Wingdings" panose="05000000000000000000" pitchFamily="2" charset="2"/>
              </a:rPr>
              <a:t>fluorine atom</a:t>
            </a:r>
            <a:r>
              <a:rPr lang="en-AU" sz="28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1" name="Picture 10" descr="Image result for rutherford atomic struct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3075" r="3051" b="5255"/>
          <a:stretch/>
        </p:blipFill>
        <p:spPr bwMode="auto">
          <a:xfrm>
            <a:off x="4169653" y="2220844"/>
            <a:ext cx="7766642" cy="45775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11060"/>
              </p:ext>
            </p:extLst>
          </p:nvPr>
        </p:nvGraphicFramePr>
        <p:xfrm>
          <a:off x="5300949" y="148203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584775"/>
            <a:ext cx="1127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“Structure of an Atom” worksheet on connect or paper copy.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52" y="1254856"/>
            <a:ext cx="52578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7909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Scientists use symbols to represent the names of different elements.</a:t>
            </a:r>
          </a:p>
          <a:p>
            <a:endParaRPr lang="en-AU" sz="2800" dirty="0"/>
          </a:p>
          <a:p>
            <a:r>
              <a:rPr lang="en-AU" sz="2800" dirty="0" smtClean="0"/>
              <a:t>Most element symbols match the first and second letters of the element name.</a:t>
            </a: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Think, pair, share:  What are the symbols for the elements below?</a:t>
            </a:r>
          </a:p>
          <a:p>
            <a:endParaRPr lang="en-AU" sz="2800" dirty="0"/>
          </a:p>
          <a:p>
            <a:r>
              <a:rPr lang="en-AU" sz="2800" dirty="0" smtClean="0"/>
              <a:t>Hydrogen</a:t>
            </a:r>
          </a:p>
          <a:p>
            <a:r>
              <a:rPr lang="en-AU" sz="2800" dirty="0" smtClean="0"/>
              <a:t>Carbon</a:t>
            </a:r>
          </a:p>
          <a:p>
            <a:r>
              <a:rPr lang="en-AU" sz="2800" dirty="0" smtClean="0"/>
              <a:t>Iodine</a:t>
            </a:r>
          </a:p>
          <a:p>
            <a:r>
              <a:rPr lang="en-AU" sz="2800" dirty="0" smtClean="0"/>
              <a:t>Neon</a:t>
            </a:r>
          </a:p>
          <a:p>
            <a:r>
              <a:rPr lang="en-AU" sz="2800" dirty="0" smtClean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1012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790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Scientists use symbols to represent the names of different elements.</a:t>
            </a:r>
          </a:p>
          <a:p>
            <a:endParaRPr lang="en-AU" sz="2800" dirty="0"/>
          </a:p>
          <a:p>
            <a:r>
              <a:rPr lang="en-AU" sz="2800" dirty="0" smtClean="0"/>
              <a:t>Some element symbols match the first letter, but the second letter is taken from another part of the element name.</a:t>
            </a: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Think, pair, share:  What is the name for the elements with the symbols below?</a:t>
            </a:r>
          </a:p>
          <a:p>
            <a:endParaRPr lang="en-AU" sz="2800" dirty="0"/>
          </a:p>
          <a:p>
            <a:r>
              <a:rPr lang="en-AU" sz="2800" dirty="0" smtClean="0"/>
              <a:t>Mg</a:t>
            </a:r>
          </a:p>
          <a:p>
            <a:r>
              <a:rPr lang="en-AU" sz="2800" dirty="0" smtClean="0"/>
              <a:t>Zn</a:t>
            </a:r>
          </a:p>
          <a:p>
            <a:r>
              <a:rPr lang="en-AU" sz="2800" dirty="0" smtClean="0"/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14920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7909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Scientists use symbols to represent the names of different elements.</a:t>
            </a:r>
          </a:p>
          <a:p>
            <a:endParaRPr lang="en-AU" sz="2800" dirty="0"/>
          </a:p>
          <a:p>
            <a:r>
              <a:rPr lang="en-AU" sz="2800" dirty="0" smtClean="0"/>
              <a:t>Some element symbols don’t match the element name at all.  These symbols have been taken from the name of the element in another language, for example Latin.</a:t>
            </a: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Think, pair, share:  What is the name for the elements with the symbols below?</a:t>
            </a:r>
          </a:p>
          <a:p>
            <a:endParaRPr lang="en-AU" sz="2800" dirty="0"/>
          </a:p>
          <a:p>
            <a:r>
              <a:rPr lang="en-AU" sz="2800" dirty="0" smtClean="0"/>
              <a:t>Na</a:t>
            </a:r>
          </a:p>
          <a:p>
            <a:r>
              <a:rPr lang="en-AU" sz="2800" dirty="0" smtClean="0"/>
              <a:t>Fe</a:t>
            </a:r>
          </a:p>
          <a:p>
            <a:r>
              <a:rPr lang="en-AU" sz="2800" dirty="0" smtClean="0"/>
              <a:t>Cu</a:t>
            </a:r>
          </a:p>
          <a:p>
            <a:r>
              <a:rPr lang="en-AU" sz="2800" dirty="0" smtClean="0"/>
              <a:t>Au</a:t>
            </a:r>
          </a:p>
          <a:p>
            <a:r>
              <a:rPr lang="en-AU" sz="2800" dirty="0" err="1" smtClean="0"/>
              <a:t>Pb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29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Atomic </a:t>
            </a:r>
            <a:r>
              <a:rPr lang="en-AU" dirty="0" smtClean="0"/>
              <a:t>Structure</a:t>
            </a:r>
            <a:br>
              <a:rPr lang="en-AU" dirty="0" smtClean="0"/>
            </a:br>
            <a:r>
              <a:rPr lang="en-AU" sz="3600" dirty="0" smtClean="0"/>
              <a:t>Year 9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9581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the structure of atoms in terms of the three subatomic particles.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and explain the difference between neutral and charge atoms.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7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When you experience a small shock from “static electricity”, it is because an electric charge has built up on an object, through the movement of electrons. </a:t>
            </a:r>
          </a:p>
          <a:p>
            <a:endParaRPr lang="en-AU" sz="2800" dirty="0"/>
          </a:p>
          <a:p>
            <a:r>
              <a:rPr lang="en-AU" sz="2800" dirty="0" smtClean="0"/>
              <a:t>Think-pair-share: What is the charge on an electron? What is the other type of charged particle, and what is its charge?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62" y="3312544"/>
            <a:ext cx="4189740" cy="23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is any substance that has mass and volume.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can take many forms, including: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Solids – for example your chair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Liquids – for example water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Gases – for example oxygen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is composed of tiny particles called atoms.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Atoms are usually represented as small, individual circles in diagrams.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However, atoms are themselves composed of even smaller parts, referred to as </a:t>
            </a:r>
            <a:r>
              <a:rPr lang="en-AU" sz="2800" b="1" dirty="0" smtClean="0"/>
              <a:t>subatomic particles</a:t>
            </a:r>
            <a:r>
              <a:rPr lang="en-AU" sz="2800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482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definition of matter?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00967"/>
              </p:ext>
            </p:extLst>
          </p:nvPr>
        </p:nvGraphicFramePr>
        <p:xfrm>
          <a:off x="9523072" y="141502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On your whiteboard, list three other examples of solids, liquids and gases.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63112"/>
              </p:ext>
            </p:extLst>
          </p:nvPr>
        </p:nvGraphicFramePr>
        <p:xfrm>
          <a:off x="9523072" y="294416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phrase</a:t>
                      </a:r>
                      <a:r>
                        <a:rPr lang="en-AU" baseline="0" dirty="0" smtClean="0"/>
                        <a:t> “subatomic particle” mean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67" y="2208183"/>
            <a:ext cx="3713756" cy="15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9145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9305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Atoms are made of three subatomic </a:t>
            </a:r>
          </a:p>
          <a:p>
            <a:r>
              <a:rPr lang="en-AU" sz="2800" dirty="0" smtClean="0"/>
              <a:t>     particles: </a:t>
            </a:r>
            <a:r>
              <a:rPr lang="en-AU" sz="2800" b="1" dirty="0" smtClean="0"/>
              <a:t>protons</a:t>
            </a:r>
            <a:r>
              <a:rPr lang="en-AU" sz="2800" dirty="0" smtClean="0"/>
              <a:t>, </a:t>
            </a:r>
            <a:r>
              <a:rPr lang="en-AU" sz="2800" b="1" dirty="0" smtClean="0"/>
              <a:t>neutrons</a:t>
            </a:r>
            <a:r>
              <a:rPr lang="en-AU" sz="2800" dirty="0" smtClean="0"/>
              <a:t> and </a:t>
            </a:r>
            <a:r>
              <a:rPr lang="en-AU" sz="2800" b="1" dirty="0" smtClean="0"/>
              <a:t>electrons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Protons and neutrons are found in the centre of an atom, which is called the </a:t>
            </a:r>
            <a:r>
              <a:rPr lang="en-AU" sz="2800" b="1" dirty="0"/>
              <a:t>nucleus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Electrons orbit the nucleus at very high speeds.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subatomic particles have electrical charges: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Protons</a:t>
            </a:r>
            <a:r>
              <a:rPr lang="en-AU" sz="2800" dirty="0" smtClean="0"/>
              <a:t> have a </a:t>
            </a:r>
            <a:r>
              <a:rPr lang="en-AU" sz="2800" b="1" dirty="0" smtClean="0"/>
              <a:t>positive</a:t>
            </a:r>
            <a:r>
              <a:rPr lang="en-AU" sz="2800" dirty="0" smtClean="0"/>
              <a:t> (+) charge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Electrons</a:t>
            </a:r>
            <a:r>
              <a:rPr lang="en-AU" sz="2800" dirty="0" smtClean="0"/>
              <a:t> have a </a:t>
            </a:r>
            <a:r>
              <a:rPr lang="en-AU" sz="2800" b="1" dirty="0" smtClean="0"/>
              <a:t>negative</a:t>
            </a:r>
            <a:r>
              <a:rPr lang="en-AU" sz="2800" dirty="0" smtClean="0"/>
              <a:t> (-) charge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Neutrons</a:t>
            </a:r>
            <a:r>
              <a:rPr lang="en-AU" sz="2800" dirty="0" smtClean="0"/>
              <a:t> are neutral and have </a:t>
            </a:r>
            <a:r>
              <a:rPr lang="en-AU" sz="2800" b="1" dirty="0" smtClean="0"/>
              <a:t>no</a:t>
            </a:r>
            <a:r>
              <a:rPr lang="en-AU" sz="2800" dirty="0" smtClean="0"/>
              <a:t> </a:t>
            </a:r>
            <a:r>
              <a:rPr lang="en-AU" sz="2800" b="1" dirty="0" smtClean="0"/>
              <a:t>charge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26389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subatomic particles are negatively charged?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81850"/>
              </p:ext>
            </p:extLst>
          </p:nvPr>
        </p:nvGraphicFramePr>
        <p:xfrm>
          <a:off x="9523074" y="168934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protons and electrons different to neutrons?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89057"/>
              </p:ext>
            </p:extLst>
          </p:nvPr>
        </p:nvGraphicFramePr>
        <p:xfrm>
          <a:off x="9523073" y="321848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protons and neutrons different to electrons?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9158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82" y="22179"/>
            <a:ext cx="2892058" cy="297981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28905"/>
              </p:ext>
            </p:extLst>
          </p:nvPr>
        </p:nvGraphicFramePr>
        <p:xfrm>
          <a:off x="4139385" y="160203"/>
          <a:ext cx="264672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6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subatomic particles are found in the nucleus?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293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protons in the nucleus of an atom determines which element the atom 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All atoms of an element have the same number of protons.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all carbon atoms have 6 protons.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is referred to as the </a:t>
            </a:r>
            <a:r>
              <a:rPr lang="en-AU" sz="2800" b="1" dirty="0" smtClean="0"/>
              <a:t>atomic number </a:t>
            </a:r>
            <a:r>
              <a:rPr lang="en-AU" sz="2800" dirty="0" smtClean="0"/>
              <a:t>of the element.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4184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determines which type of element an atom 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16185"/>
              </p:ext>
            </p:extLst>
          </p:nvPr>
        </p:nvGraphicFramePr>
        <p:xfrm>
          <a:off x="9523074" y="168934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An element has an atomic number of 16.  How many protons are in its nucleus?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01448"/>
              </p:ext>
            </p:extLst>
          </p:nvPr>
        </p:nvGraphicFramePr>
        <p:xfrm>
          <a:off x="9523072" y="349280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atomic number of the atom in the picture?  How do you know.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9158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82" y="3674028"/>
            <a:ext cx="289205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48634</TotalTime>
  <Words>1761</Words>
  <Application>Microsoft Office PowerPoint</Application>
  <PresentationFormat>Widescreen</PresentationFormat>
  <Paragraphs>259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Atomic Structure Year 9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841</cp:revision>
  <cp:lastPrinted>2019-08-14T00:04:28Z</cp:lastPrinted>
  <dcterms:created xsi:type="dcterms:W3CDTF">2017-01-28T08:32:28Z</dcterms:created>
  <dcterms:modified xsi:type="dcterms:W3CDTF">2020-10-14T06:44:19Z</dcterms:modified>
</cp:coreProperties>
</file>