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handoutMasterIdLst>
    <p:handoutMasterId r:id="rId25"/>
  </p:handoutMasterIdLst>
  <p:sldIdLst>
    <p:sldId id="367" r:id="rId2"/>
    <p:sldId id="394" r:id="rId3"/>
    <p:sldId id="408" r:id="rId4"/>
    <p:sldId id="410" r:id="rId5"/>
    <p:sldId id="270" r:id="rId6"/>
    <p:sldId id="411" r:id="rId7"/>
    <p:sldId id="412" r:id="rId8"/>
    <p:sldId id="386" r:id="rId9"/>
    <p:sldId id="413" r:id="rId10"/>
    <p:sldId id="414" r:id="rId11"/>
    <p:sldId id="415" r:id="rId12"/>
    <p:sldId id="404" r:id="rId13"/>
    <p:sldId id="406" r:id="rId14"/>
    <p:sldId id="396" r:id="rId15"/>
    <p:sldId id="419" r:id="rId16"/>
    <p:sldId id="418" r:id="rId17"/>
    <p:sldId id="416" r:id="rId18"/>
    <p:sldId id="420" r:id="rId19"/>
    <p:sldId id="417" r:id="rId20"/>
    <p:sldId id="365" r:id="rId21"/>
    <p:sldId id="356" r:id="rId22"/>
    <p:sldId id="373" r:id="rId23"/>
  </p:sldIdLst>
  <p:sldSz cx="12192000" cy="6858000"/>
  <p:notesSz cx="7099300"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a:srgbClr val="A5A5A5"/>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6" autoAdjust="0"/>
    <p:restoredTop sz="95387" autoAdjust="0"/>
  </p:normalViewPr>
  <p:slideViewPr>
    <p:cSldViewPr snapToGrid="0">
      <p:cViewPr varScale="1">
        <p:scale>
          <a:sx n="86" d="100"/>
          <a:sy n="86" d="100"/>
        </p:scale>
        <p:origin x="66" y="99"/>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4021138" y="0"/>
            <a:ext cx="3076575" cy="512763"/>
          </a:xfrm>
          <a:prstGeom prst="rect">
            <a:avLst/>
          </a:prstGeom>
        </p:spPr>
        <p:txBody>
          <a:bodyPr vert="horz" lIns="91440" tIns="45720" rIns="91440" bIns="45720" rtlCol="0"/>
          <a:lstStyle>
            <a:lvl1pPr algn="r">
              <a:defRPr sz="1200"/>
            </a:lvl1pPr>
          </a:lstStyle>
          <a:p>
            <a:fld id="{5808CDC9-85D4-4503-A1C1-C4A7D08CE495}" type="datetimeFigureOut">
              <a:rPr lang="en-AU" smtClean="0"/>
              <a:t>16/11/2020</a:t>
            </a:fld>
            <a:endParaRPr lang="en-AU"/>
          </a:p>
        </p:txBody>
      </p:sp>
      <p:sp>
        <p:nvSpPr>
          <p:cNvPr id="4" name="Footer Placeholder 3"/>
          <p:cNvSpPr>
            <a:spLocks noGrp="1"/>
          </p:cNvSpPr>
          <p:nvPr>
            <p:ph type="ftr" sz="quarter" idx="2"/>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4021138" y="9721850"/>
            <a:ext cx="3076575" cy="512763"/>
          </a:xfrm>
          <a:prstGeom prst="rect">
            <a:avLst/>
          </a:prstGeom>
        </p:spPr>
        <p:txBody>
          <a:bodyPr vert="horz" lIns="91440" tIns="45720" rIns="91440" bIns="45720" rtlCol="0" anchor="b"/>
          <a:lstStyle>
            <a:lvl1pPr algn="r">
              <a:defRPr sz="1200"/>
            </a:lvl1pPr>
          </a:lstStyle>
          <a:p>
            <a:fld id="{275FFA11-8017-47B8-A9A2-068FE447A802}" type="slidenum">
              <a:rPr lang="en-AU" smtClean="0"/>
              <a:t>‹#›</a:t>
            </a:fld>
            <a:endParaRPr lang="en-AU"/>
          </a:p>
        </p:txBody>
      </p:sp>
    </p:spTree>
    <p:extLst>
      <p:ext uri="{BB962C8B-B14F-4D97-AF65-F5344CB8AC3E}">
        <p14:creationId xmlns:p14="http://schemas.microsoft.com/office/powerpoint/2010/main" val="357912909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575" cy="512763"/>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4021138" y="0"/>
            <a:ext cx="3076575" cy="512763"/>
          </a:xfrm>
          <a:prstGeom prst="rect">
            <a:avLst/>
          </a:prstGeom>
        </p:spPr>
        <p:txBody>
          <a:bodyPr vert="horz" lIns="91440" tIns="45720" rIns="91440" bIns="45720" rtlCol="0"/>
          <a:lstStyle>
            <a:lvl1pPr algn="r">
              <a:defRPr sz="1200"/>
            </a:lvl1pPr>
          </a:lstStyle>
          <a:p>
            <a:fld id="{26B83B7E-F356-4973-84B6-1B2DF6CBB415}" type="datetimeFigureOut">
              <a:rPr lang="en-AU" smtClean="0"/>
              <a:t>16/11/2020</a:t>
            </a:fld>
            <a:endParaRPr lang="en-AU"/>
          </a:p>
        </p:txBody>
      </p:sp>
      <p:sp>
        <p:nvSpPr>
          <p:cNvPr id="4" name="Slide Image Placeholder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709613" y="4926013"/>
            <a:ext cx="5680075" cy="4029075"/>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9721850"/>
            <a:ext cx="3076575" cy="512763"/>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4021138" y="9721850"/>
            <a:ext cx="3076575" cy="512763"/>
          </a:xfrm>
          <a:prstGeom prst="rect">
            <a:avLst/>
          </a:prstGeom>
        </p:spPr>
        <p:txBody>
          <a:bodyPr vert="horz" lIns="91440" tIns="45720" rIns="91440" bIns="45720" rtlCol="0" anchor="b"/>
          <a:lstStyle>
            <a:lvl1pPr algn="r">
              <a:defRPr sz="1200"/>
            </a:lvl1pPr>
          </a:lstStyle>
          <a:p>
            <a:fld id="{D672F9A1-B8C3-4126-BBDE-0070D438ED5A}" type="slidenum">
              <a:rPr lang="en-AU" smtClean="0"/>
              <a:t>‹#›</a:t>
            </a:fld>
            <a:endParaRPr lang="en-AU"/>
          </a:p>
        </p:txBody>
      </p:sp>
    </p:spTree>
    <p:extLst>
      <p:ext uri="{BB962C8B-B14F-4D97-AF65-F5344CB8AC3E}">
        <p14:creationId xmlns:p14="http://schemas.microsoft.com/office/powerpoint/2010/main" val="2825014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16/11/2020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3386285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16/11/2020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1963337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16/11/2020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108301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10"/>
          </p:nvPr>
        </p:nvSpPr>
        <p:spPr/>
        <p:txBody>
          <a:bodyPr/>
          <a:lstStyle/>
          <a:p>
            <a:fld id="{E6F726FA-289A-47A4-9DB2-36250D803CC9}" type="datetimeFigureOut">
              <a:rPr lang="en-AU" smtClean="0"/>
              <a:t>16/11/2020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790746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F726FA-289A-47A4-9DB2-36250D803CC9}" type="datetimeFigureOut">
              <a:rPr lang="en-AU" smtClean="0"/>
              <a:t>16/11/2020</a:t>
            </a:fld>
            <a:endParaRPr lang="en-AU"/>
          </a:p>
        </p:txBody>
      </p:sp>
      <p:sp>
        <p:nvSpPr>
          <p:cNvPr id="5" name="Footer Placeholder 4"/>
          <p:cNvSpPr>
            <a:spLocks noGrp="1"/>
          </p:cNvSpPr>
          <p:nvPr>
            <p:ph type="ftr" sz="quarter" idx="11"/>
          </p:nvPr>
        </p:nvSpPr>
        <p:spPr/>
        <p:txBody>
          <a:bodyPr/>
          <a:lstStyle/>
          <a:p>
            <a:endParaRPr lang="en-AU"/>
          </a:p>
        </p:txBody>
      </p:sp>
      <p:sp>
        <p:nvSpPr>
          <p:cNvPr id="6" name="Slide Number Placeholder 5"/>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7216318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p:cNvSpPr>
            <a:spLocks noGrp="1"/>
          </p:cNvSpPr>
          <p:nvPr>
            <p:ph type="dt" sz="half" idx="10"/>
          </p:nvPr>
        </p:nvSpPr>
        <p:spPr/>
        <p:txBody>
          <a:bodyPr/>
          <a:lstStyle/>
          <a:p>
            <a:fld id="{E6F726FA-289A-47A4-9DB2-36250D803CC9}" type="datetimeFigureOut">
              <a:rPr lang="en-AU" smtClean="0"/>
              <a:t>16/11/2020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9442873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p:cNvSpPr>
            <a:spLocks noGrp="1"/>
          </p:cNvSpPr>
          <p:nvPr>
            <p:ph type="dt" sz="half" idx="10"/>
          </p:nvPr>
        </p:nvSpPr>
        <p:spPr/>
        <p:txBody>
          <a:bodyPr/>
          <a:lstStyle/>
          <a:p>
            <a:fld id="{E6F726FA-289A-47A4-9DB2-36250D803CC9}" type="datetimeFigureOut">
              <a:rPr lang="en-AU" smtClean="0"/>
              <a:t>16/11/2020</a:t>
            </a:fld>
            <a:endParaRPr lang="en-AU"/>
          </a:p>
        </p:txBody>
      </p:sp>
      <p:sp>
        <p:nvSpPr>
          <p:cNvPr id="8" name="Footer Placeholder 7"/>
          <p:cNvSpPr>
            <a:spLocks noGrp="1"/>
          </p:cNvSpPr>
          <p:nvPr>
            <p:ph type="ftr" sz="quarter" idx="11"/>
          </p:nvPr>
        </p:nvSpPr>
        <p:spPr/>
        <p:txBody>
          <a:bodyPr/>
          <a:lstStyle/>
          <a:p>
            <a:endParaRPr lang="en-AU"/>
          </a:p>
        </p:txBody>
      </p:sp>
      <p:sp>
        <p:nvSpPr>
          <p:cNvPr id="9" name="Slide Number Placeholder 8"/>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014533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AU"/>
          </a:p>
        </p:txBody>
      </p:sp>
      <p:sp>
        <p:nvSpPr>
          <p:cNvPr id="3" name="Date Placeholder 2"/>
          <p:cNvSpPr>
            <a:spLocks noGrp="1"/>
          </p:cNvSpPr>
          <p:nvPr>
            <p:ph type="dt" sz="half" idx="10"/>
          </p:nvPr>
        </p:nvSpPr>
        <p:spPr/>
        <p:txBody>
          <a:bodyPr/>
          <a:lstStyle/>
          <a:p>
            <a:fld id="{E6F726FA-289A-47A4-9DB2-36250D803CC9}" type="datetimeFigureOut">
              <a:rPr lang="en-AU" smtClean="0"/>
              <a:t>16/11/2020</a:t>
            </a:fld>
            <a:endParaRPr lang="en-AU"/>
          </a:p>
        </p:txBody>
      </p:sp>
      <p:sp>
        <p:nvSpPr>
          <p:cNvPr id="4" name="Footer Placeholder 3"/>
          <p:cNvSpPr>
            <a:spLocks noGrp="1"/>
          </p:cNvSpPr>
          <p:nvPr>
            <p:ph type="ftr" sz="quarter" idx="11"/>
          </p:nvPr>
        </p:nvSpPr>
        <p:spPr/>
        <p:txBody>
          <a:bodyPr/>
          <a:lstStyle/>
          <a:p>
            <a:endParaRPr lang="en-AU"/>
          </a:p>
        </p:txBody>
      </p:sp>
      <p:sp>
        <p:nvSpPr>
          <p:cNvPr id="5" name="Slide Number Placeholder 4"/>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35312844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726FA-289A-47A4-9DB2-36250D803CC9}" type="datetimeFigureOut">
              <a:rPr lang="en-AU" smtClean="0"/>
              <a:t>16/11/2020</a:t>
            </a:fld>
            <a:endParaRPr lang="en-AU"/>
          </a:p>
        </p:txBody>
      </p:sp>
      <p:sp>
        <p:nvSpPr>
          <p:cNvPr id="3" name="Footer Placeholder 2"/>
          <p:cNvSpPr>
            <a:spLocks noGrp="1"/>
          </p:cNvSpPr>
          <p:nvPr>
            <p:ph type="ftr" sz="quarter" idx="11"/>
          </p:nvPr>
        </p:nvSpPr>
        <p:spPr/>
        <p:txBody>
          <a:bodyPr/>
          <a:lstStyle/>
          <a:p>
            <a:endParaRPr lang="en-AU"/>
          </a:p>
        </p:txBody>
      </p:sp>
      <p:sp>
        <p:nvSpPr>
          <p:cNvPr id="4" name="Slide Number Placeholder 3"/>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425323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16/11/2020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5168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F726FA-289A-47A4-9DB2-36250D803CC9}" type="datetimeFigureOut">
              <a:rPr lang="en-AU" smtClean="0"/>
              <a:t>16/11/2020</a:t>
            </a:fld>
            <a:endParaRPr lang="en-AU"/>
          </a:p>
        </p:txBody>
      </p:sp>
      <p:sp>
        <p:nvSpPr>
          <p:cNvPr id="6" name="Footer Placeholder 5"/>
          <p:cNvSpPr>
            <a:spLocks noGrp="1"/>
          </p:cNvSpPr>
          <p:nvPr>
            <p:ph type="ftr" sz="quarter" idx="11"/>
          </p:nvPr>
        </p:nvSpPr>
        <p:spPr/>
        <p:txBody>
          <a:bodyPr/>
          <a:lstStyle/>
          <a:p>
            <a:endParaRPr lang="en-AU"/>
          </a:p>
        </p:txBody>
      </p:sp>
      <p:sp>
        <p:nvSpPr>
          <p:cNvPr id="7" name="Slide Number Placeholder 6"/>
          <p:cNvSpPr>
            <a:spLocks noGrp="1"/>
          </p:cNvSpPr>
          <p:nvPr>
            <p:ph type="sldNum" sz="quarter" idx="12"/>
          </p:nvPr>
        </p:nvSpPr>
        <p:spPr/>
        <p:txBody>
          <a:bodyPr/>
          <a:lstStyle/>
          <a:p>
            <a:fld id="{AF26B6D5-E49B-468D-A565-A6E4E9BB073F}" type="slidenum">
              <a:rPr lang="en-AU" smtClean="0"/>
              <a:t>‹#›</a:t>
            </a:fld>
            <a:endParaRPr lang="en-AU"/>
          </a:p>
        </p:txBody>
      </p:sp>
    </p:spTree>
    <p:extLst>
      <p:ext uri="{BB962C8B-B14F-4D97-AF65-F5344CB8AC3E}">
        <p14:creationId xmlns:p14="http://schemas.microsoft.com/office/powerpoint/2010/main" val="2734468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F726FA-289A-47A4-9DB2-36250D803CC9}" type="datetimeFigureOut">
              <a:rPr lang="en-AU" smtClean="0"/>
              <a:t>16/11/2020</a:t>
            </a:fld>
            <a:endParaRPr lang="en-A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F26B6D5-E49B-468D-A565-A6E4E9BB073F}" type="slidenum">
              <a:rPr lang="en-AU" smtClean="0"/>
              <a:t>‹#›</a:t>
            </a:fld>
            <a:endParaRPr lang="en-AU"/>
          </a:p>
        </p:txBody>
      </p:sp>
    </p:spTree>
    <p:extLst>
      <p:ext uri="{BB962C8B-B14F-4D97-AF65-F5344CB8AC3E}">
        <p14:creationId xmlns:p14="http://schemas.microsoft.com/office/powerpoint/2010/main" val="4206294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523611"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0" y="584775"/>
            <a:ext cx="12081164" cy="3665799"/>
          </a:xfrm>
        </p:spPr>
        <p:txBody>
          <a:bodyPr>
            <a:normAutofit/>
          </a:bodyPr>
          <a:lstStyle/>
          <a:p>
            <a:pPr marL="0" indent="0">
              <a:buNone/>
            </a:pPr>
            <a:r>
              <a:rPr lang="en-AU" b="1" dirty="0" smtClean="0"/>
              <a:t>Salts</a:t>
            </a:r>
          </a:p>
          <a:p>
            <a:r>
              <a:rPr lang="en-AU" dirty="0" smtClean="0"/>
              <a:t>To a scientist, the term salt refers to any compound made from a metal and a non-metal (or group of non-metals).</a:t>
            </a:r>
          </a:p>
          <a:p>
            <a:r>
              <a:rPr lang="en-AU" dirty="0" smtClean="0"/>
              <a:t>Magnesium chloride (MgCl</a:t>
            </a:r>
            <a:r>
              <a:rPr lang="en-AU" baseline="-25000" dirty="0" smtClean="0"/>
              <a:t>2</a:t>
            </a:r>
            <a:r>
              <a:rPr lang="en-AU" dirty="0" smtClean="0"/>
              <a:t>), copper chloride (CuCl</a:t>
            </a:r>
            <a:r>
              <a:rPr lang="en-AU" baseline="-25000" dirty="0" smtClean="0"/>
              <a:t>2</a:t>
            </a:r>
            <a:r>
              <a:rPr lang="en-AU" dirty="0" smtClean="0"/>
              <a:t>), and copper sulfate (CuSO</a:t>
            </a:r>
            <a:r>
              <a:rPr lang="en-AU" baseline="-25000" dirty="0" smtClean="0"/>
              <a:t>4</a:t>
            </a:r>
            <a:r>
              <a:rPr lang="en-AU" dirty="0" smtClean="0"/>
              <a:t>) are all salts.</a:t>
            </a:r>
          </a:p>
          <a:p>
            <a:endParaRPr lang="en-AU" dirty="0"/>
          </a:p>
          <a:p>
            <a:pPr marL="0" indent="0">
              <a:buNone/>
            </a:pPr>
            <a:r>
              <a:rPr lang="en-AU" dirty="0" smtClean="0"/>
              <a:t>Think, pair, share: Why are each of those substances classed as salts?</a:t>
            </a:r>
          </a:p>
        </p:txBody>
      </p:sp>
      <p:pic>
        <p:nvPicPr>
          <p:cNvPr id="3" name="Picture 2"/>
          <p:cNvPicPr>
            <a:picLocks noChangeAspect="1"/>
          </p:cNvPicPr>
          <p:nvPr/>
        </p:nvPicPr>
        <p:blipFill>
          <a:blip r:embed="rId2"/>
          <a:stretch>
            <a:fillRect/>
          </a:stretch>
        </p:blipFill>
        <p:spPr>
          <a:xfrm>
            <a:off x="350000" y="4489131"/>
            <a:ext cx="2381250" cy="1781175"/>
          </a:xfrm>
          <a:prstGeom prst="rect">
            <a:avLst/>
          </a:prstGeom>
        </p:spPr>
      </p:pic>
      <p:pic>
        <p:nvPicPr>
          <p:cNvPr id="1026" name="Picture 2" descr="Image result for copper II chlorid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108693" y="4211109"/>
            <a:ext cx="3116289" cy="233721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p:cNvPicPr>
            <a:picLocks noChangeAspect="1"/>
          </p:cNvPicPr>
          <p:nvPr/>
        </p:nvPicPr>
        <p:blipFill>
          <a:blip r:embed="rId4"/>
          <a:stretch>
            <a:fillRect/>
          </a:stretch>
        </p:blipFill>
        <p:spPr>
          <a:xfrm>
            <a:off x="6640828" y="4062153"/>
            <a:ext cx="2396490" cy="2396490"/>
          </a:xfrm>
          <a:prstGeom prst="rect">
            <a:avLst/>
          </a:prstGeom>
        </p:spPr>
      </p:pic>
    </p:spTree>
    <p:extLst>
      <p:ext uri="{BB962C8B-B14F-4D97-AF65-F5344CB8AC3E}">
        <p14:creationId xmlns:p14="http://schemas.microsoft.com/office/powerpoint/2010/main" val="3011795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2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a:t>
            </a:r>
            <a:r>
              <a:rPr lang="en-AU" sz="3200" dirty="0"/>
              <a:t>Development</a:t>
            </a:r>
          </a:p>
        </p:txBody>
      </p:sp>
      <p:graphicFrame>
        <p:nvGraphicFramePr>
          <p:cNvPr id="13" name="Table 12"/>
          <p:cNvGraphicFramePr>
            <a:graphicFrameLocks noGrp="1"/>
          </p:cNvGraphicFramePr>
          <p:nvPr>
            <p:extLst>
              <p:ext uri="{D42A27DB-BD31-4B8C-83A1-F6EECF244321}">
                <p14:modId xmlns:p14="http://schemas.microsoft.com/office/powerpoint/2010/main" val="81122332"/>
              </p:ext>
            </p:extLst>
          </p:nvPr>
        </p:nvGraphicFramePr>
        <p:xfrm>
          <a:off x="9514800" y="68400"/>
          <a:ext cx="2605964" cy="128016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What products form</a:t>
                      </a:r>
                      <a:r>
                        <a:rPr lang="en-AU" baseline="0" dirty="0" smtClean="0"/>
                        <a:t> when </a:t>
                      </a:r>
                      <a:r>
                        <a:rPr lang="en-AU" b="1" baseline="0" dirty="0" smtClean="0"/>
                        <a:t>zinc hydroxide</a:t>
                      </a:r>
                      <a:r>
                        <a:rPr lang="en-AU" baseline="0" dirty="0" smtClean="0"/>
                        <a:t> and </a:t>
                      </a:r>
                      <a:r>
                        <a:rPr lang="en-AU" b="1" baseline="0" dirty="0" smtClean="0"/>
                        <a:t>hydrochloric acid </a:t>
                      </a:r>
                      <a:r>
                        <a:rPr lang="en-AU" b="0" baseline="0" dirty="0" smtClean="0"/>
                        <a:t>react</a:t>
                      </a:r>
                      <a:r>
                        <a:rPr lang="en-AU" baseline="0" dirty="0" smtClean="0"/>
                        <a:t>?</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209198691"/>
              </p:ext>
            </p:extLst>
          </p:nvPr>
        </p:nvGraphicFramePr>
        <p:xfrm>
          <a:off x="9514800" y="1477695"/>
          <a:ext cx="2605964" cy="128016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0">
                <a:tc>
                  <a:txBody>
                    <a:bodyPr/>
                    <a:lstStyle/>
                    <a:p>
                      <a:r>
                        <a:rPr lang="en-AU" dirty="0"/>
                        <a:t>CFU 2</a:t>
                      </a:r>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Why are these reactions referred</a:t>
                      </a:r>
                      <a:r>
                        <a:rPr lang="en-AU" baseline="0" dirty="0" smtClean="0"/>
                        <a:t> to as neutralisation?</a:t>
                      </a:r>
                      <a:endParaRPr lang="en-AU" dirty="0" smtClean="0"/>
                    </a:p>
                  </a:txBody>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0" y="584773"/>
            <a:ext cx="9792393" cy="5489059"/>
          </a:xfrm>
        </p:spPr>
        <p:txBody>
          <a:bodyPr>
            <a:normAutofit/>
          </a:bodyPr>
          <a:lstStyle/>
          <a:p>
            <a:pPr marL="0" indent="0">
              <a:buNone/>
            </a:pPr>
            <a:r>
              <a:rPr lang="en-AU" b="1" dirty="0" smtClean="0"/>
              <a:t>Reaction of Acids with Hydroxide Bases</a:t>
            </a:r>
          </a:p>
          <a:p>
            <a:r>
              <a:rPr lang="en-AU" dirty="0" smtClean="0"/>
              <a:t>For example:</a:t>
            </a:r>
          </a:p>
          <a:p>
            <a:pPr marL="0" indent="0">
              <a:buNone/>
            </a:pPr>
            <a:r>
              <a:rPr lang="en-AU" dirty="0" smtClean="0"/>
              <a:t>Sodium hydroxide + hydrochloric acid </a:t>
            </a:r>
            <a:r>
              <a:rPr lang="en-AU" dirty="0" smtClean="0">
                <a:sym typeface="Wingdings" panose="05000000000000000000" pitchFamily="2" charset="2"/>
              </a:rPr>
              <a:t> water + sodium chloride</a:t>
            </a:r>
          </a:p>
          <a:p>
            <a:pPr marL="0" indent="0">
              <a:buNone/>
            </a:pPr>
            <a:r>
              <a:rPr lang="en-AU" dirty="0">
                <a:sym typeface="Wingdings" panose="05000000000000000000" pitchFamily="2" charset="2"/>
              </a:rPr>
              <a:t>	</a:t>
            </a:r>
            <a:r>
              <a:rPr lang="en-AU" dirty="0" smtClean="0">
                <a:sym typeface="Wingdings" panose="05000000000000000000" pitchFamily="2" charset="2"/>
              </a:rPr>
              <a:t>     </a:t>
            </a:r>
            <a:r>
              <a:rPr lang="en-AU" dirty="0" err="1" smtClean="0">
                <a:sym typeface="Wingdings" panose="05000000000000000000" pitchFamily="2" charset="2"/>
              </a:rPr>
              <a:t>NaOH</a:t>
            </a:r>
            <a:r>
              <a:rPr lang="en-AU" dirty="0" smtClean="0">
                <a:sym typeface="Wingdings" panose="05000000000000000000" pitchFamily="2" charset="2"/>
              </a:rPr>
              <a:t>      +         </a:t>
            </a:r>
            <a:r>
              <a:rPr lang="en-AU" dirty="0">
                <a:sym typeface="Wingdings" panose="05000000000000000000" pitchFamily="2" charset="2"/>
              </a:rPr>
              <a:t> </a:t>
            </a:r>
            <a:r>
              <a:rPr lang="en-AU" dirty="0" smtClean="0">
                <a:sym typeface="Wingdings" panose="05000000000000000000" pitchFamily="2" charset="2"/>
              </a:rPr>
              <a:t> </a:t>
            </a:r>
            <a:r>
              <a:rPr lang="en-AU" dirty="0" err="1" smtClean="0">
                <a:sym typeface="Wingdings" panose="05000000000000000000" pitchFamily="2" charset="2"/>
              </a:rPr>
              <a:t>HCl</a:t>
            </a:r>
            <a:r>
              <a:rPr lang="en-AU" dirty="0" smtClean="0">
                <a:sym typeface="Wingdings" panose="05000000000000000000" pitchFamily="2" charset="2"/>
              </a:rPr>
              <a:t>                      H</a:t>
            </a:r>
            <a:r>
              <a:rPr lang="en-AU" baseline="-25000" dirty="0" smtClean="0">
                <a:sym typeface="Wingdings" panose="05000000000000000000" pitchFamily="2" charset="2"/>
              </a:rPr>
              <a:t>2</a:t>
            </a:r>
            <a:r>
              <a:rPr lang="en-AU" dirty="0" smtClean="0">
                <a:sym typeface="Wingdings" panose="05000000000000000000" pitchFamily="2" charset="2"/>
              </a:rPr>
              <a:t>O      +          </a:t>
            </a:r>
            <a:r>
              <a:rPr lang="en-AU" dirty="0" err="1" smtClean="0">
                <a:sym typeface="Wingdings" panose="05000000000000000000" pitchFamily="2" charset="2"/>
              </a:rPr>
              <a:t>NaCl</a:t>
            </a:r>
            <a:endParaRPr lang="en-AU" baseline="-25000" dirty="0" smtClean="0">
              <a:sym typeface="Wingdings" panose="05000000000000000000" pitchFamily="2" charset="2"/>
            </a:endParaRPr>
          </a:p>
          <a:p>
            <a:r>
              <a:rPr lang="en-AU" dirty="0">
                <a:sym typeface="Wingdings" panose="05000000000000000000" pitchFamily="2" charset="2"/>
              </a:rPr>
              <a:t>W</a:t>
            </a:r>
            <a:r>
              <a:rPr lang="en-AU" dirty="0" smtClean="0">
                <a:sym typeface="Wingdings" panose="05000000000000000000" pitchFamily="2" charset="2"/>
              </a:rPr>
              <a:t>ater forms from hydrogen in the acid and hydroxide from the base.</a:t>
            </a:r>
          </a:p>
          <a:p>
            <a:r>
              <a:rPr lang="en-AU" dirty="0" smtClean="0">
                <a:sym typeface="Wingdings" panose="05000000000000000000" pitchFamily="2" charset="2"/>
              </a:rPr>
              <a:t>Sodium chloride forms from the metal in the hydroxide and the chlorine in the acid.</a:t>
            </a:r>
          </a:p>
          <a:p>
            <a:r>
              <a:rPr lang="en-AU" dirty="0" smtClean="0">
                <a:sym typeface="Wingdings" panose="05000000000000000000" pitchFamily="2" charset="2"/>
              </a:rPr>
              <a:t>This type of reaction is called </a:t>
            </a:r>
            <a:r>
              <a:rPr lang="en-AU" b="1" dirty="0" smtClean="0">
                <a:sym typeface="Wingdings" panose="05000000000000000000" pitchFamily="2" charset="2"/>
              </a:rPr>
              <a:t>neutralisation</a:t>
            </a:r>
            <a:r>
              <a:rPr lang="en-AU" dirty="0" smtClean="0">
                <a:sym typeface="Wingdings" panose="05000000000000000000" pitchFamily="2" charset="2"/>
              </a:rPr>
              <a:t>, because water is formed which is a neutral substance.</a:t>
            </a:r>
            <a:endParaRPr lang="en-AU" dirty="0"/>
          </a:p>
        </p:txBody>
      </p:sp>
      <p:sp>
        <p:nvSpPr>
          <p:cNvPr id="3" name="Oval 2"/>
          <p:cNvSpPr/>
          <p:nvPr/>
        </p:nvSpPr>
        <p:spPr>
          <a:xfrm>
            <a:off x="3676274" y="2131309"/>
            <a:ext cx="482137" cy="4267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6272472" y="2105164"/>
            <a:ext cx="835717" cy="4932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1293410" y="2131309"/>
            <a:ext cx="662247" cy="4267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8308550" y="2091309"/>
            <a:ext cx="1062644" cy="520929"/>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3968161" y="2138414"/>
            <a:ext cx="482137" cy="4267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1770477" y="2136209"/>
            <a:ext cx="561906" cy="4267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195817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9"/>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3"/>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12"/>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6" end="6"/>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xit" presetSubtype="0" fill="hold" grpId="1" nodeType="clickEffect">
                                  <p:stCondLst>
                                    <p:cond delay="0"/>
                                  </p:stCondLst>
                                  <p:childTnLst>
                                    <p:set>
                                      <p:cBhvr>
                                        <p:cTn id="54" dur="1" fill="hold">
                                          <p:stCondLst>
                                            <p:cond delay="0"/>
                                          </p:stCondLst>
                                        </p:cTn>
                                        <p:tgtEl>
                                          <p:spTgt spid="15"/>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1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6"/>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animBg="1"/>
      <p:bldP spid="12" grpId="1" animBg="1"/>
      <p:bldP spid="15" grpId="0" animBg="1"/>
      <p:bldP spid="15" grpId="1" animBg="1"/>
      <p:bldP spid="16" grpId="0" animBg="1"/>
      <p:bldP spid="16" grpId="1" animBg="1"/>
      <p:bldP spid="17" grpId="0" animBg="1"/>
      <p:bldP spid="17" grpId="1" animBg="1"/>
      <p:bldP spid="19" grpId="0" animBg="1"/>
      <p:bldP spid="19"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a:t>
            </a:r>
            <a:r>
              <a:rPr lang="en-AU" sz="3200" dirty="0"/>
              <a:t>Development</a:t>
            </a:r>
          </a:p>
        </p:txBody>
      </p:sp>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0" y="584775"/>
            <a:ext cx="9514799" cy="5045712"/>
          </a:xfrm>
        </p:spPr>
        <p:txBody>
          <a:bodyPr>
            <a:normAutofit/>
          </a:bodyPr>
          <a:lstStyle/>
          <a:p>
            <a:pPr marL="0" indent="0">
              <a:buNone/>
            </a:pPr>
            <a:r>
              <a:rPr lang="en-AU" b="1" dirty="0" smtClean="0"/>
              <a:t>Testing for Neutralisation</a:t>
            </a:r>
          </a:p>
          <a:p>
            <a:r>
              <a:rPr lang="en-AU" dirty="0" smtClean="0"/>
              <a:t>When an acid and a hydroxide base react, they form water and a salt.</a:t>
            </a:r>
          </a:p>
          <a:p>
            <a:r>
              <a:rPr lang="en-AU" dirty="0" smtClean="0"/>
              <a:t>Both the water and the salt are neutral substances.</a:t>
            </a:r>
          </a:p>
          <a:p>
            <a:r>
              <a:rPr lang="en-AU" dirty="0" smtClean="0"/>
              <a:t>Universal indicator can be used to show the pH of the reaction.</a:t>
            </a:r>
          </a:p>
          <a:p>
            <a:r>
              <a:rPr lang="en-AU" dirty="0" smtClean="0"/>
              <a:t>When the acid and hydroxide base 				        are neutralised, the universal 				          indicator will be green.</a:t>
            </a:r>
            <a:endParaRPr lang="en-AU" dirty="0"/>
          </a:p>
        </p:txBody>
      </p:sp>
    </p:spTree>
    <p:extLst>
      <p:ext uri="{BB962C8B-B14F-4D97-AF65-F5344CB8AC3E}">
        <p14:creationId xmlns:p14="http://schemas.microsoft.com/office/powerpoint/2010/main" val="3524471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a:t>
            </a:r>
            <a:r>
              <a:rPr lang="en-AU" sz="3200" dirty="0"/>
              <a:t>Development</a:t>
            </a:r>
          </a:p>
        </p:txBody>
      </p:sp>
      <p:graphicFrame>
        <p:nvGraphicFramePr>
          <p:cNvPr id="13" name="Table 12"/>
          <p:cNvGraphicFramePr>
            <a:graphicFrameLocks noGrp="1"/>
          </p:cNvGraphicFramePr>
          <p:nvPr>
            <p:extLst>
              <p:ext uri="{D42A27DB-BD31-4B8C-83A1-F6EECF244321}">
                <p14:modId xmlns:p14="http://schemas.microsoft.com/office/powerpoint/2010/main" val="238270581"/>
              </p:ext>
            </p:extLst>
          </p:nvPr>
        </p:nvGraphicFramePr>
        <p:xfrm>
          <a:off x="9514800" y="68400"/>
          <a:ext cx="2605964" cy="128016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What products form</a:t>
                      </a:r>
                      <a:r>
                        <a:rPr lang="en-AU" baseline="0" dirty="0" smtClean="0"/>
                        <a:t> when </a:t>
                      </a:r>
                      <a:r>
                        <a:rPr lang="en-AU" b="1" baseline="0" dirty="0" smtClean="0"/>
                        <a:t>zinc carbonate </a:t>
                      </a:r>
                      <a:r>
                        <a:rPr lang="en-AU" baseline="0" dirty="0" smtClean="0"/>
                        <a:t>and </a:t>
                      </a:r>
                      <a:r>
                        <a:rPr lang="en-AU" b="1" baseline="0" dirty="0" smtClean="0"/>
                        <a:t>hydrochloric acid </a:t>
                      </a:r>
                      <a:r>
                        <a:rPr lang="en-AU" b="0" baseline="0" dirty="0" smtClean="0"/>
                        <a:t>react</a:t>
                      </a:r>
                      <a:r>
                        <a:rPr lang="en-AU" baseline="0" dirty="0" smtClean="0"/>
                        <a:t>?</a:t>
                      </a:r>
                      <a:endParaRPr lang="en-AU" dirty="0" smtClean="0"/>
                    </a:p>
                  </a:txBody>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0" y="584773"/>
            <a:ext cx="11471564" cy="4490147"/>
          </a:xfrm>
        </p:spPr>
        <p:txBody>
          <a:bodyPr>
            <a:normAutofit/>
          </a:bodyPr>
          <a:lstStyle/>
          <a:p>
            <a:pPr marL="0" indent="0">
              <a:buNone/>
            </a:pPr>
            <a:r>
              <a:rPr lang="en-AU" b="1" dirty="0" smtClean="0"/>
              <a:t>Reaction of Acids with Carbonate Bases</a:t>
            </a:r>
          </a:p>
          <a:p>
            <a:r>
              <a:rPr lang="en-AU" dirty="0" smtClean="0"/>
              <a:t>For example:</a:t>
            </a:r>
          </a:p>
          <a:p>
            <a:pPr marL="0" indent="0">
              <a:buNone/>
            </a:pPr>
            <a:r>
              <a:rPr lang="en-AU" sz="2600" dirty="0" smtClean="0"/>
              <a:t>Sodium carbonate + hydrochloric acid </a:t>
            </a:r>
            <a:r>
              <a:rPr lang="en-AU" sz="2600" dirty="0" smtClean="0">
                <a:sym typeface="Wingdings" panose="05000000000000000000" pitchFamily="2" charset="2"/>
              </a:rPr>
              <a:t> water + carbon dioxide + sodium chloride</a:t>
            </a:r>
          </a:p>
          <a:p>
            <a:pPr marL="0" indent="0">
              <a:buNone/>
            </a:pPr>
            <a:r>
              <a:rPr lang="en-AU" dirty="0">
                <a:sym typeface="Wingdings" panose="05000000000000000000" pitchFamily="2" charset="2"/>
              </a:rPr>
              <a:t>	</a:t>
            </a:r>
            <a:r>
              <a:rPr lang="en-AU" dirty="0" smtClean="0">
                <a:sym typeface="Wingdings" panose="05000000000000000000" pitchFamily="2" charset="2"/>
              </a:rPr>
              <a:t>     2NaCO</a:t>
            </a:r>
            <a:r>
              <a:rPr lang="en-AU" baseline="-25000" dirty="0" smtClean="0">
                <a:sym typeface="Wingdings" panose="05000000000000000000" pitchFamily="2" charset="2"/>
              </a:rPr>
              <a:t>3</a:t>
            </a:r>
            <a:r>
              <a:rPr lang="en-AU" dirty="0" smtClean="0">
                <a:sym typeface="Wingdings" panose="05000000000000000000" pitchFamily="2" charset="2"/>
              </a:rPr>
              <a:t>     +         2HCl                 H</a:t>
            </a:r>
            <a:r>
              <a:rPr lang="en-AU" baseline="-25000" dirty="0" smtClean="0">
                <a:sym typeface="Wingdings" panose="05000000000000000000" pitchFamily="2" charset="2"/>
              </a:rPr>
              <a:t>2</a:t>
            </a:r>
            <a:r>
              <a:rPr lang="en-AU" dirty="0" smtClean="0">
                <a:sym typeface="Wingdings" panose="05000000000000000000" pitchFamily="2" charset="2"/>
              </a:rPr>
              <a:t>O     +   2CO</a:t>
            </a:r>
            <a:r>
              <a:rPr lang="en-AU" baseline="-25000" dirty="0" smtClean="0">
                <a:sym typeface="Wingdings" panose="05000000000000000000" pitchFamily="2" charset="2"/>
              </a:rPr>
              <a:t>2</a:t>
            </a:r>
            <a:r>
              <a:rPr lang="en-AU" dirty="0" smtClean="0">
                <a:sym typeface="Wingdings" panose="05000000000000000000" pitchFamily="2" charset="2"/>
              </a:rPr>
              <a:t>    +    2NaCl</a:t>
            </a:r>
            <a:endParaRPr lang="en-AU" baseline="-25000" dirty="0" smtClean="0">
              <a:sym typeface="Wingdings" panose="05000000000000000000" pitchFamily="2" charset="2"/>
            </a:endParaRPr>
          </a:p>
          <a:p>
            <a:r>
              <a:rPr lang="en-AU" dirty="0">
                <a:sym typeface="Wingdings" panose="05000000000000000000" pitchFamily="2" charset="2"/>
              </a:rPr>
              <a:t>C</a:t>
            </a:r>
            <a:r>
              <a:rPr lang="en-AU" dirty="0" smtClean="0">
                <a:sym typeface="Wingdings" panose="05000000000000000000" pitchFamily="2" charset="2"/>
              </a:rPr>
              <a:t>arbon dioxide comes from the carbonate.</a:t>
            </a:r>
          </a:p>
          <a:p>
            <a:r>
              <a:rPr lang="en-AU" dirty="0">
                <a:sym typeface="Wingdings" panose="05000000000000000000" pitchFamily="2" charset="2"/>
              </a:rPr>
              <a:t>W</a:t>
            </a:r>
            <a:r>
              <a:rPr lang="en-AU" dirty="0" smtClean="0">
                <a:sym typeface="Wingdings" panose="05000000000000000000" pitchFamily="2" charset="2"/>
              </a:rPr>
              <a:t>ater forms </a:t>
            </a:r>
            <a:r>
              <a:rPr lang="en-AU" dirty="0">
                <a:sym typeface="Wingdings" panose="05000000000000000000" pitchFamily="2" charset="2"/>
              </a:rPr>
              <a:t>from the hydrogen in the acid </a:t>
            </a:r>
            <a:r>
              <a:rPr lang="en-AU" dirty="0" smtClean="0">
                <a:sym typeface="Wingdings" panose="05000000000000000000" pitchFamily="2" charset="2"/>
              </a:rPr>
              <a:t>and an oxygen from			 </a:t>
            </a:r>
            <a:r>
              <a:rPr lang="en-AU" dirty="0">
                <a:sym typeface="Wingdings" panose="05000000000000000000" pitchFamily="2" charset="2"/>
              </a:rPr>
              <a:t>the </a:t>
            </a:r>
            <a:r>
              <a:rPr lang="en-AU" dirty="0" smtClean="0">
                <a:sym typeface="Wingdings" panose="05000000000000000000" pitchFamily="2" charset="2"/>
              </a:rPr>
              <a:t>carbonate in the base</a:t>
            </a:r>
            <a:r>
              <a:rPr lang="en-AU" dirty="0">
                <a:sym typeface="Wingdings" panose="05000000000000000000" pitchFamily="2" charset="2"/>
              </a:rPr>
              <a:t>.</a:t>
            </a:r>
          </a:p>
          <a:p>
            <a:r>
              <a:rPr lang="en-AU" dirty="0" smtClean="0">
                <a:sym typeface="Wingdings" panose="05000000000000000000" pitchFamily="2" charset="2"/>
              </a:rPr>
              <a:t>The sodium chloride has formed from the metal in the 			     carbonate and the chlorine in the acid.</a:t>
            </a:r>
          </a:p>
        </p:txBody>
      </p:sp>
      <p:sp>
        <p:nvSpPr>
          <p:cNvPr id="3" name="Oval 2"/>
          <p:cNvSpPr/>
          <p:nvPr/>
        </p:nvSpPr>
        <p:spPr>
          <a:xfrm>
            <a:off x="3928883" y="2105163"/>
            <a:ext cx="482137" cy="4267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Oval 11"/>
          <p:cNvSpPr/>
          <p:nvPr/>
        </p:nvSpPr>
        <p:spPr>
          <a:xfrm>
            <a:off x="7646462" y="2105163"/>
            <a:ext cx="835717" cy="4932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Oval 14"/>
          <p:cNvSpPr/>
          <p:nvPr/>
        </p:nvSpPr>
        <p:spPr>
          <a:xfrm>
            <a:off x="1423250" y="2108454"/>
            <a:ext cx="662247" cy="4267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Oval 15"/>
          <p:cNvSpPr/>
          <p:nvPr/>
        </p:nvSpPr>
        <p:spPr>
          <a:xfrm>
            <a:off x="9233552" y="2052803"/>
            <a:ext cx="1062644" cy="520929"/>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Oval 16"/>
          <p:cNvSpPr/>
          <p:nvPr/>
        </p:nvSpPr>
        <p:spPr>
          <a:xfrm>
            <a:off x="4196177" y="2105163"/>
            <a:ext cx="482137" cy="4267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Oval 18"/>
          <p:cNvSpPr/>
          <p:nvPr/>
        </p:nvSpPr>
        <p:spPr>
          <a:xfrm>
            <a:off x="1942860" y="2138413"/>
            <a:ext cx="689795" cy="4267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Oval 17"/>
          <p:cNvSpPr/>
          <p:nvPr/>
        </p:nvSpPr>
        <p:spPr>
          <a:xfrm>
            <a:off x="2085497" y="2138413"/>
            <a:ext cx="482137" cy="426720"/>
          </a:xfrm>
          <a:prstGeom prst="ellipse">
            <a:avLst/>
          </a:prstGeom>
          <a:no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205441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9"/>
                                        </p:tgtEl>
                                        <p:attrNameLst>
                                          <p:attrName>style.visibility</p:attrName>
                                        </p:attrNameLst>
                                      </p:cBhvr>
                                      <p:to>
                                        <p:strVal val="hidden"/>
                                      </p:to>
                                    </p:set>
                                  </p:childTnLst>
                                </p:cTn>
                              </p:par>
                              <p:par>
                                <p:cTn id="31" presetID="1" presetClass="exit" presetSubtype="0" fill="hold" grpId="1" nodeType="withEffect">
                                  <p:stCondLst>
                                    <p:cond delay="0"/>
                                  </p:stCondLst>
                                  <p:childTnLst>
                                    <p:set>
                                      <p:cBhvr>
                                        <p:cTn id="32" dur="1" fill="hold">
                                          <p:stCondLst>
                                            <p:cond delay="0"/>
                                          </p:stCondLst>
                                        </p:cTn>
                                        <p:tgtEl>
                                          <p:spTgt spid="12"/>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8"/>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
                                            <p:txEl>
                                              <p:pRg st="6" end="6"/>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5"/>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5"/>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6"/>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7"/>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3" grpId="1" animBg="1"/>
      <p:bldP spid="12" grpId="0" animBg="1"/>
      <p:bldP spid="12" grpId="1" animBg="1"/>
      <p:bldP spid="15" grpId="0" animBg="1"/>
      <p:bldP spid="15" grpId="1" animBg="1"/>
      <p:bldP spid="16" grpId="0" animBg="1"/>
      <p:bldP spid="16" grpId="1" animBg="1"/>
      <p:bldP spid="17" grpId="0" animBg="1"/>
      <p:bldP spid="17" grpId="1" animBg="1"/>
      <p:bldP spid="19" grpId="0" animBg="1"/>
      <p:bldP spid="19" grpId="1" animBg="1"/>
      <p:bldP spid="18" grpId="0" animBg="1"/>
      <p:bldP spid="18" grpId="1"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a:t>
            </a:r>
            <a:r>
              <a:rPr lang="en-AU" sz="3200" dirty="0"/>
              <a:t>Development</a:t>
            </a:r>
          </a:p>
        </p:txBody>
      </p:sp>
      <p:graphicFrame>
        <p:nvGraphicFramePr>
          <p:cNvPr id="13" name="Table 12"/>
          <p:cNvGraphicFramePr>
            <a:graphicFrameLocks noGrp="1"/>
          </p:cNvGraphicFramePr>
          <p:nvPr>
            <p:extLst>
              <p:ext uri="{D42A27DB-BD31-4B8C-83A1-F6EECF244321}">
                <p14:modId xmlns:p14="http://schemas.microsoft.com/office/powerpoint/2010/main" val="1516118807"/>
              </p:ext>
            </p:extLst>
          </p:nvPr>
        </p:nvGraphicFramePr>
        <p:xfrm>
          <a:off x="9514800" y="68400"/>
          <a:ext cx="2605964" cy="128016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tc>
                <a:extLst>
                  <a:ext uri="{0D108BD9-81ED-4DB2-BD59-A6C34878D82A}">
                    <a16:rowId xmlns:a16="http://schemas.microsoft.com/office/drawing/2014/main" xmlns="" val="10000"/>
                  </a:ext>
                </a:extLst>
              </a:tr>
              <a:tr h="370840">
                <a:tc>
                  <a:txBody>
                    <a:bodyPr/>
                    <a:lstStyle/>
                    <a:p>
                      <a:r>
                        <a:rPr lang="en-AU" dirty="0" smtClean="0"/>
                        <a:t>How</a:t>
                      </a:r>
                      <a:r>
                        <a:rPr lang="en-AU" baseline="0" dirty="0" smtClean="0"/>
                        <a:t> do you test for the presence of carbon dioxide?</a:t>
                      </a:r>
                      <a:endParaRPr lang="en-AU" dirty="0"/>
                    </a:p>
                  </a:txBody>
                  <a:tcPr/>
                </a:tc>
                <a:extLst>
                  <a:ext uri="{0D108BD9-81ED-4DB2-BD59-A6C34878D82A}">
                    <a16:rowId xmlns:a16="http://schemas.microsoft.com/office/drawing/2014/main" xmlns=""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830236196"/>
              </p:ext>
            </p:extLst>
          </p:nvPr>
        </p:nvGraphicFramePr>
        <p:xfrm>
          <a:off x="9514800" y="1416793"/>
          <a:ext cx="2605964" cy="128016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0">
                <a:tc>
                  <a:txBody>
                    <a:bodyPr/>
                    <a:lstStyle/>
                    <a:p>
                      <a:r>
                        <a:rPr lang="en-AU" dirty="0"/>
                        <a:t>CFU 2</a:t>
                      </a:r>
                    </a:p>
                  </a:txBody>
                  <a:tcPr/>
                </a:tc>
                <a:extLst>
                  <a:ext uri="{0D108BD9-81ED-4DB2-BD59-A6C34878D82A}">
                    <a16:rowId xmlns:a16="http://schemas.microsoft.com/office/drawing/2014/main" xmlns="" val="10000"/>
                  </a:ext>
                </a:extLst>
              </a:tr>
              <a:tr h="370840">
                <a:tc>
                  <a:txBody>
                    <a:bodyPr/>
                    <a:lstStyle/>
                    <a:p>
                      <a:r>
                        <a:rPr lang="en-AU" dirty="0" smtClean="0"/>
                        <a:t>What will you observe</a:t>
                      </a:r>
                      <a:r>
                        <a:rPr lang="en-AU" baseline="0" dirty="0" smtClean="0"/>
                        <a:t> if carbon dioxide is present?</a:t>
                      </a:r>
                      <a:endParaRPr lang="en-AU" dirty="0"/>
                    </a:p>
                  </a:txBody>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0" y="584775"/>
            <a:ext cx="9514799" cy="5045712"/>
          </a:xfrm>
        </p:spPr>
        <p:txBody>
          <a:bodyPr>
            <a:normAutofit/>
          </a:bodyPr>
          <a:lstStyle/>
          <a:p>
            <a:pPr marL="0" indent="0">
              <a:buNone/>
            </a:pPr>
            <a:r>
              <a:rPr lang="en-AU" b="1" dirty="0" smtClean="0"/>
              <a:t>Testing for Carbon Dioxide</a:t>
            </a:r>
          </a:p>
          <a:p>
            <a:r>
              <a:rPr lang="en-AU" dirty="0" smtClean="0"/>
              <a:t>When an acid and a carbonate base react, they form water, carbon dioxide and a salt.</a:t>
            </a:r>
          </a:p>
          <a:p>
            <a:r>
              <a:rPr lang="en-AU" dirty="0" smtClean="0"/>
              <a:t>We can test for carbon dioxide using a substance called limewater.</a:t>
            </a:r>
          </a:p>
          <a:p>
            <a:r>
              <a:rPr lang="en-AU" dirty="0" smtClean="0"/>
              <a:t>The gas produced is bubbled through limewater, which turns cloudy if carbon dioxide is present.</a:t>
            </a:r>
            <a:endParaRPr lang="en-AU" dirty="0"/>
          </a:p>
        </p:txBody>
      </p:sp>
    </p:spTree>
    <p:extLst>
      <p:ext uri="{BB962C8B-B14F-4D97-AF65-F5344CB8AC3E}">
        <p14:creationId xmlns:p14="http://schemas.microsoft.com/office/powerpoint/2010/main" val="3622694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04F14E88-7A93-4A7E-9244-D91EF9A68B1E}"/>
              </a:ext>
            </a:extLst>
          </p:cNvPr>
          <p:cNvSpPr/>
          <p:nvPr/>
        </p:nvSpPr>
        <p:spPr>
          <a:xfrm>
            <a:off x="0" y="619065"/>
            <a:ext cx="9160625" cy="28296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0" y="0"/>
            <a:ext cx="6366229"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13" name="Content Placeholder 2">
            <a:extLst>
              <a:ext uri="{FF2B5EF4-FFF2-40B4-BE49-F238E27FC236}">
                <a16:creationId xmlns="" xmlns:a16="http://schemas.microsoft.com/office/drawing/2014/main" id="{CAC93B76-DCD2-4989-881C-3845FF0C226E}"/>
              </a:ext>
            </a:extLst>
          </p:cNvPr>
          <p:cNvSpPr>
            <a:spLocks noGrp="1"/>
          </p:cNvSpPr>
          <p:nvPr>
            <p:ph idx="1"/>
          </p:nvPr>
        </p:nvSpPr>
        <p:spPr>
          <a:xfrm>
            <a:off x="0" y="586061"/>
            <a:ext cx="9160625" cy="4518201"/>
          </a:xfrm>
        </p:spPr>
        <p:txBody>
          <a:bodyPr>
            <a:normAutofit/>
          </a:bodyPr>
          <a:lstStyle/>
          <a:p>
            <a:pPr marL="0" indent="0">
              <a:buNone/>
            </a:pPr>
            <a:r>
              <a:rPr lang="en-AU" b="1" dirty="0" smtClean="0"/>
              <a:t>Writing Word Equations for Acid-Base Reactions</a:t>
            </a:r>
            <a:endParaRPr lang="en-AU" b="1" dirty="0"/>
          </a:p>
          <a:p>
            <a:pPr marL="514350" indent="-514350">
              <a:buFont typeface="+mj-lt"/>
              <a:buAutoNum type="arabicPeriod"/>
            </a:pPr>
            <a:r>
              <a:rPr lang="en-AU" dirty="0" smtClean="0"/>
              <a:t>Write the reactants first, followed by an arrow.</a:t>
            </a:r>
            <a:endParaRPr lang="en-AU" dirty="0"/>
          </a:p>
          <a:p>
            <a:pPr marL="514350" indent="-514350">
              <a:buFont typeface="+mj-lt"/>
              <a:buAutoNum type="arabicPeriod"/>
            </a:pPr>
            <a:r>
              <a:rPr lang="en-AU" dirty="0" smtClean="0"/>
              <a:t>Write the water on the products side.</a:t>
            </a:r>
          </a:p>
          <a:p>
            <a:pPr marL="514350" indent="-514350">
              <a:buFont typeface="+mj-lt"/>
              <a:buAutoNum type="arabicPeriod"/>
            </a:pPr>
            <a:r>
              <a:rPr lang="en-AU" dirty="0" smtClean="0"/>
              <a:t>Identify </a:t>
            </a:r>
            <a:r>
              <a:rPr lang="en-AU" dirty="0"/>
              <a:t>the </a:t>
            </a:r>
            <a:r>
              <a:rPr lang="en-AU" dirty="0" smtClean="0"/>
              <a:t>salt formed and add it to the products side.</a:t>
            </a:r>
          </a:p>
          <a:p>
            <a:pPr marL="514350" indent="-514350">
              <a:buFont typeface="+mj-lt"/>
              <a:buAutoNum type="arabicPeriod"/>
            </a:pPr>
            <a:r>
              <a:rPr lang="en-AU" dirty="0" smtClean="0"/>
              <a:t>Add </a:t>
            </a:r>
            <a:r>
              <a:rPr lang="en-AU" dirty="0"/>
              <a:t>carbon dioxide </a:t>
            </a:r>
            <a:r>
              <a:rPr lang="en-AU" dirty="0" smtClean="0"/>
              <a:t>to the </a:t>
            </a:r>
            <a:r>
              <a:rPr lang="en-AU" dirty="0"/>
              <a:t>products </a:t>
            </a:r>
            <a:r>
              <a:rPr lang="en-AU" dirty="0" smtClean="0"/>
              <a:t>side for carbonate reactions.</a:t>
            </a:r>
            <a:endParaRPr lang="en-AU" dirty="0"/>
          </a:p>
          <a:p>
            <a:pPr marL="0" indent="0">
              <a:buNone/>
            </a:pPr>
            <a:endParaRPr lang="en-AU" dirty="0" smtClean="0"/>
          </a:p>
          <a:p>
            <a:pPr marL="0" indent="0">
              <a:buNone/>
            </a:pPr>
            <a:r>
              <a:rPr lang="en-AU" dirty="0" smtClean="0"/>
              <a:t>Predict the products when zinc hydroxide reacts with hydrochloric acid.</a:t>
            </a:r>
            <a:endParaRPr lang="en-AU" dirty="0">
              <a:solidFill>
                <a:srgbClr val="7030A0"/>
              </a:solidFill>
            </a:endParaRPr>
          </a:p>
        </p:txBody>
      </p:sp>
      <p:sp>
        <p:nvSpPr>
          <p:cNvPr id="10" name="TextBox 9"/>
          <p:cNvSpPr txBox="1"/>
          <p:nvPr/>
        </p:nvSpPr>
        <p:spPr>
          <a:xfrm>
            <a:off x="142177" y="5009805"/>
            <a:ext cx="5163593" cy="954107"/>
          </a:xfrm>
          <a:prstGeom prst="rect">
            <a:avLst/>
          </a:prstGeom>
          <a:noFill/>
        </p:spPr>
        <p:txBody>
          <a:bodyPr wrap="none" rtlCol="0">
            <a:spAutoFit/>
          </a:bodyPr>
          <a:lstStyle/>
          <a:p>
            <a:pPr algn="ctr"/>
            <a:r>
              <a:rPr lang="en-AU" sz="2800" i="1" dirty="0" smtClean="0"/>
              <a:t>Reactants</a:t>
            </a:r>
          </a:p>
          <a:p>
            <a:r>
              <a:rPr lang="en-AU" sz="2800" dirty="0" smtClean="0"/>
              <a:t>Zinc hydroxide + Hydrochloric acid</a:t>
            </a:r>
            <a:endParaRPr lang="en-AU" sz="2800" dirty="0"/>
          </a:p>
        </p:txBody>
      </p:sp>
      <p:sp>
        <p:nvSpPr>
          <p:cNvPr id="12" name="TextBox 11"/>
          <p:cNvSpPr txBox="1"/>
          <p:nvPr/>
        </p:nvSpPr>
        <p:spPr>
          <a:xfrm>
            <a:off x="6585168" y="5010721"/>
            <a:ext cx="3469219" cy="954107"/>
          </a:xfrm>
          <a:prstGeom prst="rect">
            <a:avLst/>
          </a:prstGeom>
          <a:noFill/>
        </p:spPr>
        <p:txBody>
          <a:bodyPr wrap="none" rtlCol="0">
            <a:spAutoFit/>
          </a:bodyPr>
          <a:lstStyle/>
          <a:p>
            <a:pPr algn="ctr"/>
            <a:r>
              <a:rPr lang="en-AU" sz="2800" i="1" dirty="0" smtClean="0"/>
              <a:t>Products</a:t>
            </a:r>
          </a:p>
          <a:p>
            <a:r>
              <a:rPr lang="en-AU" sz="2800" dirty="0" smtClean="0"/>
              <a:t>Water  +</a:t>
            </a:r>
            <a:endParaRPr lang="en-AU" sz="2800" dirty="0"/>
          </a:p>
        </p:txBody>
      </p:sp>
      <p:sp>
        <p:nvSpPr>
          <p:cNvPr id="14" name="TextBox 13"/>
          <p:cNvSpPr txBox="1"/>
          <p:nvPr/>
        </p:nvSpPr>
        <p:spPr>
          <a:xfrm>
            <a:off x="5677607" y="5408813"/>
            <a:ext cx="535724" cy="523220"/>
          </a:xfrm>
          <a:prstGeom prst="rect">
            <a:avLst/>
          </a:prstGeom>
          <a:noFill/>
        </p:spPr>
        <p:txBody>
          <a:bodyPr wrap="none" rtlCol="0">
            <a:spAutoFit/>
          </a:bodyPr>
          <a:lstStyle/>
          <a:p>
            <a:pPr algn="ctr"/>
            <a:r>
              <a:rPr lang="en-AU" sz="2800" dirty="0">
                <a:sym typeface="Wingdings" panose="05000000000000000000" pitchFamily="2" charset="2"/>
              </a:rPr>
              <a:t></a:t>
            </a:r>
            <a:endParaRPr lang="en-AU" sz="2800" dirty="0"/>
          </a:p>
        </p:txBody>
      </p:sp>
      <p:sp>
        <p:nvSpPr>
          <p:cNvPr id="17" name="TextBox 16"/>
          <p:cNvSpPr txBox="1"/>
          <p:nvPr/>
        </p:nvSpPr>
        <p:spPr>
          <a:xfrm>
            <a:off x="8138551" y="5440692"/>
            <a:ext cx="2044149" cy="523220"/>
          </a:xfrm>
          <a:prstGeom prst="rect">
            <a:avLst/>
          </a:prstGeom>
          <a:noFill/>
        </p:spPr>
        <p:txBody>
          <a:bodyPr wrap="none" rtlCol="0">
            <a:spAutoFit/>
          </a:bodyPr>
          <a:lstStyle/>
          <a:p>
            <a:pPr algn="ctr"/>
            <a:r>
              <a:rPr lang="en-AU" sz="2800" dirty="0" smtClean="0"/>
              <a:t>Zinc chloride</a:t>
            </a:r>
            <a:endParaRPr lang="en-AU" sz="2800" dirty="0"/>
          </a:p>
        </p:txBody>
      </p:sp>
      <p:graphicFrame>
        <p:nvGraphicFramePr>
          <p:cNvPr id="18" name="Table 17"/>
          <p:cNvGraphicFramePr>
            <a:graphicFrameLocks noGrp="1"/>
          </p:cNvGraphicFramePr>
          <p:nvPr>
            <p:extLst>
              <p:ext uri="{D42A27DB-BD31-4B8C-83A1-F6EECF244321}">
                <p14:modId xmlns:p14="http://schemas.microsoft.com/office/powerpoint/2010/main" val="710617653"/>
              </p:ext>
            </p:extLst>
          </p:nvPr>
        </p:nvGraphicFramePr>
        <p:xfrm>
          <a:off x="7567280" y="160020"/>
          <a:ext cx="4537710" cy="1554480"/>
        </p:xfrm>
        <a:graphic>
          <a:graphicData uri="http://schemas.openxmlformats.org/drawingml/2006/table">
            <a:tbl>
              <a:tblPr firstRow="1" bandRow="1">
                <a:tableStyleId>{F5AB1C69-6EDB-4FF4-983F-18BD219EF322}</a:tableStyleId>
              </a:tblPr>
              <a:tblGrid>
                <a:gridCol w="4537710">
                  <a:extLst>
                    <a:ext uri="{9D8B030D-6E8A-4147-A177-3AD203B41FA5}">
                      <a16:colId xmlns:a16="http://schemas.microsoft.com/office/drawing/2014/main" xmlns="" val="20000"/>
                    </a:ext>
                  </a:extLst>
                </a:gridCol>
              </a:tblGrid>
              <a:tr h="0">
                <a:tc>
                  <a:txBody>
                    <a:bodyPr/>
                    <a:lstStyle/>
                    <a:p>
                      <a:r>
                        <a:rPr lang="en-AU" sz="1800" dirty="0" smtClean="0"/>
                        <a:t>Reminder</a:t>
                      </a:r>
                      <a:endParaRPr lang="en-AU" sz="1800" dirty="0"/>
                    </a:p>
                  </a:txBody>
                  <a:tcPr/>
                </a:tc>
                <a:extLst>
                  <a:ext uri="{0D108BD9-81ED-4DB2-BD59-A6C34878D82A}">
                    <a16:rowId xmlns:a16="http://schemas.microsoft.com/office/drawing/2014/main" xmlns="" val="10000"/>
                  </a:ext>
                </a:extLst>
              </a:tr>
              <a:tr h="370840">
                <a:tc>
                  <a:txBody>
                    <a:bodyPr/>
                    <a:lstStyle/>
                    <a:p>
                      <a:r>
                        <a:rPr lang="en-AU" sz="1800" b="1" dirty="0" smtClean="0"/>
                        <a:t>Hydrochloric</a:t>
                      </a:r>
                      <a:r>
                        <a:rPr lang="en-AU" sz="1800" dirty="0" smtClean="0"/>
                        <a:t> acid forms </a:t>
                      </a:r>
                      <a:r>
                        <a:rPr lang="en-AU" sz="1800" b="1" dirty="0" smtClean="0"/>
                        <a:t>chloride</a:t>
                      </a:r>
                      <a:r>
                        <a:rPr lang="en-AU" sz="1800" dirty="0" smtClean="0"/>
                        <a:t> salts</a:t>
                      </a:r>
                    </a:p>
                    <a:p>
                      <a:r>
                        <a:rPr lang="en-AU" sz="1800" b="1" dirty="0" smtClean="0"/>
                        <a:t>Nitric </a:t>
                      </a:r>
                      <a:r>
                        <a:rPr lang="en-AU" sz="1800" dirty="0" smtClean="0"/>
                        <a:t>acid</a:t>
                      </a:r>
                      <a:r>
                        <a:rPr lang="en-AU" sz="1800" b="1" dirty="0" smtClean="0"/>
                        <a:t> </a:t>
                      </a:r>
                      <a:r>
                        <a:rPr lang="en-AU" sz="1800" dirty="0" smtClean="0"/>
                        <a:t>forms </a:t>
                      </a:r>
                      <a:r>
                        <a:rPr lang="en-AU" sz="1800" b="1" dirty="0" smtClean="0"/>
                        <a:t>nitrate</a:t>
                      </a:r>
                      <a:r>
                        <a:rPr lang="en-AU" sz="1800" dirty="0" smtClean="0"/>
                        <a:t> salts</a:t>
                      </a:r>
                    </a:p>
                    <a:p>
                      <a:r>
                        <a:rPr lang="en-AU" sz="1800" b="1" dirty="0" smtClean="0"/>
                        <a:t>Sulfuric</a:t>
                      </a:r>
                      <a:r>
                        <a:rPr lang="en-AU" sz="1800" dirty="0" smtClean="0"/>
                        <a:t> acid forms </a:t>
                      </a:r>
                      <a:r>
                        <a:rPr lang="en-AU" sz="1800" b="1" dirty="0" smtClean="0"/>
                        <a:t>sulfate</a:t>
                      </a:r>
                      <a:r>
                        <a:rPr lang="en-AU" sz="1800" dirty="0" smtClean="0"/>
                        <a:t> salts</a:t>
                      </a:r>
                    </a:p>
                    <a:p>
                      <a:r>
                        <a:rPr lang="en-AU" sz="1800" b="1" dirty="0" smtClean="0"/>
                        <a:t>Ethanoic </a:t>
                      </a:r>
                      <a:r>
                        <a:rPr lang="en-AU" sz="1800" dirty="0" smtClean="0"/>
                        <a:t>acid (vinegar) forms </a:t>
                      </a:r>
                      <a:r>
                        <a:rPr lang="en-AU" sz="1800" b="1" dirty="0" smtClean="0"/>
                        <a:t>ethanoate </a:t>
                      </a:r>
                      <a:r>
                        <a:rPr lang="en-AU" sz="1800" dirty="0" smtClean="0"/>
                        <a:t>salts</a:t>
                      </a:r>
                      <a:endParaRPr lang="en-AU" sz="1800" baseline="0"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31068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04F14E88-7A93-4A7E-9244-D91EF9A68B1E}"/>
              </a:ext>
            </a:extLst>
          </p:cNvPr>
          <p:cNvSpPr/>
          <p:nvPr/>
        </p:nvSpPr>
        <p:spPr>
          <a:xfrm>
            <a:off x="0" y="619065"/>
            <a:ext cx="9160625" cy="28296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0" y="0"/>
            <a:ext cx="6366229"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13" name="Content Placeholder 2">
            <a:extLst>
              <a:ext uri="{FF2B5EF4-FFF2-40B4-BE49-F238E27FC236}">
                <a16:creationId xmlns="" xmlns:a16="http://schemas.microsoft.com/office/drawing/2014/main" id="{CAC93B76-DCD2-4989-881C-3845FF0C226E}"/>
              </a:ext>
            </a:extLst>
          </p:cNvPr>
          <p:cNvSpPr>
            <a:spLocks noGrp="1"/>
          </p:cNvSpPr>
          <p:nvPr>
            <p:ph idx="1"/>
          </p:nvPr>
        </p:nvSpPr>
        <p:spPr>
          <a:xfrm>
            <a:off x="0" y="586061"/>
            <a:ext cx="9160625" cy="4518201"/>
          </a:xfrm>
        </p:spPr>
        <p:txBody>
          <a:bodyPr>
            <a:normAutofit/>
          </a:bodyPr>
          <a:lstStyle/>
          <a:p>
            <a:pPr marL="0" indent="0">
              <a:buNone/>
            </a:pPr>
            <a:r>
              <a:rPr lang="en-AU" b="1" dirty="0" smtClean="0"/>
              <a:t>Writing Word Equations for Acid-Base Reactions</a:t>
            </a:r>
            <a:endParaRPr lang="en-AU" b="1" dirty="0"/>
          </a:p>
          <a:p>
            <a:pPr marL="514350" indent="-514350">
              <a:buFont typeface="+mj-lt"/>
              <a:buAutoNum type="arabicPeriod"/>
            </a:pPr>
            <a:r>
              <a:rPr lang="en-AU" dirty="0" smtClean="0"/>
              <a:t>Write the reactants first, followed by an arrow.</a:t>
            </a:r>
            <a:endParaRPr lang="en-AU" dirty="0"/>
          </a:p>
          <a:p>
            <a:pPr marL="514350" indent="-514350">
              <a:buFont typeface="+mj-lt"/>
              <a:buAutoNum type="arabicPeriod"/>
            </a:pPr>
            <a:r>
              <a:rPr lang="en-AU" dirty="0" smtClean="0"/>
              <a:t>Write the water on the products side.</a:t>
            </a:r>
          </a:p>
          <a:p>
            <a:pPr marL="514350" indent="-514350">
              <a:buFont typeface="+mj-lt"/>
              <a:buAutoNum type="arabicPeriod"/>
            </a:pPr>
            <a:r>
              <a:rPr lang="en-AU" dirty="0" smtClean="0"/>
              <a:t>Identify </a:t>
            </a:r>
            <a:r>
              <a:rPr lang="en-AU" dirty="0"/>
              <a:t>the </a:t>
            </a:r>
            <a:r>
              <a:rPr lang="en-AU" dirty="0" smtClean="0"/>
              <a:t>salt formed and add it to the products side.</a:t>
            </a:r>
          </a:p>
          <a:p>
            <a:pPr marL="514350" indent="-514350">
              <a:buFont typeface="+mj-lt"/>
              <a:buAutoNum type="arabicPeriod"/>
            </a:pPr>
            <a:r>
              <a:rPr lang="en-AU" dirty="0" smtClean="0"/>
              <a:t>Add </a:t>
            </a:r>
            <a:r>
              <a:rPr lang="en-AU" dirty="0"/>
              <a:t>carbon dioxide </a:t>
            </a:r>
            <a:r>
              <a:rPr lang="en-AU" dirty="0" smtClean="0"/>
              <a:t>to the </a:t>
            </a:r>
            <a:r>
              <a:rPr lang="en-AU" dirty="0"/>
              <a:t>products </a:t>
            </a:r>
            <a:r>
              <a:rPr lang="en-AU" dirty="0" smtClean="0"/>
              <a:t>side for carbonate reactions.</a:t>
            </a:r>
            <a:endParaRPr lang="en-AU" dirty="0"/>
          </a:p>
          <a:p>
            <a:pPr marL="0" indent="0">
              <a:buNone/>
            </a:pPr>
            <a:endParaRPr lang="en-AU" dirty="0" smtClean="0"/>
          </a:p>
          <a:p>
            <a:pPr marL="0" indent="0">
              <a:buNone/>
            </a:pPr>
            <a:r>
              <a:rPr lang="en-AU" dirty="0" smtClean="0"/>
              <a:t>Predict the products when copper hydroxide reacts with sulfuric acid.</a:t>
            </a:r>
            <a:endParaRPr lang="en-AU" dirty="0">
              <a:solidFill>
                <a:srgbClr val="7030A0"/>
              </a:solidFill>
            </a:endParaRPr>
          </a:p>
        </p:txBody>
      </p:sp>
      <p:sp>
        <p:nvSpPr>
          <p:cNvPr id="10" name="TextBox 9"/>
          <p:cNvSpPr txBox="1"/>
          <p:nvPr/>
        </p:nvSpPr>
        <p:spPr>
          <a:xfrm>
            <a:off x="286256" y="5009805"/>
            <a:ext cx="4875437" cy="954107"/>
          </a:xfrm>
          <a:prstGeom prst="rect">
            <a:avLst/>
          </a:prstGeom>
          <a:noFill/>
        </p:spPr>
        <p:txBody>
          <a:bodyPr wrap="none" rtlCol="0">
            <a:spAutoFit/>
          </a:bodyPr>
          <a:lstStyle/>
          <a:p>
            <a:pPr algn="ctr"/>
            <a:r>
              <a:rPr lang="en-AU" sz="2800" i="1" dirty="0" smtClean="0"/>
              <a:t>Reactants</a:t>
            </a:r>
          </a:p>
          <a:p>
            <a:r>
              <a:rPr lang="en-AU" sz="2800" dirty="0" smtClean="0"/>
              <a:t>Copper hydroxide + Sulfuric acid</a:t>
            </a:r>
            <a:endParaRPr lang="en-AU" sz="2800" dirty="0"/>
          </a:p>
        </p:txBody>
      </p:sp>
      <p:sp>
        <p:nvSpPr>
          <p:cNvPr id="12" name="TextBox 11"/>
          <p:cNvSpPr txBox="1"/>
          <p:nvPr/>
        </p:nvSpPr>
        <p:spPr>
          <a:xfrm>
            <a:off x="6913975" y="5010721"/>
            <a:ext cx="2811604" cy="954107"/>
          </a:xfrm>
          <a:prstGeom prst="rect">
            <a:avLst/>
          </a:prstGeom>
          <a:noFill/>
        </p:spPr>
        <p:txBody>
          <a:bodyPr wrap="none" rtlCol="0">
            <a:spAutoFit/>
          </a:bodyPr>
          <a:lstStyle/>
          <a:p>
            <a:pPr algn="ctr"/>
            <a:r>
              <a:rPr lang="en-AU" sz="2800" i="1" dirty="0" smtClean="0"/>
              <a:t>Products</a:t>
            </a:r>
          </a:p>
          <a:p>
            <a:r>
              <a:rPr lang="en-AU" sz="2800" dirty="0" smtClean="0"/>
              <a:t>Water  +                </a:t>
            </a:r>
            <a:endParaRPr lang="en-AU" sz="2800" dirty="0"/>
          </a:p>
        </p:txBody>
      </p:sp>
      <p:sp>
        <p:nvSpPr>
          <p:cNvPr id="14" name="TextBox 13"/>
          <p:cNvSpPr txBox="1"/>
          <p:nvPr/>
        </p:nvSpPr>
        <p:spPr>
          <a:xfrm>
            <a:off x="5769972" y="5361585"/>
            <a:ext cx="535724" cy="523220"/>
          </a:xfrm>
          <a:prstGeom prst="rect">
            <a:avLst/>
          </a:prstGeom>
          <a:noFill/>
        </p:spPr>
        <p:txBody>
          <a:bodyPr wrap="none" rtlCol="0">
            <a:spAutoFit/>
          </a:bodyPr>
          <a:lstStyle/>
          <a:p>
            <a:pPr algn="ctr"/>
            <a:r>
              <a:rPr lang="en-AU" sz="2800" dirty="0">
                <a:sym typeface="Wingdings" panose="05000000000000000000" pitchFamily="2" charset="2"/>
              </a:rPr>
              <a:t></a:t>
            </a:r>
            <a:endParaRPr lang="en-AU" sz="2800" dirty="0"/>
          </a:p>
        </p:txBody>
      </p:sp>
      <p:sp>
        <p:nvSpPr>
          <p:cNvPr id="17" name="TextBox 16"/>
          <p:cNvSpPr txBox="1"/>
          <p:nvPr/>
        </p:nvSpPr>
        <p:spPr>
          <a:xfrm>
            <a:off x="8492500" y="5440692"/>
            <a:ext cx="2304092" cy="523220"/>
          </a:xfrm>
          <a:prstGeom prst="rect">
            <a:avLst/>
          </a:prstGeom>
          <a:noFill/>
        </p:spPr>
        <p:txBody>
          <a:bodyPr wrap="none" rtlCol="0">
            <a:spAutoFit/>
          </a:bodyPr>
          <a:lstStyle/>
          <a:p>
            <a:pPr algn="ctr"/>
            <a:r>
              <a:rPr lang="en-AU" sz="2800" dirty="0" smtClean="0"/>
              <a:t>Copper sulfate</a:t>
            </a:r>
            <a:endParaRPr lang="en-AU" sz="2800" dirty="0"/>
          </a:p>
        </p:txBody>
      </p:sp>
      <p:graphicFrame>
        <p:nvGraphicFramePr>
          <p:cNvPr id="18" name="Table 17"/>
          <p:cNvGraphicFramePr>
            <a:graphicFrameLocks noGrp="1"/>
          </p:cNvGraphicFramePr>
          <p:nvPr>
            <p:extLst>
              <p:ext uri="{D42A27DB-BD31-4B8C-83A1-F6EECF244321}">
                <p14:modId xmlns:p14="http://schemas.microsoft.com/office/powerpoint/2010/main" val="710617653"/>
              </p:ext>
            </p:extLst>
          </p:nvPr>
        </p:nvGraphicFramePr>
        <p:xfrm>
          <a:off x="7567280" y="160020"/>
          <a:ext cx="4537710" cy="1554480"/>
        </p:xfrm>
        <a:graphic>
          <a:graphicData uri="http://schemas.openxmlformats.org/drawingml/2006/table">
            <a:tbl>
              <a:tblPr firstRow="1" bandRow="1">
                <a:tableStyleId>{F5AB1C69-6EDB-4FF4-983F-18BD219EF322}</a:tableStyleId>
              </a:tblPr>
              <a:tblGrid>
                <a:gridCol w="4537710">
                  <a:extLst>
                    <a:ext uri="{9D8B030D-6E8A-4147-A177-3AD203B41FA5}">
                      <a16:colId xmlns:a16="http://schemas.microsoft.com/office/drawing/2014/main" xmlns="" val="20000"/>
                    </a:ext>
                  </a:extLst>
                </a:gridCol>
              </a:tblGrid>
              <a:tr h="0">
                <a:tc>
                  <a:txBody>
                    <a:bodyPr/>
                    <a:lstStyle/>
                    <a:p>
                      <a:r>
                        <a:rPr lang="en-AU" sz="1800" dirty="0" smtClean="0"/>
                        <a:t>Reminder</a:t>
                      </a:r>
                      <a:endParaRPr lang="en-AU" sz="1800" dirty="0"/>
                    </a:p>
                  </a:txBody>
                  <a:tcPr/>
                </a:tc>
                <a:extLst>
                  <a:ext uri="{0D108BD9-81ED-4DB2-BD59-A6C34878D82A}">
                    <a16:rowId xmlns:a16="http://schemas.microsoft.com/office/drawing/2014/main" xmlns="" val="10000"/>
                  </a:ext>
                </a:extLst>
              </a:tr>
              <a:tr h="370840">
                <a:tc>
                  <a:txBody>
                    <a:bodyPr/>
                    <a:lstStyle/>
                    <a:p>
                      <a:r>
                        <a:rPr lang="en-AU" sz="1800" b="1" dirty="0" smtClean="0"/>
                        <a:t>Hydrochloric</a:t>
                      </a:r>
                      <a:r>
                        <a:rPr lang="en-AU" sz="1800" dirty="0" smtClean="0"/>
                        <a:t> acid forms </a:t>
                      </a:r>
                      <a:r>
                        <a:rPr lang="en-AU" sz="1800" b="1" dirty="0" smtClean="0"/>
                        <a:t>chloride</a:t>
                      </a:r>
                      <a:r>
                        <a:rPr lang="en-AU" sz="1800" dirty="0" smtClean="0"/>
                        <a:t> salts</a:t>
                      </a:r>
                    </a:p>
                    <a:p>
                      <a:r>
                        <a:rPr lang="en-AU" sz="1800" b="1" dirty="0" smtClean="0"/>
                        <a:t>Nitric </a:t>
                      </a:r>
                      <a:r>
                        <a:rPr lang="en-AU" sz="1800" dirty="0" smtClean="0"/>
                        <a:t>acid</a:t>
                      </a:r>
                      <a:r>
                        <a:rPr lang="en-AU" sz="1800" b="1" dirty="0" smtClean="0"/>
                        <a:t> </a:t>
                      </a:r>
                      <a:r>
                        <a:rPr lang="en-AU" sz="1800" dirty="0" smtClean="0"/>
                        <a:t>forms </a:t>
                      </a:r>
                      <a:r>
                        <a:rPr lang="en-AU" sz="1800" b="1" dirty="0" smtClean="0"/>
                        <a:t>nitrate</a:t>
                      </a:r>
                      <a:r>
                        <a:rPr lang="en-AU" sz="1800" dirty="0" smtClean="0"/>
                        <a:t> salts</a:t>
                      </a:r>
                    </a:p>
                    <a:p>
                      <a:r>
                        <a:rPr lang="en-AU" sz="1800" b="1" dirty="0" smtClean="0"/>
                        <a:t>Sulfuric</a:t>
                      </a:r>
                      <a:r>
                        <a:rPr lang="en-AU" sz="1800" dirty="0" smtClean="0"/>
                        <a:t> acid forms </a:t>
                      </a:r>
                      <a:r>
                        <a:rPr lang="en-AU" sz="1800" b="1" dirty="0" smtClean="0"/>
                        <a:t>sulfate</a:t>
                      </a:r>
                      <a:r>
                        <a:rPr lang="en-AU" sz="1800" dirty="0" smtClean="0"/>
                        <a:t> salts</a:t>
                      </a:r>
                    </a:p>
                    <a:p>
                      <a:r>
                        <a:rPr lang="en-AU" sz="1800" b="1" dirty="0" smtClean="0"/>
                        <a:t>Ethanoic </a:t>
                      </a:r>
                      <a:r>
                        <a:rPr lang="en-AU" sz="1800" dirty="0" smtClean="0"/>
                        <a:t>acid (vinegar) forms </a:t>
                      </a:r>
                      <a:r>
                        <a:rPr lang="en-AU" sz="1800" b="1" dirty="0" smtClean="0"/>
                        <a:t>ethanoate </a:t>
                      </a:r>
                      <a:r>
                        <a:rPr lang="en-AU" sz="1800" dirty="0" smtClean="0"/>
                        <a:t>salts</a:t>
                      </a:r>
                      <a:endParaRPr lang="en-AU" sz="1800" baseline="0"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856970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04F14E88-7A93-4A7E-9244-D91EF9A68B1E}"/>
              </a:ext>
            </a:extLst>
          </p:cNvPr>
          <p:cNvSpPr/>
          <p:nvPr/>
        </p:nvSpPr>
        <p:spPr>
          <a:xfrm>
            <a:off x="0" y="619065"/>
            <a:ext cx="9160625" cy="28296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0" y="0"/>
            <a:ext cx="6366229"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13" name="Content Placeholder 2">
            <a:extLst>
              <a:ext uri="{FF2B5EF4-FFF2-40B4-BE49-F238E27FC236}">
                <a16:creationId xmlns="" xmlns:a16="http://schemas.microsoft.com/office/drawing/2014/main" id="{CAC93B76-DCD2-4989-881C-3845FF0C226E}"/>
              </a:ext>
            </a:extLst>
          </p:cNvPr>
          <p:cNvSpPr>
            <a:spLocks noGrp="1"/>
          </p:cNvSpPr>
          <p:nvPr>
            <p:ph idx="1"/>
          </p:nvPr>
        </p:nvSpPr>
        <p:spPr>
          <a:xfrm>
            <a:off x="0" y="586061"/>
            <a:ext cx="9160625" cy="4518201"/>
          </a:xfrm>
        </p:spPr>
        <p:txBody>
          <a:bodyPr>
            <a:normAutofit/>
          </a:bodyPr>
          <a:lstStyle/>
          <a:p>
            <a:pPr marL="0" indent="0">
              <a:buNone/>
            </a:pPr>
            <a:r>
              <a:rPr lang="en-AU" b="1" dirty="0" smtClean="0"/>
              <a:t>Writing Word Equations for Acid-Base Reactions</a:t>
            </a:r>
            <a:endParaRPr lang="en-AU" b="1" dirty="0"/>
          </a:p>
          <a:p>
            <a:pPr marL="514350" indent="-514350">
              <a:buFont typeface="+mj-lt"/>
              <a:buAutoNum type="arabicPeriod"/>
            </a:pPr>
            <a:r>
              <a:rPr lang="en-AU" dirty="0" smtClean="0"/>
              <a:t>Write the reactants first, followed by an arrow.</a:t>
            </a:r>
            <a:endParaRPr lang="en-AU" dirty="0"/>
          </a:p>
          <a:p>
            <a:pPr marL="514350" indent="-514350">
              <a:buFont typeface="+mj-lt"/>
              <a:buAutoNum type="arabicPeriod"/>
            </a:pPr>
            <a:r>
              <a:rPr lang="en-AU" dirty="0" smtClean="0"/>
              <a:t>Write the water on the products side.</a:t>
            </a:r>
          </a:p>
          <a:p>
            <a:pPr marL="514350" indent="-514350">
              <a:buFont typeface="+mj-lt"/>
              <a:buAutoNum type="arabicPeriod"/>
            </a:pPr>
            <a:r>
              <a:rPr lang="en-AU" dirty="0" smtClean="0"/>
              <a:t>Identify </a:t>
            </a:r>
            <a:r>
              <a:rPr lang="en-AU" dirty="0"/>
              <a:t>the </a:t>
            </a:r>
            <a:r>
              <a:rPr lang="en-AU" dirty="0" smtClean="0"/>
              <a:t>salt formed and add it to the products side.</a:t>
            </a:r>
          </a:p>
          <a:p>
            <a:pPr marL="514350" indent="-514350">
              <a:buFont typeface="+mj-lt"/>
              <a:buAutoNum type="arabicPeriod"/>
            </a:pPr>
            <a:r>
              <a:rPr lang="en-AU" dirty="0" smtClean="0"/>
              <a:t>Add </a:t>
            </a:r>
            <a:r>
              <a:rPr lang="en-AU" dirty="0"/>
              <a:t>carbon dioxide </a:t>
            </a:r>
            <a:r>
              <a:rPr lang="en-AU" dirty="0" smtClean="0"/>
              <a:t>to the </a:t>
            </a:r>
            <a:r>
              <a:rPr lang="en-AU" dirty="0"/>
              <a:t>products </a:t>
            </a:r>
            <a:r>
              <a:rPr lang="en-AU" dirty="0" smtClean="0"/>
              <a:t>side for carbonate reactions.</a:t>
            </a:r>
            <a:endParaRPr lang="en-AU" dirty="0"/>
          </a:p>
          <a:p>
            <a:pPr marL="0" indent="0">
              <a:buNone/>
            </a:pPr>
            <a:endParaRPr lang="en-AU" dirty="0" smtClean="0"/>
          </a:p>
          <a:p>
            <a:pPr marL="0" indent="0">
              <a:buNone/>
            </a:pPr>
            <a:r>
              <a:rPr lang="en-AU" dirty="0" smtClean="0"/>
              <a:t>Predict the products when iron carbonate reacts with hydrochloric acid.</a:t>
            </a:r>
            <a:endParaRPr lang="en-AU" dirty="0">
              <a:solidFill>
                <a:srgbClr val="7030A0"/>
              </a:solidFill>
            </a:endParaRPr>
          </a:p>
        </p:txBody>
      </p:sp>
      <p:sp>
        <p:nvSpPr>
          <p:cNvPr id="10" name="TextBox 9"/>
          <p:cNvSpPr txBox="1"/>
          <p:nvPr/>
        </p:nvSpPr>
        <p:spPr>
          <a:xfrm>
            <a:off x="123867" y="5009805"/>
            <a:ext cx="5200206" cy="954107"/>
          </a:xfrm>
          <a:prstGeom prst="rect">
            <a:avLst/>
          </a:prstGeom>
          <a:noFill/>
        </p:spPr>
        <p:txBody>
          <a:bodyPr wrap="none" rtlCol="0">
            <a:spAutoFit/>
          </a:bodyPr>
          <a:lstStyle/>
          <a:p>
            <a:pPr algn="ctr"/>
            <a:r>
              <a:rPr lang="en-AU" sz="2800" i="1" dirty="0" smtClean="0"/>
              <a:t>Reactants</a:t>
            </a:r>
          </a:p>
          <a:p>
            <a:r>
              <a:rPr lang="en-AU" sz="2800" dirty="0" smtClean="0"/>
              <a:t>Iron carbonate + Hydrochloric acid</a:t>
            </a:r>
            <a:endParaRPr lang="en-AU" sz="2800" dirty="0"/>
          </a:p>
        </p:txBody>
      </p:sp>
      <p:sp>
        <p:nvSpPr>
          <p:cNvPr id="12" name="TextBox 11"/>
          <p:cNvSpPr txBox="1"/>
          <p:nvPr/>
        </p:nvSpPr>
        <p:spPr>
          <a:xfrm>
            <a:off x="5604611" y="5010721"/>
            <a:ext cx="5430333" cy="954107"/>
          </a:xfrm>
          <a:prstGeom prst="rect">
            <a:avLst/>
          </a:prstGeom>
          <a:noFill/>
        </p:spPr>
        <p:txBody>
          <a:bodyPr wrap="none" rtlCol="0">
            <a:spAutoFit/>
          </a:bodyPr>
          <a:lstStyle/>
          <a:p>
            <a:pPr algn="ctr"/>
            <a:r>
              <a:rPr lang="en-AU" sz="2800" i="1" dirty="0" smtClean="0"/>
              <a:t>Products</a:t>
            </a:r>
          </a:p>
          <a:p>
            <a:r>
              <a:rPr lang="en-AU" sz="2800" dirty="0" smtClean="0"/>
              <a:t>Water  +   Carbon dioxide   +              </a:t>
            </a:r>
            <a:endParaRPr lang="en-AU" sz="2800" dirty="0"/>
          </a:p>
        </p:txBody>
      </p:sp>
      <p:sp>
        <p:nvSpPr>
          <p:cNvPr id="14" name="TextBox 13"/>
          <p:cNvSpPr txBox="1"/>
          <p:nvPr/>
        </p:nvSpPr>
        <p:spPr>
          <a:xfrm>
            <a:off x="5141865" y="5440692"/>
            <a:ext cx="535724" cy="523220"/>
          </a:xfrm>
          <a:prstGeom prst="rect">
            <a:avLst/>
          </a:prstGeom>
          <a:noFill/>
        </p:spPr>
        <p:txBody>
          <a:bodyPr wrap="none" rtlCol="0">
            <a:spAutoFit/>
          </a:bodyPr>
          <a:lstStyle/>
          <a:p>
            <a:pPr algn="ctr"/>
            <a:r>
              <a:rPr lang="en-AU" sz="2800" dirty="0">
                <a:sym typeface="Wingdings" panose="05000000000000000000" pitchFamily="2" charset="2"/>
              </a:rPr>
              <a:t></a:t>
            </a:r>
            <a:endParaRPr lang="en-AU" sz="2800" dirty="0"/>
          </a:p>
        </p:txBody>
      </p:sp>
      <p:sp>
        <p:nvSpPr>
          <p:cNvPr id="17" name="TextBox 16"/>
          <p:cNvSpPr txBox="1"/>
          <p:nvPr/>
        </p:nvSpPr>
        <p:spPr>
          <a:xfrm>
            <a:off x="9836135" y="5436178"/>
            <a:ext cx="2039982" cy="523220"/>
          </a:xfrm>
          <a:prstGeom prst="rect">
            <a:avLst/>
          </a:prstGeom>
          <a:noFill/>
        </p:spPr>
        <p:txBody>
          <a:bodyPr wrap="none" rtlCol="0">
            <a:spAutoFit/>
          </a:bodyPr>
          <a:lstStyle/>
          <a:p>
            <a:pPr algn="ctr"/>
            <a:r>
              <a:rPr lang="en-AU" sz="2800" dirty="0" smtClean="0"/>
              <a:t>Iron chloride</a:t>
            </a:r>
            <a:endParaRPr lang="en-AU" sz="2800" dirty="0"/>
          </a:p>
        </p:txBody>
      </p:sp>
      <p:graphicFrame>
        <p:nvGraphicFramePr>
          <p:cNvPr id="18" name="Table 17"/>
          <p:cNvGraphicFramePr>
            <a:graphicFrameLocks noGrp="1"/>
          </p:cNvGraphicFramePr>
          <p:nvPr>
            <p:extLst>
              <p:ext uri="{D42A27DB-BD31-4B8C-83A1-F6EECF244321}">
                <p14:modId xmlns:p14="http://schemas.microsoft.com/office/powerpoint/2010/main" val="710617653"/>
              </p:ext>
            </p:extLst>
          </p:nvPr>
        </p:nvGraphicFramePr>
        <p:xfrm>
          <a:off x="7567280" y="160020"/>
          <a:ext cx="4537710" cy="1554480"/>
        </p:xfrm>
        <a:graphic>
          <a:graphicData uri="http://schemas.openxmlformats.org/drawingml/2006/table">
            <a:tbl>
              <a:tblPr firstRow="1" bandRow="1">
                <a:tableStyleId>{F5AB1C69-6EDB-4FF4-983F-18BD219EF322}</a:tableStyleId>
              </a:tblPr>
              <a:tblGrid>
                <a:gridCol w="4537710">
                  <a:extLst>
                    <a:ext uri="{9D8B030D-6E8A-4147-A177-3AD203B41FA5}">
                      <a16:colId xmlns:a16="http://schemas.microsoft.com/office/drawing/2014/main" xmlns="" val="20000"/>
                    </a:ext>
                  </a:extLst>
                </a:gridCol>
              </a:tblGrid>
              <a:tr h="0">
                <a:tc>
                  <a:txBody>
                    <a:bodyPr/>
                    <a:lstStyle/>
                    <a:p>
                      <a:r>
                        <a:rPr lang="en-AU" sz="1800" dirty="0" smtClean="0"/>
                        <a:t>Reminder</a:t>
                      </a:r>
                      <a:endParaRPr lang="en-AU" sz="1800" dirty="0"/>
                    </a:p>
                  </a:txBody>
                  <a:tcPr/>
                </a:tc>
                <a:extLst>
                  <a:ext uri="{0D108BD9-81ED-4DB2-BD59-A6C34878D82A}">
                    <a16:rowId xmlns:a16="http://schemas.microsoft.com/office/drawing/2014/main" xmlns="" val="10000"/>
                  </a:ext>
                </a:extLst>
              </a:tr>
              <a:tr h="370840">
                <a:tc>
                  <a:txBody>
                    <a:bodyPr/>
                    <a:lstStyle/>
                    <a:p>
                      <a:r>
                        <a:rPr lang="en-AU" sz="1800" b="1" dirty="0" smtClean="0"/>
                        <a:t>Hydrochloric</a:t>
                      </a:r>
                      <a:r>
                        <a:rPr lang="en-AU" sz="1800" dirty="0" smtClean="0"/>
                        <a:t> acid forms </a:t>
                      </a:r>
                      <a:r>
                        <a:rPr lang="en-AU" sz="1800" b="1" dirty="0" smtClean="0"/>
                        <a:t>chloride</a:t>
                      </a:r>
                      <a:r>
                        <a:rPr lang="en-AU" sz="1800" dirty="0" smtClean="0"/>
                        <a:t> salts</a:t>
                      </a:r>
                    </a:p>
                    <a:p>
                      <a:r>
                        <a:rPr lang="en-AU" sz="1800" b="1" dirty="0" smtClean="0"/>
                        <a:t>Nitric </a:t>
                      </a:r>
                      <a:r>
                        <a:rPr lang="en-AU" sz="1800" dirty="0" smtClean="0"/>
                        <a:t>acid</a:t>
                      </a:r>
                      <a:r>
                        <a:rPr lang="en-AU" sz="1800" b="1" dirty="0" smtClean="0"/>
                        <a:t> </a:t>
                      </a:r>
                      <a:r>
                        <a:rPr lang="en-AU" sz="1800" dirty="0" smtClean="0"/>
                        <a:t>forms </a:t>
                      </a:r>
                      <a:r>
                        <a:rPr lang="en-AU" sz="1800" b="1" dirty="0" smtClean="0"/>
                        <a:t>nitrate</a:t>
                      </a:r>
                      <a:r>
                        <a:rPr lang="en-AU" sz="1800" dirty="0" smtClean="0"/>
                        <a:t> salts</a:t>
                      </a:r>
                    </a:p>
                    <a:p>
                      <a:r>
                        <a:rPr lang="en-AU" sz="1800" b="1" dirty="0" smtClean="0"/>
                        <a:t>Sulfuric</a:t>
                      </a:r>
                      <a:r>
                        <a:rPr lang="en-AU" sz="1800" dirty="0" smtClean="0"/>
                        <a:t> acid forms </a:t>
                      </a:r>
                      <a:r>
                        <a:rPr lang="en-AU" sz="1800" b="1" dirty="0" smtClean="0"/>
                        <a:t>sulfate</a:t>
                      </a:r>
                      <a:r>
                        <a:rPr lang="en-AU" sz="1800" dirty="0" smtClean="0"/>
                        <a:t> salts</a:t>
                      </a:r>
                    </a:p>
                    <a:p>
                      <a:r>
                        <a:rPr lang="en-AU" sz="1800" b="1" dirty="0" smtClean="0"/>
                        <a:t>Ethanoic </a:t>
                      </a:r>
                      <a:r>
                        <a:rPr lang="en-AU" sz="1800" dirty="0" smtClean="0"/>
                        <a:t>acid (vinegar) forms </a:t>
                      </a:r>
                      <a:r>
                        <a:rPr lang="en-AU" sz="1800" b="1" dirty="0" smtClean="0"/>
                        <a:t>ethanoate </a:t>
                      </a:r>
                      <a:r>
                        <a:rPr lang="en-AU" sz="1800" dirty="0" smtClean="0"/>
                        <a:t>salts</a:t>
                      </a:r>
                      <a:endParaRPr lang="en-AU" sz="1800" baseline="0"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755896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04F14E88-7A93-4A7E-9244-D91EF9A68B1E}"/>
              </a:ext>
            </a:extLst>
          </p:cNvPr>
          <p:cNvSpPr/>
          <p:nvPr/>
        </p:nvSpPr>
        <p:spPr>
          <a:xfrm>
            <a:off x="0" y="619065"/>
            <a:ext cx="9160625" cy="28296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0" y="0"/>
            <a:ext cx="6366229"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13" name="Content Placeholder 2">
            <a:extLst>
              <a:ext uri="{FF2B5EF4-FFF2-40B4-BE49-F238E27FC236}">
                <a16:creationId xmlns="" xmlns:a16="http://schemas.microsoft.com/office/drawing/2014/main" id="{CAC93B76-DCD2-4989-881C-3845FF0C226E}"/>
              </a:ext>
            </a:extLst>
          </p:cNvPr>
          <p:cNvSpPr>
            <a:spLocks noGrp="1"/>
          </p:cNvSpPr>
          <p:nvPr>
            <p:ph idx="1"/>
          </p:nvPr>
        </p:nvSpPr>
        <p:spPr>
          <a:xfrm>
            <a:off x="0" y="586061"/>
            <a:ext cx="9160625" cy="4518201"/>
          </a:xfrm>
        </p:spPr>
        <p:txBody>
          <a:bodyPr>
            <a:normAutofit/>
          </a:bodyPr>
          <a:lstStyle/>
          <a:p>
            <a:pPr marL="0" indent="0">
              <a:buNone/>
            </a:pPr>
            <a:r>
              <a:rPr lang="en-AU" b="1" dirty="0" smtClean="0"/>
              <a:t>Writing Word Equations for Acid-Base Reactions</a:t>
            </a:r>
            <a:endParaRPr lang="en-AU" b="1" dirty="0"/>
          </a:p>
          <a:p>
            <a:pPr marL="514350" indent="-514350">
              <a:buFont typeface="+mj-lt"/>
              <a:buAutoNum type="arabicPeriod"/>
            </a:pPr>
            <a:r>
              <a:rPr lang="en-AU" dirty="0" smtClean="0"/>
              <a:t>Write the reactants first, followed by an arrow.</a:t>
            </a:r>
            <a:endParaRPr lang="en-AU" dirty="0"/>
          </a:p>
          <a:p>
            <a:pPr marL="514350" indent="-514350">
              <a:buFont typeface="+mj-lt"/>
              <a:buAutoNum type="arabicPeriod"/>
            </a:pPr>
            <a:r>
              <a:rPr lang="en-AU" dirty="0" smtClean="0"/>
              <a:t>Write the water on the products side.</a:t>
            </a:r>
          </a:p>
          <a:p>
            <a:pPr marL="514350" indent="-514350">
              <a:buFont typeface="+mj-lt"/>
              <a:buAutoNum type="arabicPeriod"/>
            </a:pPr>
            <a:r>
              <a:rPr lang="en-AU" dirty="0" smtClean="0"/>
              <a:t>Identify </a:t>
            </a:r>
            <a:r>
              <a:rPr lang="en-AU" dirty="0"/>
              <a:t>the </a:t>
            </a:r>
            <a:r>
              <a:rPr lang="en-AU" dirty="0" smtClean="0"/>
              <a:t>salt formed and add it to the products side.</a:t>
            </a:r>
          </a:p>
          <a:p>
            <a:pPr marL="514350" indent="-514350">
              <a:buFont typeface="+mj-lt"/>
              <a:buAutoNum type="arabicPeriod"/>
            </a:pPr>
            <a:r>
              <a:rPr lang="en-AU" dirty="0" smtClean="0"/>
              <a:t>Add </a:t>
            </a:r>
            <a:r>
              <a:rPr lang="en-AU" dirty="0"/>
              <a:t>carbon dioxide </a:t>
            </a:r>
            <a:r>
              <a:rPr lang="en-AU" dirty="0" smtClean="0"/>
              <a:t>to the </a:t>
            </a:r>
            <a:r>
              <a:rPr lang="en-AU" dirty="0"/>
              <a:t>products </a:t>
            </a:r>
            <a:r>
              <a:rPr lang="en-AU" dirty="0" smtClean="0"/>
              <a:t>side for carbonate reactions.</a:t>
            </a:r>
            <a:endParaRPr lang="en-AU" dirty="0"/>
          </a:p>
          <a:p>
            <a:pPr marL="0" indent="0">
              <a:buNone/>
            </a:pPr>
            <a:endParaRPr lang="en-AU" dirty="0" smtClean="0"/>
          </a:p>
          <a:p>
            <a:pPr marL="0" indent="0">
              <a:buNone/>
            </a:pPr>
            <a:r>
              <a:rPr lang="en-AU" dirty="0" smtClean="0"/>
              <a:t>Predict the products when zinc carbonate reacts with nitric acid.</a:t>
            </a:r>
            <a:endParaRPr lang="en-AU" dirty="0">
              <a:solidFill>
                <a:srgbClr val="7030A0"/>
              </a:solidFill>
            </a:endParaRPr>
          </a:p>
        </p:txBody>
      </p:sp>
      <p:sp>
        <p:nvSpPr>
          <p:cNvPr id="10" name="TextBox 9"/>
          <p:cNvSpPr txBox="1"/>
          <p:nvPr/>
        </p:nvSpPr>
        <p:spPr>
          <a:xfrm>
            <a:off x="650583" y="5009805"/>
            <a:ext cx="4146776" cy="954107"/>
          </a:xfrm>
          <a:prstGeom prst="rect">
            <a:avLst/>
          </a:prstGeom>
          <a:noFill/>
        </p:spPr>
        <p:txBody>
          <a:bodyPr wrap="none" rtlCol="0">
            <a:spAutoFit/>
          </a:bodyPr>
          <a:lstStyle/>
          <a:p>
            <a:pPr algn="ctr"/>
            <a:r>
              <a:rPr lang="en-AU" sz="2800" i="1" dirty="0" smtClean="0"/>
              <a:t>Reactants</a:t>
            </a:r>
          </a:p>
          <a:p>
            <a:r>
              <a:rPr lang="en-AU" sz="2800" dirty="0" smtClean="0"/>
              <a:t>Zinc carbonate + Nitric acid</a:t>
            </a:r>
            <a:endParaRPr lang="en-AU" sz="2800" dirty="0"/>
          </a:p>
        </p:txBody>
      </p:sp>
      <p:sp>
        <p:nvSpPr>
          <p:cNvPr id="12" name="TextBox 11"/>
          <p:cNvSpPr txBox="1"/>
          <p:nvPr/>
        </p:nvSpPr>
        <p:spPr>
          <a:xfrm>
            <a:off x="5604611" y="5010721"/>
            <a:ext cx="5430333" cy="954107"/>
          </a:xfrm>
          <a:prstGeom prst="rect">
            <a:avLst/>
          </a:prstGeom>
          <a:noFill/>
        </p:spPr>
        <p:txBody>
          <a:bodyPr wrap="none" rtlCol="0">
            <a:spAutoFit/>
          </a:bodyPr>
          <a:lstStyle/>
          <a:p>
            <a:pPr algn="ctr"/>
            <a:r>
              <a:rPr lang="en-AU" sz="2800" i="1" dirty="0" smtClean="0"/>
              <a:t>Products</a:t>
            </a:r>
          </a:p>
          <a:p>
            <a:r>
              <a:rPr lang="en-AU" sz="2800" dirty="0" smtClean="0"/>
              <a:t>Water  +   Carbon dioxide   +              </a:t>
            </a:r>
            <a:endParaRPr lang="en-AU" sz="2800" dirty="0"/>
          </a:p>
        </p:txBody>
      </p:sp>
      <p:sp>
        <p:nvSpPr>
          <p:cNvPr id="14" name="TextBox 13"/>
          <p:cNvSpPr txBox="1"/>
          <p:nvPr/>
        </p:nvSpPr>
        <p:spPr>
          <a:xfrm>
            <a:off x="5141865" y="5440692"/>
            <a:ext cx="535724" cy="523220"/>
          </a:xfrm>
          <a:prstGeom prst="rect">
            <a:avLst/>
          </a:prstGeom>
          <a:noFill/>
        </p:spPr>
        <p:txBody>
          <a:bodyPr wrap="none" rtlCol="0">
            <a:spAutoFit/>
          </a:bodyPr>
          <a:lstStyle/>
          <a:p>
            <a:pPr algn="ctr"/>
            <a:r>
              <a:rPr lang="en-AU" sz="2800" dirty="0">
                <a:sym typeface="Wingdings" panose="05000000000000000000" pitchFamily="2" charset="2"/>
              </a:rPr>
              <a:t></a:t>
            </a:r>
            <a:endParaRPr lang="en-AU" sz="2800" dirty="0"/>
          </a:p>
        </p:txBody>
      </p:sp>
      <p:sp>
        <p:nvSpPr>
          <p:cNvPr id="17" name="TextBox 16"/>
          <p:cNvSpPr txBox="1"/>
          <p:nvPr/>
        </p:nvSpPr>
        <p:spPr>
          <a:xfrm>
            <a:off x="9941518" y="5436178"/>
            <a:ext cx="1829219" cy="523220"/>
          </a:xfrm>
          <a:prstGeom prst="rect">
            <a:avLst/>
          </a:prstGeom>
          <a:noFill/>
        </p:spPr>
        <p:txBody>
          <a:bodyPr wrap="none" rtlCol="0">
            <a:spAutoFit/>
          </a:bodyPr>
          <a:lstStyle/>
          <a:p>
            <a:pPr algn="ctr"/>
            <a:r>
              <a:rPr lang="en-AU" sz="2800" dirty="0" smtClean="0"/>
              <a:t>Zinc nitrate</a:t>
            </a:r>
            <a:endParaRPr lang="en-AU" sz="2800" dirty="0"/>
          </a:p>
        </p:txBody>
      </p:sp>
      <p:graphicFrame>
        <p:nvGraphicFramePr>
          <p:cNvPr id="18" name="Table 17"/>
          <p:cNvGraphicFramePr>
            <a:graphicFrameLocks noGrp="1"/>
          </p:cNvGraphicFramePr>
          <p:nvPr>
            <p:extLst>
              <p:ext uri="{D42A27DB-BD31-4B8C-83A1-F6EECF244321}">
                <p14:modId xmlns:p14="http://schemas.microsoft.com/office/powerpoint/2010/main" val="710617653"/>
              </p:ext>
            </p:extLst>
          </p:nvPr>
        </p:nvGraphicFramePr>
        <p:xfrm>
          <a:off x="7567280" y="160020"/>
          <a:ext cx="4537710" cy="1554480"/>
        </p:xfrm>
        <a:graphic>
          <a:graphicData uri="http://schemas.openxmlformats.org/drawingml/2006/table">
            <a:tbl>
              <a:tblPr firstRow="1" bandRow="1">
                <a:tableStyleId>{F5AB1C69-6EDB-4FF4-983F-18BD219EF322}</a:tableStyleId>
              </a:tblPr>
              <a:tblGrid>
                <a:gridCol w="4537710">
                  <a:extLst>
                    <a:ext uri="{9D8B030D-6E8A-4147-A177-3AD203B41FA5}">
                      <a16:colId xmlns:a16="http://schemas.microsoft.com/office/drawing/2014/main" xmlns="" val="20000"/>
                    </a:ext>
                  </a:extLst>
                </a:gridCol>
              </a:tblGrid>
              <a:tr h="0">
                <a:tc>
                  <a:txBody>
                    <a:bodyPr/>
                    <a:lstStyle/>
                    <a:p>
                      <a:r>
                        <a:rPr lang="en-AU" sz="1800" dirty="0" smtClean="0"/>
                        <a:t>Reminder</a:t>
                      </a:r>
                      <a:endParaRPr lang="en-AU" sz="1800" dirty="0"/>
                    </a:p>
                  </a:txBody>
                  <a:tcPr/>
                </a:tc>
                <a:extLst>
                  <a:ext uri="{0D108BD9-81ED-4DB2-BD59-A6C34878D82A}">
                    <a16:rowId xmlns:a16="http://schemas.microsoft.com/office/drawing/2014/main" xmlns="" val="10000"/>
                  </a:ext>
                </a:extLst>
              </a:tr>
              <a:tr h="370840">
                <a:tc>
                  <a:txBody>
                    <a:bodyPr/>
                    <a:lstStyle/>
                    <a:p>
                      <a:r>
                        <a:rPr lang="en-AU" sz="1800" b="1" dirty="0" smtClean="0"/>
                        <a:t>Hydrochloric</a:t>
                      </a:r>
                      <a:r>
                        <a:rPr lang="en-AU" sz="1800" dirty="0" smtClean="0"/>
                        <a:t> acid forms </a:t>
                      </a:r>
                      <a:r>
                        <a:rPr lang="en-AU" sz="1800" b="1" dirty="0" smtClean="0"/>
                        <a:t>chloride</a:t>
                      </a:r>
                      <a:r>
                        <a:rPr lang="en-AU" sz="1800" dirty="0" smtClean="0"/>
                        <a:t> salts</a:t>
                      </a:r>
                    </a:p>
                    <a:p>
                      <a:r>
                        <a:rPr lang="en-AU" sz="1800" b="1" dirty="0" smtClean="0"/>
                        <a:t>Nitric </a:t>
                      </a:r>
                      <a:r>
                        <a:rPr lang="en-AU" sz="1800" dirty="0" smtClean="0"/>
                        <a:t>acid</a:t>
                      </a:r>
                      <a:r>
                        <a:rPr lang="en-AU" sz="1800" b="1" dirty="0" smtClean="0"/>
                        <a:t> </a:t>
                      </a:r>
                      <a:r>
                        <a:rPr lang="en-AU" sz="1800" dirty="0" smtClean="0"/>
                        <a:t>forms </a:t>
                      </a:r>
                      <a:r>
                        <a:rPr lang="en-AU" sz="1800" b="1" dirty="0" smtClean="0"/>
                        <a:t>nitrate</a:t>
                      </a:r>
                      <a:r>
                        <a:rPr lang="en-AU" sz="1800" dirty="0" smtClean="0"/>
                        <a:t> salts</a:t>
                      </a:r>
                    </a:p>
                    <a:p>
                      <a:r>
                        <a:rPr lang="en-AU" sz="1800" b="1" dirty="0" smtClean="0"/>
                        <a:t>Sulfuric</a:t>
                      </a:r>
                      <a:r>
                        <a:rPr lang="en-AU" sz="1800" dirty="0" smtClean="0"/>
                        <a:t> acid forms </a:t>
                      </a:r>
                      <a:r>
                        <a:rPr lang="en-AU" sz="1800" b="1" dirty="0" smtClean="0"/>
                        <a:t>sulfate</a:t>
                      </a:r>
                      <a:r>
                        <a:rPr lang="en-AU" sz="1800" dirty="0" smtClean="0"/>
                        <a:t> salts</a:t>
                      </a:r>
                    </a:p>
                    <a:p>
                      <a:r>
                        <a:rPr lang="en-AU" sz="1800" b="1" dirty="0" smtClean="0"/>
                        <a:t>Ethanoic </a:t>
                      </a:r>
                      <a:r>
                        <a:rPr lang="en-AU" sz="1800" dirty="0" smtClean="0"/>
                        <a:t>acid (vinegar) forms </a:t>
                      </a:r>
                      <a:r>
                        <a:rPr lang="en-AU" sz="1800" b="1" dirty="0" smtClean="0"/>
                        <a:t>ethanoate </a:t>
                      </a:r>
                      <a:r>
                        <a:rPr lang="en-AU" sz="1800" dirty="0" smtClean="0"/>
                        <a:t>salts</a:t>
                      </a:r>
                      <a:endParaRPr lang="en-AU" sz="1800" baseline="0"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626834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04F14E88-7A93-4A7E-9244-D91EF9A68B1E}"/>
              </a:ext>
            </a:extLst>
          </p:cNvPr>
          <p:cNvSpPr/>
          <p:nvPr/>
        </p:nvSpPr>
        <p:spPr>
          <a:xfrm>
            <a:off x="0" y="619065"/>
            <a:ext cx="9160625" cy="28296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0" y="0"/>
            <a:ext cx="6366229"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13" name="Content Placeholder 2">
            <a:extLst>
              <a:ext uri="{FF2B5EF4-FFF2-40B4-BE49-F238E27FC236}">
                <a16:creationId xmlns="" xmlns:a16="http://schemas.microsoft.com/office/drawing/2014/main" id="{CAC93B76-DCD2-4989-881C-3845FF0C226E}"/>
              </a:ext>
            </a:extLst>
          </p:cNvPr>
          <p:cNvSpPr>
            <a:spLocks noGrp="1"/>
          </p:cNvSpPr>
          <p:nvPr>
            <p:ph idx="1"/>
          </p:nvPr>
        </p:nvSpPr>
        <p:spPr>
          <a:xfrm>
            <a:off x="0" y="586061"/>
            <a:ext cx="9160625" cy="4518201"/>
          </a:xfrm>
        </p:spPr>
        <p:txBody>
          <a:bodyPr>
            <a:normAutofit/>
          </a:bodyPr>
          <a:lstStyle/>
          <a:p>
            <a:pPr marL="0" indent="0">
              <a:buNone/>
            </a:pPr>
            <a:r>
              <a:rPr lang="en-AU" b="1" dirty="0" smtClean="0"/>
              <a:t>Writing Word Equations for Acid-Base Reactions</a:t>
            </a:r>
            <a:endParaRPr lang="en-AU" b="1" dirty="0"/>
          </a:p>
          <a:p>
            <a:pPr marL="514350" indent="-514350">
              <a:buFont typeface="+mj-lt"/>
              <a:buAutoNum type="arabicPeriod"/>
            </a:pPr>
            <a:r>
              <a:rPr lang="en-AU" dirty="0" smtClean="0"/>
              <a:t>Write the reactants first, followed by an arrow.</a:t>
            </a:r>
            <a:endParaRPr lang="en-AU" dirty="0"/>
          </a:p>
          <a:p>
            <a:pPr marL="514350" indent="-514350">
              <a:buFont typeface="+mj-lt"/>
              <a:buAutoNum type="arabicPeriod"/>
            </a:pPr>
            <a:r>
              <a:rPr lang="en-AU" dirty="0" smtClean="0"/>
              <a:t>Write the water on the products side.</a:t>
            </a:r>
          </a:p>
          <a:p>
            <a:pPr marL="514350" indent="-514350">
              <a:buFont typeface="+mj-lt"/>
              <a:buAutoNum type="arabicPeriod"/>
            </a:pPr>
            <a:r>
              <a:rPr lang="en-AU" dirty="0" smtClean="0"/>
              <a:t>Identify </a:t>
            </a:r>
            <a:r>
              <a:rPr lang="en-AU" dirty="0"/>
              <a:t>the </a:t>
            </a:r>
            <a:r>
              <a:rPr lang="en-AU" dirty="0" smtClean="0"/>
              <a:t>salt formed and add it to the products side.</a:t>
            </a:r>
          </a:p>
          <a:p>
            <a:pPr marL="514350" indent="-514350">
              <a:buFont typeface="+mj-lt"/>
              <a:buAutoNum type="arabicPeriod"/>
            </a:pPr>
            <a:r>
              <a:rPr lang="en-AU" dirty="0" smtClean="0"/>
              <a:t>Add </a:t>
            </a:r>
            <a:r>
              <a:rPr lang="en-AU" dirty="0"/>
              <a:t>carbon dioxide </a:t>
            </a:r>
            <a:r>
              <a:rPr lang="en-AU" dirty="0" smtClean="0"/>
              <a:t>to the </a:t>
            </a:r>
            <a:r>
              <a:rPr lang="en-AU" dirty="0"/>
              <a:t>products </a:t>
            </a:r>
            <a:r>
              <a:rPr lang="en-AU" dirty="0" smtClean="0"/>
              <a:t>side for carbonate reactions.</a:t>
            </a:r>
            <a:endParaRPr lang="en-AU" dirty="0"/>
          </a:p>
          <a:p>
            <a:pPr marL="0" indent="0">
              <a:buNone/>
            </a:pPr>
            <a:endParaRPr lang="en-AU" dirty="0" smtClean="0"/>
          </a:p>
          <a:p>
            <a:pPr marL="0" indent="0">
              <a:buNone/>
            </a:pPr>
            <a:r>
              <a:rPr lang="en-AU" dirty="0" smtClean="0"/>
              <a:t>Predict the products when sodium hydroxide reacts with ethanoic acid.</a:t>
            </a:r>
            <a:endParaRPr lang="en-AU" dirty="0">
              <a:solidFill>
                <a:srgbClr val="7030A0"/>
              </a:solidFill>
            </a:endParaRPr>
          </a:p>
        </p:txBody>
      </p:sp>
      <p:sp>
        <p:nvSpPr>
          <p:cNvPr id="10" name="TextBox 9"/>
          <p:cNvSpPr txBox="1"/>
          <p:nvPr/>
        </p:nvSpPr>
        <p:spPr>
          <a:xfrm>
            <a:off x="180972" y="5009805"/>
            <a:ext cx="5086008" cy="954107"/>
          </a:xfrm>
          <a:prstGeom prst="rect">
            <a:avLst/>
          </a:prstGeom>
          <a:noFill/>
        </p:spPr>
        <p:txBody>
          <a:bodyPr wrap="none" rtlCol="0">
            <a:spAutoFit/>
          </a:bodyPr>
          <a:lstStyle/>
          <a:p>
            <a:pPr algn="ctr"/>
            <a:r>
              <a:rPr lang="en-AU" sz="2800" i="1" dirty="0" smtClean="0"/>
              <a:t>Reactants</a:t>
            </a:r>
          </a:p>
          <a:p>
            <a:r>
              <a:rPr lang="en-AU" sz="2800" dirty="0" smtClean="0"/>
              <a:t>Sodium hydroxide + Ethanoic acid</a:t>
            </a:r>
            <a:endParaRPr lang="en-AU" sz="2800" dirty="0"/>
          </a:p>
        </p:txBody>
      </p:sp>
      <p:sp>
        <p:nvSpPr>
          <p:cNvPr id="12" name="TextBox 11"/>
          <p:cNvSpPr txBox="1"/>
          <p:nvPr/>
        </p:nvSpPr>
        <p:spPr>
          <a:xfrm>
            <a:off x="6585168" y="5010721"/>
            <a:ext cx="3469219" cy="954107"/>
          </a:xfrm>
          <a:prstGeom prst="rect">
            <a:avLst/>
          </a:prstGeom>
          <a:noFill/>
        </p:spPr>
        <p:txBody>
          <a:bodyPr wrap="none" rtlCol="0">
            <a:spAutoFit/>
          </a:bodyPr>
          <a:lstStyle/>
          <a:p>
            <a:pPr algn="ctr"/>
            <a:r>
              <a:rPr lang="en-AU" sz="2800" i="1" dirty="0" smtClean="0"/>
              <a:t>Products</a:t>
            </a:r>
          </a:p>
          <a:p>
            <a:r>
              <a:rPr lang="en-AU" sz="2800" dirty="0" smtClean="0"/>
              <a:t>Water  +</a:t>
            </a:r>
            <a:endParaRPr lang="en-AU" sz="2800" dirty="0"/>
          </a:p>
        </p:txBody>
      </p:sp>
      <p:sp>
        <p:nvSpPr>
          <p:cNvPr id="14" name="TextBox 13"/>
          <p:cNvSpPr txBox="1"/>
          <p:nvPr/>
        </p:nvSpPr>
        <p:spPr>
          <a:xfrm>
            <a:off x="5561607" y="5486858"/>
            <a:ext cx="535724" cy="523220"/>
          </a:xfrm>
          <a:prstGeom prst="rect">
            <a:avLst/>
          </a:prstGeom>
          <a:noFill/>
        </p:spPr>
        <p:txBody>
          <a:bodyPr wrap="none" rtlCol="0">
            <a:spAutoFit/>
          </a:bodyPr>
          <a:lstStyle/>
          <a:p>
            <a:pPr algn="ctr"/>
            <a:r>
              <a:rPr lang="en-AU" sz="2800" dirty="0">
                <a:sym typeface="Wingdings" panose="05000000000000000000" pitchFamily="2" charset="2"/>
              </a:rPr>
              <a:t></a:t>
            </a:r>
            <a:endParaRPr lang="en-AU" sz="2800" dirty="0"/>
          </a:p>
        </p:txBody>
      </p:sp>
      <p:sp>
        <p:nvSpPr>
          <p:cNvPr id="17" name="TextBox 16"/>
          <p:cNvSpPr txBox="1"/>
          <p:nvPr/>
        </p:nvSpPr>
        <p:spPr>
          <a:xfrm>
            <a:off x="8096566" y="5440692"/>
            <a:ext cx="2865400" cy="523220"/>
          </a:xfrm>
          <a:prstGeom prst="rect">
            <a:avLst/>
          </a:prstGeom>
          <a:noFill/>
        </p:spPr>
        <p:txBody>
          <a:bodyPr wrap="none" rtlCol="0">
            <a:spAutoFit/>
          </a:bodyPr>
          <a:lstStyle/>
          <a:p>
            <a:pPr algn="ctr"/>
            <a:r>
              <a:rPr lang="en-AU" sz="2800" dirty="0" smtClean="0"/>
              <a:t>Sodium ethanoate</a:t>
            </a:r>
            <a:endParaRPr lang="en-AU" sz="2800" dirty="0"/>
          </a:p>
        </p:txBody>
      </p:sp>
      <p:graphicFrame>
        <p:nvGraphicFramePr>
          <p:cNvPr id="18" name="Table 17"/>
          <p:cNvGraphicFramePr>
            <a:graphicFrameLocks noGrp="1"/>
          </p:cNvGraphicFramePr>
          <p:nvPr>
            <p:extLst>
              <p:ext uri="{D42A27DB-BD31-4B8C-83A1-F6EECF244321}">
                <p14:modId xmlns:p14="http://schemas.microsoft.com/office/powerpoint/2010/main" val="710617653"/>
              </p:ext>
            </p:extLst>
          </p:nvPr>
        </p:nvGraphicFramePr>
        <p:xfrm>
          <a:off x="7567280" y="160020"/>
          <a:ext cx="4537710" cy="1554480"/>
        </p:xfrm>
        <a:graphic>
          <a:graphicData uri="http://schemas.openxmlformats.org/drawingml/2006/table">
            <a:tbl>
              <a:tblPr firstRow="1" bandRow="1">
                <a:tableStyleId>{F5AB1C69-6EDB-4FF4-983F-18BD219EF322}</a:tableStyleId>
              </a:tblPr>
              <a:tblGrid>
                <a:gridCol w="4537710">
                  <a:extLst>
                    <a:ext uri="{9D8B030D-6E8A-4147-A177-3AD203B41FA5}">
                      <a16:colId xmlns:a16="http://schemas.microsoft.com/office/drawing/2014/main" xmlns="" val="20000"/>
                    </a:ext>
                  </a:extLst>
                </a:gridCol>
              </a:tblGrid>
              <a:tr h="0">
                <a:tc>
                  <a:txBody>
                    <a:bodyPr/>
                    <a:lstStyle/>
                    <a:p>
                      <a:r>
                        <a:rPr lang="en-AU" sz="1800" dirty="0" smtClean="0"/>
                        <a:t>Reminder</a:t>
                      </a:r>
                      <a:endParaRPr lang="en-AU" sz="1800" dirty="0"/>
                    </a:p>
                  </a:txBody>
                  <a:tcPr/>
                </a:tc>
                <a:extLst>
                  <a:ext uri="{0D108BD9-81ED-4DB2-BD59-A6C34878D82A}">
                    <a16:rowId xmlns:a16="http://schemas.microsoft.com/office/drawing/2014/main" xmlns="" val="10000"/>
                  </a:ext>
                </a:extLst>
              </a:tr>
              <a:tr h="370840">
                <a:tc>
                  <a:txBody>
                    <a:bodyPr/>
                    <a:lstStyle/>
                    <a:p>
                      <a:r>
                        <a:rPr lang="en-AU" sz="1800" b="1" dirty="0" smtClean="0"/>
                        <a:t>Hydrochloric</a:t>
                      </a:r>
                      <a:r>
                        <a:rPr lang="en-AU" sz="1800" dirty="0" smtClean="0"/>
                        <a:t> acid forms </a:t>
                      </a:r>
                      <a:r>
                        <a:rPr lang="en-AU" sz="1800" b="1" dirty="0" smtClean="0"/>
                        <a:t>chloride</a:t>
                      </a:r>
                      <a:r>
                        <a:rPr lang="en-AU" sz="1800" dirty="0" smtClean="0"/>
                        <a:t> salts</a:t>
                      </a:r>
                    </a:p>
                    <a:p>
                      <a:r>
                        <a:rPr lang="en-AU" sz="1800" b="1" dirty="0" smtClean="0"/>
                        <a:t>Nitric </a:t>
                      </a:r>
                      <a:r>
                        <a:rPr lang="en-AU" sz="1800" dirty="0" smtClean="0"/>
                        <a:t>acid</a:t>
                      </a:r>
                      <a:r>
                        <a:rPr lang="en-AU" sz="1800" b="1" dirty="0" smtClean="0"/>
                        <a:t> </a:t>
                      </a:r>
                      <a:r>
                        <a:rPr lang="en-AU" sz="1800" dirty="0" smtClean="0"/>
                        <a:t>forms </a:t>
                      </a:r>
                      <a:r>
                        <a:rPr lang="en-AU" sz="1800" b="1" dirty="0" smtClean="0"/>
                        <a:t>nitrate</a:t>
                      </a:r>
                      <a:r>
                        <a:rPr lang="en-AU" sz="1800" dirty="0" smtClean="0"/>
                        <a:t> salts</a:t>
                      </a:r>
                    </a:p>
                    <a:p>
                      <a:r>
                        <a:rPr lang="en-AU" sz="1800" b="1" dirty="0" smtClean="0"/>
                        <a:t>Sulfuric</a:t>
                      </a:r>
                      <a:r>
                        <a:rPr lang="en-AU" sz="1800" dirty="0" smtClean="0"/>
                        <a:t> acid forms </a:t>
                      </a:r>
                      <a:r>
                        <a:rPr lang="en-AU" sz="1800" b="1" dirty="0" smtClean="0"/>
                        <a:t>sulfate</a:t>
                      </a:r>
                      <a:r>
                        <a:rPr lang="en-AU" sz="1800" dirty="0" smtClean="0"/>
                        <a:t> salts</a:t>
                      </a:r>
                    </a:p>
                    <a:p>
                      <a:r>
                        <a:rPr lang="en-AU" sz="1800" b="1" dirty="0" smtClean="0"/>
                        <a:t>Ethanoic </a:t>
                      </a:r>
                      <a:r>
                        <a:rPr lang="en-AU" sz="1800" dirty="0" smtClean="0"/>
                        <a:t>acid (vinegar) forms </a:t>
                      </a:r>
                      <a:r>
                        <a:rPr lang="en-AU" sz="1800" b="1" dirty="0" smtClean="0"/>
                        <a:t>ethanoate </a:t>
                      </a:r>
                      <a:r>
                        <a:rPr lang="en-AU" sz="1800" dirty="0" smtClean="0"/>
                        <a:t>salts</a:t>
                      </a:r>
                      <a:endParaRPr lang="en-AU" sz="1800" baseline="0"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1885177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04F14E88-7A93-4A7E-9244-D91EF9A68B1E}"/>
              </a:ext>
            </a:extLst>
          </p:cNvPr>
          <p:cNvSpPr/>
          <p:nvPr/>
        </p:nvSpPr>
        <p:spPr>
          <a:xfrm>
            <a:off x="0" y="619065"/>
            <a:ext cx="9160625" cy="2829654"/>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0" y="0"/>
            <a:ext cx="6366229"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13" name="Content Placeholder 2">
            <a:extLst>
              <a:ext uri="{FF2B5EF4-FFF2-40B4-BE49-F238E27FC236}">
                <a16:creationId xmlns="" xmlns:a16="http://schemas.microsoft.com/office/drawing/2014/main" id="{CAC93B76-DCD2-4989-881C-3845FF0C226E}"/>
              </a:ext>
            </a:extLst>
          </p:cNvPr>
          <p:cNvSpPr>
            <a:spLocks noGrp="1"/>
          </p:cNvSpPr>
          <p:nvPr>
            <p:ph idx="1"/>
          </p:nvPr>
        </p:nvSpPr>
        <p:spPr>
          <a:xfrm>
            <a:off x="0" y="586061"/>
            <a:ext cx="9160625" cy="4518201"/>
          </a:xfrm>
        </p:spPr>
        <p:txBody>
          <a:bodyPr>
            <a:normAutofit/>
          </a:bodyPr>
          <a:lstStyle/>
          <a:p>
            <a:pPr marL="0" indent="0">
              <a:buNone/>
            </a:pPr>
            <a:r>
              <a:rPr lang="en-AU" b="1" dirty="0" smtClean="0"/>
              <a:t>Writing Word Equations for Acid-Base Reactions</a:t>
            </a:r>
            <a:endParaRPr lang="en-AU" b="1" dirty="0"/>
          </a:p>
          <a:p>
            <a:pPr marL="514350" indent="-514350">
              <a:buFont typeface="+mj-lt"/>
              <a:buAutoNum type="arabicPeriod"/>
            </a:pPr>
            <a:r>
              <a:rPr lang="en-AU" dirty="0" smtClean="0"/>
              <a:t>Write the reactants first, followed by an arrow.</a:t>
            </a:r>
            <a:endParaRPr lang="en-AU" dirty="0"/>
          </a:p>
          <a:p>
            <a:pPr marL="514350" indent="-514350">
              <a:buFont typeface="+mj-lt"/>
              <a:buAutoNum type="arabicPeriod"/>
            </a:pPr>
            <a:r>
              <a:rPr lang="en-AU" dirty="0" smtClean="0"/>
              <a:t>Write the water on the products side.</a:t>
            </a:r>
          </a:p>
          <a:p>
            <a:pPr marL="514350" indent="-514350">
              <a:buFont typeface="+mj-lt"/>
              <a:buAutoNum type="arabicPeriod"/>
            </a:pPr>
            <a:r>
              <a:rPr lang="en-AU" dirty="0" smtClean="0"/>
              <a:t>Identify </a:t>
            </a:r>
            <a:r>
              <a:rPr lang="en-AU" dirty="0"/>
              <a:t>the </a:t>
            </a:r>
            <a:r>
              <a:rPr lang="en-AU" dirty="0" smtClean="0"/>
              <a:t>salt formed and add it to the products side.</a:t>
            </a:r>
          </a:p>
          <a:p>
            <a:pPr marL="514350" indent="-514350">
              <a:buFont typeface="+mj-lt"/>
              <a:buAutoNum type="arabicPeriod"/>
            </a:pPr>
            <a:r>
              <a:rPr lang="en-AU" dirty="0" smtClean="0"/>
              <a:t>Add </a:t>
            </a:r>
            <a:r>
              <a:rPr lang="en-AU" dirty="0"/>
              <a:t>carbon dioxide </a:t>
            </a:r>
            <a:r>
              <a:rPr lang="en-AU" dirty="0" smtClean="0"/>
              <a:t>to the </a:t>
            </a:r>
            <a:r>
              <a:rPr lang="en-AU" dirty="0"/>
              <a:t>products </a:t>
            </a:r>
            <a:r>
              <a:rPr lang="en-AU" dirty="0" smtClean="0"/>
              <a:t>side for carbonate reactions.</a:t>
            </a:r>
            <a:endParaRPr lang="en-AU" dirty="0"/>
          </a:p>
          <a:p>
            <a:pPr marL="0" indent="0">
              <a:buNone/>
            </a:pPr>
            <a:endParaRPr lang="en-AU" dirty="0" smtClean="0"/>
          </a:p>
          <a:p>
            <a:pPr marL="0" indent="0">
              <a:buNone/>
            </a:pPr>
            <a:r>
              <a:rPr lang="en-AU" dirty="0" smtClean="0"/>
              <a:t>Predict the products when copper carbonate reacts with sulfuric acid.</a:t>
            </a:r>
            <a:endParaRPr lang="en-AU" dirty="0">
              <a:solidFill>
                <a:srgbClr val="7030A0"/>
              </a:solidFill>
            </a:endParaRPr>
          </a:p>
        </p:txBody>
      </p:sp>
      <p:sp>
        <p:nvSpPr>
          <p:cNvPr id="10" name="TextBox 9"/>
          <p:cNvSpPr txBox="1"/>
          <p:nvPr/>
        </p:nvSpPr>
        <p:spPr>
          <a:xfrm>
            <a:off x="265864" y="5009805"/>
            <a:ext cx="4916218" cy="954107"/>
          </a:xfrm>
          <a:prstGeom prst="rect">
            <a:avLst/>
          </a:prstGeom>
          <a:noFill/>
        </p:spPr>
        <p:txBody>
          <a:bodyPr wrap="none" rtlCol="0">
            <a:spAutoFit/>
          </a:bodyPr>
          <a:lstStyle/>
          <a:p>
            <a:pPr algn="ctr"/>
            <a:r>
              <a:rPr lang="en-AU" sz="2800" i="1" dirty="0" smtClean="0"/>
              <a:t>Reactants</a:t>
            </a:r>
          </a:p>
          <a:p>
            <a:r>
              <a:rPr lang="en-AU" sz="2800" dirty="0" smtClean="0"/>
              <a:t>Copper carbonate + Sulfuric acid</a:t>
            </a:r>
            <a:endParaRPr lang="en-AU" sz="2800" dirty="0"/>
          </a:p>
        </p:txBody>
      </p:sp>
      <p:sp>
        <p:nvSpPr>
          <p:cNvPr id="12" name="TextBox 11"/>
          <p:cNvSpPr txBox="1"/>
          <p:nvPr/>
        </p:nvSpPr>
        <p:spPr>
          <a:xfrm>
            <a:off x="5604611" y="5010721"/>
            <a:ext cx="5430333" cy="954107"/>
          </a:xfrm>
          <a:prstGeom prst="rect">
            <a:avLst/>
          </a:prstGeom>
          <a:noFill/>
        </p:spPr>
        <p:txBody>
          <a:bodyPr wrap="none" rtlCol="0">
            <a:spAutoFit/>
          </a:bodyPr>
          <a:lstStyle/>
          <a:p>
            <a:pPr algn="ctr"/>
            <a:r>
              <a:rPr lang="en-AU" sz="2800" i="1" dirty="0" smtClean="0"/>
              <a:t>Products</a:t>
            </a:r>
          </a:p>
          <a:p>
            <a:r>
              <a:rPr lang="en-AU" sz="2800" dirty="0" smtClean="0"/>
              <a:t>Water  +   Carbon dioxide   +              </a:t>
            </a:r>
            <a:endParaRPr lang="en-AU" sz="2800" dirty="0"/>
          </a:p>
        </p:txBody>
      </p:sp>
      <p:sp>
        <p:nvSpPr>
          <p:cNvPr id="14" name="TextBox 13"/>
          <p:cNvSpPr txBox="1"/>
          <p:nvPr/>
        </p:nvSpPr>
        <p:spPr>
          <a:xfrm>
            <a:off x="5141865" y="5440692"/>
            <a:ext cx="535724" cy="523220"/>
          </a:xfrm>
          <a:prstGeom prst="rect">
            <a:avLst/>
          </a:prstGeom>
          <a:noFill/>
        </p:spPr>
        <p:txBody>
          <a:bodyPr wrap="none" rtlCol="0">
            <a:spAutoFit/>
          </a:bodyPr>
          <a:lstStyle/>
          <a:p>
            <a:pPr algn="ctr"/>
            <a:r>
              <a:rPr lang="en-AU" sz="2800" dirty="0">
                <a:sym typeface="Wingdings" panose="05000000000000000000" pitchFamily="2" charset="2"/>
              </a:rPr>
              <a:t></a:t>
            </a:r>
            <a:endParaRPr lang="en-AU" sz="2800" dirty="0"/>
          </a:p>
        </p:txBody>
      </p:sp>
      <p:sp>
        <p:nvSpPr>
          <p:cNvPr id="17" name="TextBox 16"/>
          <p:cNvSpPr txBox="1"/>
          <p:nvPr/>
        </p:nvSpPr>
        <p:spPr>
          <a:xfrm>
            <a:off x="9704080" y="5436178"/>
            <a:ext cx="2304092" cy="523220"/>
          </a:xfrm>
          <a:prstGeom prst="rect">
            <a:avLst/>
          </a:prstGeom>
          <a:noFill/>
        </p:spPr>
        <p:txBody>
          <a:bodyPr wrap="none" rtlCol="0">
            <a:spAutoFit/>
          </a:bodyPr>
          <a:lstStyle/>
          <a:p>
            <a:pPr algn="ctr"/>
            <a:r>
              <a:rPr lang="en-AU" sz="2800" dirty="0" smtClean="0"/>
              <a:t>Copper sulfate</a:t>
            </a:r>
            <a:endParaRPr lang="en-AU" sz="2800" dirty="0"/>
          </a:p>
        </p:txBody>
      </p:sp>
      <p:graphicFrame>
        <p:nvGraphicFramePr>
          <p:cNvPr id="18" name="Table 17"/>
          <p:cNvGraphicFramePr>
            <a:graphicFrameLocks noGrp="1"/>
          </p:cNvGraphicFramePr>
          <p:nvPr>
            <p:extLst>
              <p:ext uri="{D42A27DB-BD31-4B8C-83A1-F6EECF244321}">
                <p14:modId xmlns:p14="http://schemas.microsoft.com/office/powerpoint/2010/main" val="710617653"/>
              </p:ext>
            </p:extLst>
          </p:nvPr>
        </p:nvGraphicFramePr>
        <p:xfrm>
          <a:off x="7567280" y="160020"/>
          <a:ext cx="4537710" cy="1554480"/>
        </p:xfrm>
        <a:graphic>
          <a:graphicData uri="http://schemas.openxmlformats.org/drawingml/2006/table">
            <a:tbl>
              <a:tblPr firstRow="1" bandRow="1">
                <a:tableStyleId>{F5AB1C69-6EDB-4FF4-983F-18BD219EF322}</a:tableStyleId>
              </a:tblPr>
              <a:tblGrid>
                <a:gridCol w="4537710">
                  <a:extLst>
                    <a:ext uri="{9D8B030D-6E8A-4147-A177-3AD203B41FA5}">
                      <a16:colId xmlns:a16="http://schemas.microsoft.com/office/drawing/2014/main" xmlns="" val="20000"/>
                    </a:ext>
                  </a:extLst>
                </a:gridCol>
              </a:tblGrid>
              <a:tr h="0">
                <a:tc>
                  <a:txBody>
                    <a:bodyPr/>
                    <a:lstStyle/>
                    <a:p>
                      <a:r>
                        <a:rPr lang="en-AU" sz="1800" dirty="0" smtClean="0"/>
                        <a:t>Reminder</a:t>
                      </a:r>
                      <a:endParaRPr lang="en-AU" sz="1800" dirty="0"/>
                    </a:p>
                  </a:txBody>
                  <a:tcPr/>
                </a:tc>
                <a:extLst>
                  <a:ext uri="{0D108BD9-81ED-4DB2-BD59-A6C34878D82A}">
                    <a16:rowId xmlns:a16="http://schemas.microsoft.com/office/drawing/2014/main" xmlns="" val="10000"/>
                  </a:ext>
                </a:extLst>
              </a:tr>
              <a:tr h="370840">
                <a:tc>
                  <a:txBody>
                    <a:bodyPr/>
                    <a:lstStyle/>
                    <a:p>
                      <a:r>
                        <a:rPr lang="en-AU" sz="1800" b="1" dirty="0" smtClean="0"/>
                        <a:t>Hydrochloric</a:t>
                      </a:r>
                      <a:r>
                        <a:rPr lang="en-AU" sz="1800" dirty="0" smtClean="0"/>
                        <a:t> acid forms </a:t>
                      </a:r>
                      <a:r>
                        <a:rPr lang="en-AU" sz="1800" b="1" dirty="0" smtClean="0"/>
                        <a:t>chloride</a:t>
                      </a:r>
                      <a:r>
                        <a:rPr lang="en-AU" sz="1800" dirty="0" smtClean="0"/>
                        <a:t> salts</a:t>
                      </a:r>
                    </a:p>
                    <a:p>
                      <a:r>
                        <a:rPr lang="en-AU" sz="1800" b="1" dirty="0" smtClean="0"/>
                        <a:t>Nitric </a:t>
                      </a:r>
                      <a:r>
                        <a:rPr lang="en-AU" sz="1800" dirty="0" smtClean="0"/>
                        <a:t>acid</a:t>
                      </a:r>
                      <a:r>
                        <a:rPr lang="en-AU" sz="1800" b="1" dirty="0" smtClean="0"/>
                        <a:t> </a:t>
                      </a:r>
                      <a:r>
                        <a:rPr lang="en-AU" sz="1800" dirty="0" smtClean="0"/>
                        <a:t>forms </a:t>
                      </a:r>
                      <a:r>
                        <a:rPr lang="en-AU" sz="1800" b="1" dirty="0" smtClean="0"/>
                        <a:t>nitrate</a:t>
                      </a:r>
                      <a:r>
                        <a:rPr lang="en-AU" sz="1800" dirty="0" smtClean="0"/>
                        <a:t> salts</a:t>
                      </a:r>
                    </a:p>
                    <a:p>
                      <a:r>
                        <a:rPr lang="en-AU" sz="1800" b="1" dirty="0" smtClean="0"/>
                        <a:t>Sulfuric</a:t>
                      </a:r>
                      <a:r>
                        <a:rPr lang="en-AU" sz="1800" dirty="0" smtClean="0"/>
                        <a:t> acid forms </a:t>
                      </a:r>
                      <a:r>
                        <a:rPr lang="en-AU" sz="1800" b="1" dirty="0" smtClean="0"/>
                        <a:t>sulfate</a:t>
                      </a:r>
                      <a:r>
                        <a:rPr lang="en-AU" sz="1800" dirty="0" smtClean="0"/>
                        <a:t> salts</a:t>
                      </a:r>
                    </a:p>
                    <a:p>
                      <a:r>
                        <a:rPr lang="en-AU" sz="1800" b="1" dirty="0" smtClean="0"/>
                        <a:t>Ethanoic </a:t>
                      </a:r>
                      <a:r>
                        <a:rPr lang="en-AU" sz="1800" dirty="0" smtClean="0"/>
                        <a:t>acid (vinegar) forms </a:t>
                      </a:r>
                      <a:r>
                        <a:rPr lang="en-AU" sz="1800" b="1" dirty="0" smtClean="0"/>
                        <a:t>ethanoate </a:t>
                      </a:r>
                      <a:r>
                        <a:rPr lang="en-AU" sz="1800" dirty="0" smtClean="0"/>
                        <a:t>salts</a:t>
                      </a:r>
                      <a:endParaRPr lang="en-AU" sz="1800" baseline="0"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02957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429041"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Daily Review</a:t>
            </a:r>
            <a:endParaRPr lang="en-AU" sz="3200" dirty="0"/>
          </a:p>
        </p:txBody>
      </p:sp>
      <p:graphicFrame>
        <p:nvGraphicFramePr>
          <p:cNvPr id="13" name="Table 12"/>
          <p:cNvGraphicFramePr>
            <a:graphicFrameLocks noGrp="1"/>
          </p:cNvGraphicFramePr>
          <p:nvPr>
            <p:extLst>
              <p:ext uri="{D42A27DB-BD31-4B8C-83A1-F6EECF244321}">
                <p14:modId xmlns:p14="http://schemas.microsoft.com/office/powerpoint/2010/main" val="1110122986"/>
              </p:ext>
            </p:extLst>
          </p:nvPr>
        </p:nvGraphicFramePr>
        <p:xfrm>
          <a:off x="9514800" y="68400"/>
          <a:ext cx="2605964" cy="128016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Which acid reacts with magnesium to form magnesium</a:t>
                      </a:r>
                      <a:r>
                        <a:rPr lang="en-AU" baseline="0" dirty="0" smtClean="0"/>
                        <a:t> ethanoate?</a:t>
                      </a:r>
                      <a:endParaRPr lang="en-AU" dirty="0" smtClean="0"/>
                    </a:p>
                  </a:txBody>
                  <a:tcPr/>
                </a:tc>
                <a:extLst>
                  <a:ext uri="{0D108BD9-81ED-4DB2-BD59-A6C34878D82A}">
                    <a16:rowId xmlns:a16="http://schemas.microsoft.com/office/drawing/2014/main" xmlns=""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1291884881"/>
              </p:ext>
            </p:extLst>
          </p:nvPr>
        </p:nvGraphicFramePr>
        <p:xfrm>
          <a:off x="9514800" y="1502633"/>
          <a:ext cx="2605964" cy="128016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0">
                <a:tc>
                  <a:txBody>
                    <a:bodyPr/>
                    <a:lstStyle/>
                    <a:p>
                      <a:r>
                        <a:rPr lang="en-AU" dirty="0"/>
                        <a:t>CFU 2</a:t>
                      </a:r>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What is the name of the salt formed when calcium </a:t>
                      </a:r>
                      <a:r>
                        <a:rPr lang="en-AU" baseline="0" dirty="0" smtClean="0"/>
                        <a:t>reacts with sulfuric acid?</a:t>
                      </a:r>
                      <a:endParaRPr lang="en-AU" dirty="0" smtClean="0"/>
                    </a:p>
                  </a:txBody>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1" y="584774"/>
            <a:ext cx="9405275" cy="5139923"/>
          </a:xfrm>
        </p:spPr>
        <p:txBody>
          <a:bodyPr>
            <a:normAutofit/>
          </a:bodyPr>
          <a:lstStyle/>
          <a:p>
            <a:pPr marL="0" indent="0">
              <a:buNone/>
            </a:pPr>
            <a:r>
              <a:rPr lang="en-AU" b="1" dirty="0" smtClean="0"/>
              <a:t>Reaction of Acids with Metals</a:t>
            </a:r>
          </a:p>
          <a:p>
            <a:r>
              <a:rPr lang="en-AU" dirty="0" smtClean="0"/>
              <a:t>Salts are formed from the metal and the non-hydrogen part of the acid.</a:t>
            </a:r>
          </a:p>
          <a:p>
            <a:r>
              <a:rPr lang="en-AU" dirty="0" smtClean="0"/>
              <a:t>Different acids form different salts.</a:t>
            </a:r>
          </a:p>
          <a:p>
            <a:pPr lvl="1"/>
            <a:r>
              <a:rPr lang="en-AU" sz="2600" b="1" dirty="0" smtClean="0"/>
              <a:t>Hydrochloric</a:t>
            </a:r>
            <a:r>
              <a:rPr lang="en-AU" sz="2600" dirty="0" smtClean="0"/>
              <a:t> acid forms </a:t>
            </a:r>
            <a:r>
              <a:rPr lang="en-AU" sz="2600" b="1" dirty="0" smtClean="0"/>
              <a:t>chloride</a:t>
            </a:r>
            <a:r>
              <a:rPr lang="en-AU" sz="2600" dirty="0" smtClean="0"/>
              <a:t> salts, </a:t>
            </a:r>
            <a:r>
              <a:rPr lang="en-AU" sz="2600" dirty="0" err="1" smtClean="0"/>
              <a:t>eg</a:t>
            </a:r>
            <a:r>
              <a:rPr lang="en-AU" sz="2600" dirty="0" smtClean="0"/>
              <a:t> sodium chloride.</a:t>
            </a:r>
          </a:p>
          <a:p>
            <a:pPr lvl="1"/>
            <a:r>
              <a:rPr lang="en-AU" sz="2600" b="1" dirty="0" smtClean="0"/>
              <a:t>Nitric </a:t>
            </a:r>
            <a:r>
              <a:rPr lang="en-AU" sz="2600" dirty="0" smtClean="0"/>
              <a:t>acid</a:t>
            </a:r>
            <a:r>
              <a:rPr lang="en-AU" sz="2600" b="1" dirty="0" smtClean="0"/>
              <a:t> </a:t>
            </a:r>
            <a:r>
              <a:rPr lang="en-AU" sz="2600" dirty="0" smtClean="0"/>
              <a:t>forms </a:t>
            </a:r>
            <a:r>
              <a:rPr lang="en-AU" sz="2600" b="1" dirty="0" smtClean="0"/>
              <a:t>nitrate</a:t>
            </a:r>
            <a:r>
              <a:rPr lang="en-AU" sz="2600" dirty="0" smtClean="0"/>
              <a:t> salts, </a:t>
            </a:r>
            <a:r>
              <a:rPr lang="en-AU" sz="2600" dirty="0" err="1" smtClean="0"/>
              <a:t>eg</a:t>
            </a:r>
            <a:r>
              <a:rPr lang="en-AU" sz="2600" dirty="0" smtClean="0"/>
              <a:t> sodium nitrate.</a:t>
            </a:r>
          </a:p>
          <a:p>
            <a:pPr lvl="1"/>
            <a:r>
              <a:rPr lang="en-AU" sz="2600" b="1" dirty="0" smtClean="0"/>
              <a:t>Sulfuric</a:t>
            </a:r>
            <a:r>
              <a:rPr lang="en-AU" sz="2600" dirty="0" smtClean="0"/>
              <a:t> acid forms </a:t>
            </a:r>
            <a:r>
              <a:rPr lang="en-AU" sz="2600" b="1" dirty="0" smtClean="0"/>
              <a:t>sulfate</a:t>
            </a:r>
            <a:r>
              <a:rPr lang="en-AU" sz="2600" dirty="0" smtClean="0"/>
              <a:t> salts, </a:t>
            </a:r>
            <a:r>
              <a:rPr lang="en-AU" sz="2600" dirty="0" err="1" smtClean="0"/>
              <a:t>eg</a:t>
            </a:r>
            <a:r>
              <a:rPr lang="en-AU" sz="2600" dirty="0" smtClean="0"/>
              <a:t> sodium sulfate.</a:t>
            </a:r>
          </a:p>
          <a:p>
            <a:pPr lvl="1"/>
            <a:r>
              <a:rPr lang="en-AU" sz="2600" b="1" dirty="0" smtClean="0"/>
              <a:t>Ethanoic </a:t>
            </a:r>
            <a:r>
              <a:rPr lang="en-AU" sz="2600" dirty="0" smtClean="0"/>
              <a:t>acid (vinegar) forms </a:t>
            </a:r>
            <a:r>
              <a:rPr lang="en-AU" sz="2600" b="1" dirty="0" smtClean="0"/>
              <a:t>ethanoate </a:t>
            </a:r>
            <a:r>
              <a:rPr lang="en-AU" sz="2600" dirty="0" smtClean="0"/>
              <a:t>salts, </a:t>
            </a:r>
            <a:r>
              <a:rPr lang="en-AU" sz="2600" dirty="0" err="1" smtClean="0"/>
              <a:t>eg</a:t>
            </a:r>
            <a:r>
              <a:rPr lang="en-AU" sz="2600" dirty="0" smtClean="0"/>
              <a:t> sodium ethanoate.</a:t>
            </a:r>
          </a:p>
        </p:txBody>
      </p:sp>
      <p:graphicFrame>
        <p:nvGraphicFramePr>
          <p:cNvPr id="9" name="Table 8"/>
          <p:cNvGraphicFramePr>
            <a:graphicFrameLocks noGrp="1"/>
          </p:cNvGraphicFramePr>
          <p:nvPr>
            <p:extLst>
              <p:ext uri="{D42A27DB-BD31-4B8C-83A1-F6EECF244321}">
                <p14:modId xmlns:p14="http://schemas.microsoft.com/office/powerpoint/2010/main" val="2131512468"/>
              </p:ext>
            </p:extLst>
          </p:nvPr>
        </p:nvGraphicFramePr>
        <p:xfrm>
          <a:off x="9514800" y="2936866"/>
          <a:ext cx="2605964" cy="128016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0">
                <a:tc>
                  <a:txBody>
                    <a:bodyPr/>
                    <a:lstStyle/>
                    <a:p>
                      <a:r>
                        <a:rPr lang="en-AU" dirty="0"/>
                        <a:t>CFU </a:t>
                      </a:r>
                      <a:r>
                        <a:rPr lang="en-AU" dirty="0" smtClean="0"/>
                        <a:t>3</a:t>
                      </a:r>
                      <a:endParaRPr lang="en-AU" dirty="0"/>
                    </a:p>
                  </a:txBody>
                  <a:tcPr/>
                </a:tc>
                <a:extLst>
                  <a:ext uri="{0D108BD9-81ED-4DB2-BD59-A6C34878D82A}">
                    <a16:rowId xmlns:a16="http://schemas.microsoft.com/office/drawing/2014/main" xmlns=""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AU" dirty="0" smtClean="0"/>
                        <a:t>What are</a:t>
                      </a:r>
                      <a:r>
                        <a:rPr lang="en-AU" baseline="0" dirty="0" smtClean="0"/>
                        <a:t> the reactants that would form aluminium chloride?</a:t>
                      </a:r>
                      <a:endParaRPr lang="en-AU" dirty="0" smtClean="0"/>
                    </a:p>
                  </a:txBody>
                  <a:tcPr/>
                </a:tc>
                <a:extLst>
                  <a:ext uri="{0D108BD9-81ED-4DB2-BD59-A6C34878D82A}">
                    <a16:rowId xmlns:a16="http://schemas.microsoft.com/office/drawing/2014/main" xmlns="" val="10001"/>
                  </a:ext>
                </a:extLst>
              </a:tr>
            </a:tbl>
          </a:graphicData>
        </a:graphic>
      </p:graphicFrame>
      <p:pic>
        <p:nvPicPr>
          <p:cNvPr id="2" name="Picture 1"/>
          <p:cNvPicPr>
            <a:picLocks noChangeAspect="1"/>
          </p:cNvPicPr>
          <p:nvPr/>
        </p:nvPicPr>
        <p:blipFill rotWithShape="1">
          <a:blip r:embed="rId2"/>
          <a:srcRect l="29986" t="12327" r="30218" b="3193"/>
          <a:stretch/>
        </p:blipFill>
        <p:spPr>
          <a:xfrm>
            <a:off x="4544010" y="4195482"/>
            <a:ext cx="1169874" cy="2483414"/>
          </a:xfrm>
          <a:prstGeom prst="rect">
            <a:avLst/>
          </a:prstGeom>
        </p:spPr>
      </p:pic>
    </p:spTree>
    <p:extLst>
      <p:ext uri="{BB962C8B-B14F-4D97-AF65-F5344CB8AC3E}">
        <p14:creationId xmlns:p14="http://schemas.microsoft.com/office/powerpoint/2010/main" val="357202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2"/>
          <a:srcRect b="9984"/>
          <a:stretch/>
        </p:blipFill>
        <p:spPr>
          <a:xfrm>
            <a:off x="8869680" y="1474592"/>
            <a:ext cx="3322320" cy="1495311"/>
          </a:xfrm>
          <a:prstGeom prst="rect">
            <a:avLst/>
          </a:prstGeom>
        </p:spPr>
      </p:pic>
      <p:sp>
        <p:nvSpPr>
          <p:cNvPr id="5" name="TextBox 4"/>
          <p:cNvSpPr txBox="1"/>
          <p:nvPr/>
        </p:nvSpPr>
        <p:spPr>
          <a:xfrm>
            <a:off x="0" y="0"/>
            <a:ext cx="2014888"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Relevance</a:t>
            </a:r>
          </a:p>
        </p:txBody>
      </p:sp>
      <p:sp>
        <p:nvSpPr>
          <p:cNvPr id="6" name="Content Placeholder 2">
            <a:extLst>
              <a:ext uri="{FF2B5EF4-FFF2-40B4-BE49-F238E27FC236}">
                <a16:creationId xmlns:a16="http://schemas.microsoft.com/office/drawing/2014/main" xmlns="" id="{8DE4CDE6-2979-4292-9E38-3C12910BF466}"/>
              </a:ext>
            </a:extLst>
          </p:cNvPr>
          <p:cNvSpPr>
            <a:spLocks noGrp="1"/>
          </p:cNvSpPr>
          <p:nvPr>
            <p:ph idx="1"/>
          </p:nvPr>
        </p:nvSpPr>
        <p:spPr>
          <a:xfrm>
            <a:off x="0" y="584774"/>
            <a:ext cx="9932670" cy="5760607"/>
          </a:xfrm>
        </p:spPr>
        <p:txBody>
          <a:bodyPr>
            <a:normAutofit fontScale="92500" lnSpcReduction="10000"/>
          </a:bodyPr>
          <a:lstStyle/>
          <a:p>
            <a:r>
              <a:rPr lang="en-AU" dirty="0" smtClean="0"/>
              <a:t>Knowing how acids react with different substances will help you understand how and why acids are used for different purposes.</a:t>
            </a:r>
          </a:p>
          <a:p>
            <a:endParaRPr lang="en-AU" dirty="0" smtClean="0"/>
          </a:p>
          <a:p>
            <a:r>
              <a:rPr lang="en-AU" dirty="0" smtClean="0"/>
              <a:t>The </a:t>
            </a:r>
            <a:r>
              <a:rPr lang="en-AU" dirty="0"/>
              <a:t>reaction between </a:t>
            </a:r>
            <a:r>
              <a:rPr lang="en-AU" dirty="0" smtClean="0"/>
              <a:t>bases </a:t>
            </a:r>
            <a:r>
              <a:rPr lang="en-AU" dirty="0"/>
              <a:t>and acids can be used to </a:t>
            </a:r>
            <a:r>
              <a:rPr lang="en-AU" dirty="0" smtClean="0"/>
              <a:t>neutralise	   </a:t>
            </a:r>
            <a:r>
              <a:rPr lang="en-AU" dirty="0"/>
              <a:t>the burning sensation you feel when indigestion causes </a:t>
            </a:r>
            <a:r>
              <a:rPr lang="en-AU" dirty="0" smtClean="0"/>
              <a:t>stomach	 </a:t>
            </a:r>
            <a:r>
              <a:rPr lang="en-AU" dirty="0"/>
              <a:t>acid to rise up your throat.</a:t>
            </a:r>
          </a:p>
          <a:p>
            <a:endParaRPr lang="en-AU" dirty="0"/>
          </a:p>
          <a:p>
            <a:r>
              <a:rPr lang="en-AU" dirty="0" smtClean="0"/>
              <a:t>Sherbet is a mixture of a weak acid and weak base.  When they dissolve in your mouth, the reaction between them creates the	 fizzing feeling as carbon dioxide is produced.</a:t>
            </a:r>
          </a:p>
          <a:p>
            <a:endParaRPr lang="en-AU" dirty="0"/>
          </a:p>
          <a:p>
            <a:r>
              <a:rPr lang="en-AU" dirty="0" smtClean="0"/>
              <a:t>Coral in reefs is composed of calcium carbonate.  Increased air pollution has caused the oceans to become acidic.  The acidity	     of the oceans is causing damage to the calcium carbonate that	 forms the reefs.</a:t>
            </a:r>
          </a:p>
        </p:txBody>
      </p:sp>
      <p:pic>
        <p:nvPicPr>
          <p:cNvPr id="2" name="Picture 1"/>
          <p:cNvPicPr>
            <a:picLocks noChangeAspect="1"/>
          </p:cNvPicPr>
          <p:nvPr/>
        </p:nvPicPr>
        <p:blipFill>
          <a:blip r:embed="rId3"/>
          <a:stretch>
            <a:fillRect/>
          </a:stretch>
        </p:blipFill>
        <p:spPr>
          <a:xfrm>
            <a:off x="9223840" y="5032677"/>
            <a:ext cx="2614000" cy="1733883"/>
          </a:xfrm>
          <a:prstGeom prst="rect">
            <a:avLst/>
          </a:prstGeom>
        </p:spPr>
      </p:pic>
      <p:pic>
        <p:nvPicPr>
          <p:cNvPr id="1026" name="Picture 2" descr="Image result for wizz fizz"/>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86850" y="3100837"/>
            <a:ext cx="2887980" cy="1800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2995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2311405"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2" name="TextBox 1">
            <a:extLst>
              <a:ext uri="{FF2B5EF4-FFF2-40B4-BE49-F238E27FC236}">
                <a16:creationId xmlns:a16="http://schemas.microsoft.com/office/drawing/2014/main" xmlns="" id="{3F084AA0-3EDF-46EF-9788-10988AA274BE}"/>
              </a:ext>
            </a:extLst>
          </p:cNvPr>
          <p:cNvSpPr txBox="1"/>
          <p:nvPr/>
        </p:nvSpPr>
        <p:spPr>
          <a:xfrm>
            <a:off x="0" y="584775"/>
            <a:ext cx="10835342" cy="523220"/>
          </a:xfrm>
          <a:prstGeom prst="rect">
            <a:avLst/>
          </a:prstGeom>
          <a:noFill/>
        </p:spPr>
        <p:txBody>
          <a:bodyPr wrap="square" rtlCol="0">
            <a:spAutoFit/>
          </a:bodyPr>
          <a:lstStyle/>
          <a:p>
            <a:r>
              <a:rPr lang="en-AU" sz="2800" dirty="0" smtClean="0"/>
              <a:t>Why are reactions between acids and bases also known as neutralisation?</a:t>
            </a:r>
            <a:endParaRPr lang="en-AU" sz="2800" dirty="0"/>
          </a:p>
        </p:txBody>
      </p:sp>
      <p:sp>
        <p:nvSpPr>
          <p:cNvPr id="10" name="TextBox 9">
            <a:extLst>
              <a:ext uri="{FF2B5EF4-FFF2-40B4-BE49-F238E27FC236}">
                <a16:creationId xmlns:a16="http://schemas.microsoft.com/office/drawing/2014/main" xmlns="" id="{8961D502-E9AB-45C2-A365-8A28B89B2767}"/>
              </a:ext>
            </a:extLst>
          </p:cNvPr>
          <p:cNvSpPr txBox="1"/>
          <p:nvPr/>
        </p:nvSpPr>
        <p:spPr>
          <a:xfrm>
            <a:off x="-3" y="3726383"/>
            <a:ext cx="2311405"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square" rtlCol="0">
            <a:spAutoFit/>
          </a:bodyPr>
          <a:lstStyle/>
          <a:p>
            <a:r>
              <a:rPr lang="en-AU" sz="3200" dirty="0"/>
              <a:t>Skill Closure</a:t>
            </a:r>
          </a:p>
        </p:txBody>
      </p:sp>
      <p:sp>
        <p:nvSpPr>
          <p:cNvPr id="13" name="TextBox 12">
            <a:extLst>
              <a:ext uri="{FF2B5EF4-FFF2-40B4-BE49-F238E27FC236}">
                <a16:creationId xmlns:a16="http://schemas.microsoft.com/office/drawing/2014/main" xmlns="" id="{1765DF93-15B6-43D3-8241-2EE6ACD035B1}"/>
              </a:ext>
            </a:extLst>
          </p:cNvPr>
          <p:cNvSpPr txBox="1"/>
          <p:nvPr/>
        </p:nvSpPr>
        <p:spPr>
          <a:xfrm>
            <a:off x="-2" y="4311158"/>
            <a:ext cx="11782874" cy="954107"/>
          </a:xfrm>
          <a:prstGeom prst="rect">
            <a:avLst/>
          </a:prstGeom>
          <a:noFill/>
        </p:spPr>
        <p:txBody>
          <a:bodyPr wrap="square" rtlCol="0">
            <a:spAutoFit/>
          </a:bodyPr>
          <a:lstStyle/>
          <a:p>
            <a:r>
              <a:rPr lang="en-AU" sz="2800" dirty="0" smtClean="0"/>
              <a:t>Predict the products of the reaction between hydrochloric acid and zinc carbonate, and write a word equation.</a:t>
            </a:r>
            <a:endParaRPr lang="en-AU" sz="2800" dirty="0"/>
          </a:p>
        </p:txBody>
      </p:sp>
      <p:sp>
        <p:nvSpPr>
          <p:cNvPr id="15" name="TextBox 14">
            <a:extLst>
              <a:ext uri="{FF2B5EF4-FFF2-40B4-BE49-F238E27FC236}">
                <a16:creationId xmlns:a16="http://schemas.microsoft.com/office/drawing/2014/main" xmlns="" id="{9F077C87-7700-4FD4-8B51-5E3307E9146F}"/>
              </a:ext>
            </a:extLst>
          </p:cNvPr>
          <p:cNvSpPr txBox="1"/>
          <p:nvPr/>
        </p:nvSpPr>
        <p:spPr>
          <a:xfrm>
            <a:off x="0" y="2114916"/>
            <a:ext cx="2311405"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Closure</a:t>
            </a:r>
          </a:p>
        </p:txBody>
      </p:sp>
      <p:sp>
        <p:nvSpPr>
          <p:cNvPr id="16" name="TextBox 15">
            <a:extLst>
              <a:ext uri="{FF2B5EF4-FFF2-40B4-BE49-F238E27FC236}">
                <a16:creationId xmlns:a16="http://schemas.microsoft.com/office/drawing/2014/main" xmlns="" id="{28772C39-3627-4D32-9775-81CB38CCFCAD}"/>
              </a:ext>
            </a:extLst>
          </p:cNvPr>
          <p:cNvSpPr txBox="1"/>
          <p:nvPr/>
        </p:nvSpPr>
        <p:spPr>
          <a:xfrm>
            <a:off x="-3" y="2699691"/>
            <a:ext cx="11218278" cy="523220"/>
          </a:xfrm>
          <a:prstGeom prst="rect">
            <a:avLst/>
          </a:prstGeom>
          <a:noFill/>
        </p:spPr>
        <p:txBody>
          <a:bodyPr wrap="square" rtlCol="0">
            <a:spAutoFit/>
          </a:bodyPr>
          <a:lstStyle/>
          <a:p>
            <a:r>
              <a:rPr lang="en-AU" sz="2800" dirty="0" smtClean="0"/>
              <a:t>Explain how to test whether the gas produced is carbon dioxide.</a:t>
            </a:r>
            <a:endParaRPr lang="en-AU" sz="2800" dirty="0"/>
          </a:p>
        </p:txBody>
      </p:sp>
    </p:spTree>
    <p:extLst>
      <p:ext uri="{BB962C8B-B14F-4D97-AF65-F5344CB8AC3E}">
        <p14:creationId xmlns:p14="http://schemas.microsoft.com/office/powerpoint/2010/main" val="16247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5"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0" y="0"/>
            <a:ext cx="3895468"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Independent Practice</a:t>
            </a:r>
            <a:endParaRPr lang="en-AU" sz="3200" dirty="0"/>
          </a:p>
        </p:txBody>
      </p:sp>
      <p:sp>
        <p:nvSpPr>
          <p:cNvPr id="6" name="Content Placeholder 2">
            <a:extLst>
              <a:ext uri="{FF2B5EF4-FFF2-40B4-BE49-F238E27FC236}">
                <a16:creationId xmlns:a16="http://schemas.microsoft.com/office/drawing/2014/main" xmlns="" id="{8DE4CDE6-2979-4292-9E38-3C12910BF466}"/>
              </a:ext>
            </a:extLst>
          </p:cNvPr>
          <p:cNvSpPr>
            <a:spLocks noGrp="1"/>
          </p:cNvSpPr>
          <p:nvPr>
            <p:ph idx="1"/>
          </p:nvPr>
        </p:nvSpPr>
        <p:spPr>
          <a:xfrm>
            <a:off x="-1" y="584775"/>
            <a:ext cx="12150166" cy="6041872"/>
          </a:xfrm>
        </p:spPr>
        <p:txBody>
          <a:bodyPr>
            <a:normAutofit/>
          </a:bodyPr>
          <a:lstStyle/>
          <a:p>
            <a:pPr marL="0" indent="0">
              <a:spcBef>
                <a:spcPts val="1800"/>
              </a:spcBef>
              <a:buNone/>
            </a:pPr>
            <a:r>
              <a:rPr lang="en-AU" dirty="0" smtClean="0"/>
              <a:t>Complete the worksheet “Reactions of Acids </a:t>
            </a:r>
            <a:r>
              <a:rPr lang="en-AU" smtClean="0"/>
              <a:t>Word Equations” </a:t>
            </a:r>
            <a:r>
              <a:rPr lang="en-AU" dirty="0" smtClean="0"/>
              <a:t>on a paper copy or on Connect.</a:t>
            </a:r>
            <a:endParaRPr lang="en-AU" dirty="0"/>
          </a:p>
        </p:txBody>
      </p:sp>
    </p:spTree>
    <p:extLst>
      <p:ext uri="{BB962C8B-B14F-4D97-AF65-F5344CB8AC3E}">
        <p14:creationId xmlns:p14="http://schemas.microsoft.com/office/powerpoint/2010/main" val="555631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xmlns="" id="{04F14E88-7A93-4A7E-9244-D91EF9A68B1E}"/>
              </a:ext>
            </a:extLst>
          </p:cNvPr>
          <p:cNvSpPr/>
          <p:nvPr/>
        </p:nvSpPr>
        <p:spPr>
          <a:xfrm>
            <a:off x="0" y="584775"/>
            <a:ext cx="9160625" cy="273529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0" y="0"/>
            <a:ext cx="6366229"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13" name="Content Placeholder 2">
            <a:extLst>
              <a:ext uri="{FF2B5EF4-FFF2-40B4-BE49-F238E27FC236}">
                <a16:creationId xmlns:a16="http://schemas.microsoft.com/office/drawing/2014/main" xmlns="" id="{CAC93B76-DCD2-4989-881C-3845FF0C226E}"/>
              </a:ext>
            </a:extLst>
          </p:cNvPr>
          <p:cNvSpPr>
            <a:spLocks noGrp="1"/>
          </p:cNvSpPr>
          <p:nvPr>
            <p:ph idx="1"/>
          </p:nvPr>
        </p:nvSpPr>
        <p:spPr>
          <a:xfrm>
            <a:off x="1" y="586062"/>
            <a:ext cx="9160624" cy="4280510"/>
          </a:xfrm>
        </p:spPr>
        <p:txBody>
          <a:bodyPr>
            <a:normAutofit/>
          </a:bodyPr>
          <a:lstStyle/>
          <a:p>
            <a:pPr marL="0" indent="0">
              <a:buNone/>
            </a:pPr>
            <a:r>
              <a:rPr lang="en-AU" b="1" dirty="0" smtClean="0"/>
              <a:t>Writing Word Equations for Acid-Metal Reactions</a:t>
            </a:r>
            <a:endParaRPr lang="en-AU" b="1" dirty="0"/>
          </a:p>
          <a:p>
            <a:pPr marL="514350" indent="-514350">
              <a:buFont typeface="+mj-lt"/>
              <a:buAutoNum type="arabicPeriod"/>
            </a:pPr>
            <a:r>
              <a:rPr lang="en-AU" dirty="0" smtClean="0"/>
              <a:t>Identify the reactants in the reaction and write them first, with plus signs between each one.</a:t>
            </a:r>
            <a:endParaRPr lang="en-AU" dirty="0"/>
          </a:p>
          <a:p>
            <a:pPr marL="514350" indent="-514350">
              <a:buFont typeface="+mj-lt"/>
              <a:buAutoNum type="arabicPeriod"/>
            </a:pPr>
            <a:r>
              <a:rPr lang="en-AU" dirty="0" smtClean="0"/>
              <a:t>Write an arrow at the end of the reactants, and put the hydrogen on the products side.</a:t>
            </a:r>
            <a:endParaRPr lang="en-AU" dirty="0"/>
          </a:p>
          <a:p>
            <a:pPr marL="514350" indent="-514350">
              <a:buFont typeface="+mj-lt"/>
              <a:buAutoNum type="arabicPeriod"/>
            </a:pPr>
            <a:r>
              <a:rPr lang="en-AU" dirty="0"/>
              <a:t>Identify the </a:t>
            </a:r>
            <a:r>
              <a:rPr lang="en-AU" dirty="0" smtClean="0"/>
              <a:t>salt formed and add it to the products side.</a:t>
            </a:r>
            <a:endParaRPr lang="en-AU" dirty="0"/>
          </a:p>
          <a:p>
            <a:pPr marL="0" indent="0">
              <a:buNone/>
            </a:pPr>
            <a:endParaRPr lang="en-AU" dirty="0"/>
          </a:p>
          <a:p>
            <a:pPr marL="0" indent="0">
              <a:buNone/>
            </a:pPr>
            <a:r>
              <a:rPr lang="en-AU" dirty="0" smtClean="0"/>
              <a:t>What products are formed when zinc and nitric 		  acid react together?</a:t>
            </a:r>
            <a:endParaRPr lang="en-AU" dirty="0">
              <a:solidFill>
                <a:srgbClr val="7030A0"/>
              </a:solidFill>
            </a:endParaRPr>
          </a:p>
        </p:txBody>
      </p:sp>
      <p:sp>
        <p:nvSpPr>
          <p:cNvPr id="10" name="TextBox 9"/>
          <p:cNvSpPr txBox="1"/>
          <p:nvPr/>
        </p:nvSpPr>
        <p:spPr>
          <a:xfrm>
            <a:off x="875200" y="5009805"/>
            <a:ext cx="2589170" cy="954107"/>
          </a:xfrm>
          <a:prstGeom prst="rect">
            <a:avLst/>
          </a:prstGeom>
          <a:noFill/>
        </p:spPr>
        <p:txBody>
          <a:bodyPr wrap="none" rtlCol="0">
            <a:spAutoFit/>
          </a:bodyPr>
          <a:lstStyle/>
          <a:p>
            <a:pPr algn="ctr"/>
            <a:r>
              <a:rPr lang="en-AU" sz="2800" i="1" dirty="0" smtClean="0"/>
              <a:t>Reactants</a:t>
            </a:r>
          </a:p>
          <a:p>
            <a:r>
              <a:rPr lang="en-AU" sz="2800" dirty="0" smtClean="0"/>
              <a:t>Zinc + Nitric acid</a:t>
            </a:r>
            <a:endParaRPr lang="en-AU" sz="2800" dirty="0"/>
          </a:p>
        </p:txBody>
      </p:sp>
      <p:sp>
        <p:nvSpPr>
          <p:cNvPr id="12" name="TextBox 11"/>
          <p:cNvSpPr txBox="1"/>
          <p:nvPr/>
        </p:nvSpPr>
        <p:spPr>
          <a:xfrm>
            <a:off x="4465940" y="5009805"/>
            <a:ext cx="3329629" cy="954107"/>
          </a:xfrm>
          <a:prstGeom prst="rect">
            <a:avLst/>
          </a:prstGeom>
          <a:noFill/>
        </p:spPr>
        <p:txBody>
          <a:bodyPr wrap="none" rtlCol="0">
            <a:spAutoFit/>
          </a:bodyPr>
          <a:lstStyle/>
          <a:p>
            <a:pPr algn="ctr"/>
            <a:r>
              <a:rPr lang="en-AU" sz="2800" i="1" dirty="0" smtClean="0"/>
              <a:t>Products</a:t>
            </a:r>
          </a:p>
          <a:p>
            <a:r>
              <a:rPr lang="en-AU" sz="2800" dirty="0" smtClean="0"/>
              <a:t>Hydrogen  +                 </a:t>
            </a:r>
            <a:endParaRPr lang="en-AU" sz="2800" dirty="0"/>
          </a:p>
        </p:txBody>
      </p:sp>
      <p:sp>
        <p:nvSpPr>
          <p:cNvPr id="14" name="TextBox 13"/>
          <p:cNvSpPr txBox="1"/>
          <p:nvPr/>
        </p:nvSpPr>
        <p:spPr>
          <a:xfrm>
            <a:off x="3894959" y="5440692"/>
            <a:ext cx="535724" cy="523220"/>
          </a:xfrm>
          <a:prstGeom prst="rect">
            <a:avLst/>
          </a:prstGeom>
          <a:noFill/>
        </p:spPr>
        <p:txBody>
          <a:bodyPr wrap="none" rtlCol="0">
            <a:spAutoFit/>
          </a:bodyPr>
          <a:lstStyle/>
          <a:p>
            <a:pPr algn="ctr"/>
            <a:r>
              <a:rPr lang="en-AU" sz="2800" dirty="0">
                <a:sym typeface="Wingdings" panose="05000000000000000000" pitchFamily="2" charset="2"/>
              </a:rPr>
              <a:t></a:t>
            </a:r>
            <a:endParaRPr lang="en-AU" sz="2800" dirty="0"/>
          </a:p>
        </p:txBody>
      </p:sp>
      <p:sp>
        <p:nvSpPr>
          <p:cNvPr id="17" name="TextBox 16"/>
          <p:cNvSpPr txBox="1"/>
          <p:nvPr/>
        </p:nvSpPr>
        <p:spPr>
          <a:xfrm>
            <a:off x="6471614" y="5440692"/>
            <a:ext cx="1829219" cy="523220"/>
          </a:xfrm>
          <a:prstGeom prst="rect">
            <a:avLst/>
          </a:prstGeom>
          <a:noFill/>
        </p:spPr>
        <p:txBody>
          <a:bodyPr wrap="none" rtlCol="0">
            <a:spAutoFit/>
          </a:bodyPr>
          <a:lstStyle/>
          <a:p>
            <a:pPr algn="ctr"/>
            <a:r>
              <a:rPr lang="en-AU" sz="2800" dirty="0" smtClean="0"/>
              <a:t>Zinc nitrate</a:t>
            </a:r>
            <a:endParaRPr lang="en-AU" sz="2800" dirty="0"/>
          </a:p>
        </p:txBody>
      </p:sp>
      <p:graphicFrame>
        <p:nvGraphicFramePr>
          <p:cNvPr id="16" name="Table 15"/>
          <p:cNvGraphicFramePr>
            <a:graphicFrameLocks noGrp="1"/>
          </p:cNvGraphicFramePr>
          <p:nvPr>
            <p:extLst>
              <p:ext uri="{D42A27DB-BD31-4B8C-83A1-F6EECF244321}">
                <p14:modId xmlns:p14="http://schemas.microsoft.com/office/powerpoint/2010/main" val="4245860271"/>
              </p:ext>
            </p:extLst>
          </p:nvPr>
        </p:nvGraphicFramePr>
        <p:xfrm>
          <a:off x="7386223" y="3814596"/>
          <a:ext cx="4537710" cy="1554480"/>
        </p:xfrm>
        <a:graphic>
          <a:graphicData uri="http://schemas.openxmlformats.org/drawingml/2006/table">
            <a:tbl>
              <a:tblPr firstRow="1" bandRow="1">
                <a:tableStyleId>{F5AB1C69-6EDB-4FF4-983F-18BD219EF322}</a:tableStyleId>
              </a:tblPr>
              <a:tblGrid>
                <a:gridCol w="4537710">
                  <a:extLst>
                    <a:ext uri="{9D8B030D-6E8A-4147-A177-3AD203B41FA5}">
                      <a16:colId xmlns:a16="http://schemas.microsoft.com/office/drawing/2014/main" xmlns="" val="20000"/>
                    </a:ext>
                  </a:extLst>
                </a:gridCol>
              </a:tblGrid>
              <a:tr h="0">
                <a:tc>
                  <a:txBody>
                    <a:bodyPr/>
                    <a:lstStyle/>
                    <a:p>
                      <a:r>
                        <a:rPr lang="en-AU" sz="1800" dirty="0" smtClean="0"/>
                        <a:t>Reminder</a:t>
                      </a:r>
                      <a:endParaRPr lang="en-AU" sz="1800" dirty="0"/>
                    </a:p>
                  </a:txBody>
                  <a:tcPr/>
                </a:tc>
                <a:extLst>
                  <a:ext uri="{0D108BD9-81ED-4DB2-BD59-A6C34878D82A}">
                    <a16:rowId xmlns:a16="http://schemas.microsoft.com/office/drawing/2014/main" xmlns="" val="10000"/>
                  </a:ext>
                </a:extLst>
              </a:tr>
              <a:tr h="370840">
                <a:tc>
                  <a:txBody>
                    <a:bodyPr/>
                    <a:lstStyle/>
                    <a:p>
                      <a:r>
                        <a:rPr lang="en-AU" sz="1800" b="1" dirty="0" smtClean="0"/>
                        <a:t>Hydrochloric</a:t>
                      </a:r>
                      <a:r>
                        <a:rPr lang="en-AU" sz="1800" dirty="0" smtClean="0"/>
                        <a:t> acid forms </a:t>
                      </a:r>
                      <a:r>
                        <a:rPr lang="en-AU" sz="1800" b="1" dirty="0" smtClean="0"/>
                        <a:t>chloride</a:t>
                      </a:r>
                      <a:r>
                        <a:rPr lang="en-AU" sz="1800" dirty="0" smtClean="0"/>
                        <a:t> salts</a:t>
                      </a:r>
                    </a:p>
                    <a:p>
                      <a:r>
                        <a:rPr lang="en-AU" sz="1800" b="1" dirty="0" smtClean="0"/>
                        <a:t>Nitric </a:t>
                      </a:r>
                      <a:r>
                        <a:rPr lang="en-AU" sz="1800" dirty="0" smtClean="0"/>
                        <a:t>acid</a:t>
                      </a:r>
                      <a:r>
                        <a:rPr lang="en-AU" sz="1800" b="1" dirty="0" smtClean="0"/>
                        <a:t> </a:t>
                      </a:r>
                      <a:r>
                        <a:rPr lang="en-AU" sz="1800" dirty="0" smtClean="0"/>
                        <a:t>forms </a:t>
                      </a:r>
                      <a:r>
                        <a:rPr lang="en-AU" sz="1800" b="1" dirty="0" smtClean="0"/>
                        <a:t>nitrate</a:t>
                      </a:r>
                      <a:r>
                        <a:rPr lang="en-AU" sz="1800" dirty="0" smtClean="0"/>
                        <a:t> salts</a:t>
                      </a:r>
                    </a:p>
                    <a:p>
                      <a:r>
                        <a:rPr lang="en-AU" sz="1800" b="1" dirty="0" smtClean="0"/>
                        <a:t>Sulfuric</a:t>
                      </a:r>
                      <a:r>
                        <a:rPr lang="en-AU" sz="1800" dirty="0" smtClean="0"/>
                        <a:t> acid forms </a:t>
                      </a:r>
                      <a:r>
                        <a:rPr lang="en-AU" sz="1800" b="1" dirty="0" smtClean="0"/>
                        <a:t>sulfate</a:t>
                      </a:r>
                      <a:r>
                        <a:rPr lang="en-AU" sz="1800" dirty="0" smtClean="0"/>
                        <a:t> salts</a:t>
                      </a:r>
                    </a:p>
                    <a:p>
                      <a:r>
                        <a:rPr lang="en-AU" sz="1800" b="1" dirty="0" smtClean="0"/>
                        <a:t>Ethanoic </a:t>
                      </a:r>
                      <a:r>
                        <a:rPr lang="en-AU" sz="1800" dirty="0" smtClean="0"/>
                        <a:t>acid (vinegar) forms </a:t>
                      </a:r>
                      <a:r>
                        <a:rPr lang="en-AU" sz="1800" b="1" dirty="0" smtClean="0"/>
                        <a:t>ethanoate </a:t>
                      </a:r>
                      <a:r>
                        <a:rPr lang="en-AU" sz="1800" dirty="0" smtClean="0"/>
                        <a:t>salts</a:t>
                      </a:r>
                      <a:endParaRPr lang="en-AU" sz="1800" baseline="0"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730139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 xmlns:a16="http://schemas.microsoft.com/office/drawing/2014/main" id="{04F14E88-7A93-4A7E-9244-D91EF9A68B1E}"/>
              </a:ext>
            </a:extLst>
          </p:cNvPr>
          <p:cNvSpPr/>
          <p:nvPr/>
        </p:nvSpPr>
        <p:spPr>
          <a:xfrm>
            <a:off x="0" y="584775"/>
            <a:ext cx="9160625" cy="2735295"/>
          </a:xfrm>
          <a:prstGeom prst="rect">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TextBox 3"/>
          <p:cNvSpPr txBox="1"/>
          <p:nvPr/>
        </p:nvSpPr>
        <p:spPr>
          <a:xfrm>
            <a:off x="0" y="0"/>
            <a:ext cx="6366229"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Skill Development / Guided Practice</a:t>
            </a:r>
          </a:p>
        </p:txBody>
      </p:sp>
      <p:sp>
        <p:nvSpPr>
          <p:cNvPr id="13" name="Content Placeholder 2">
            <a:extLst>
              <a:ext uri="{FF2B5EF4-FFF2-40B4-BE49-F238E27FC236}">
                <a16:creationId xmlns="" xmlns:a16="http://schemas.microsoft.com/office/drawing/2014/main" id="{CAC93B76-DCD2-4989-881C-3845FF0C226E}"/>
              </a:ext>
            </a:extLst>
          </p:cNvPr>
          <p:cNvSpPr>
            <a:spLocks noGrp="1"/>
          </p:cNvSpPr>
          <p:nvPr>
            <p:ph idx="1"/>
          </p:nvPr>
        </p:nvSpPr>
        <p:spPr>
          <a:xfrm>
            <a:off x="0" y="586061"/>
            <a:ext cx="9160625" cy="4518201"/>
          </a:xfrm>
        </p:spPr>
        <p:txBody>
          <a:bodyPr>
            <a:normAutofit/>
          </a:bodyPr>
          <a:lstStyle/>
          <a:p>
            <a:pPr marL="0" indent="0">
              <a:buNone/>
            </a:pPr>
            <a:r>
              <a:rPr lang="en-AU" b="1" dirty="0"/>
              <a:t>Writing Word Equations for Acid-Metal Reactions</a:t>
            </a:r>
          </a:p>
          <a:p>
            <a:pPr marL="514350" indent="-514350">
              <a:buFont typeface="+mj-lt"/>
              <a:buAutoNum type="arabicPeriod"/>
            </a:pPr>
            <a:r>
              <a:rPr lang="en-AU" dirty="0"/>
              <a:t>Identify the reactants in the reaction and write them first, with plus signs between each one.</a:t>
            </a:r>
          </a:p>
          <a:p>
            <a:pPr marL="514350" indent="-514350">
              <a:buFont typeface="+mj-lt"/>
              <a:buAutoNum type="arabicPeriod"/>
            </a:pPr>
            <a:r>
              <a:rPr lang="en-AU" dirty="0"/>
              <a:t>Write an arrow at the end of the reactants, and put the hydrogen on the products side.</a:t>
            </a:r>
          </a:p>
          <a:p>
            <a:pPr marL="514350" indent="-514350">
              <a:buFont typeface="+mj-lt"/>
              <a:buAutoNum type="arabicPeriod"/>
            </a:pPr>
            <a:r>
              <a:rPr lang="en-AU" dirty="0"/>
              <a:t>Identify the salt formed and add it to the products side.</a:t>
            </a:r>
          </a:p>
          <a:p>
            <a:pPr marL="0" indent="0">
              <a:buNone/>
            </a:pPr>
            <a:endParaRPr lang="en-AU" dirty="0" smtClean="0"/>
          </a:p>
          <a:p>
            <a:pPr marL="0" indent="0">
              <a:buNone/>
            </a:pPr>
            <a:r>
              <a:rPr lang="en-AU" dirty="0" smtClean="0"/>
              <a:t>Predict the products when iron reacts with		 hydrochloric acid.</a:t>
            </a:r>
            <a:endParaRPr lang="en-AU" dirty="0">
              <a:solidFill>
                <a:srgbClr val="7030A0"/>
              </a:solidFill>
            </a:endParaRPr>
          </a:p>
        </p:txBody>
      </p:sp>
      <p:sp>
        <p:nvSpPr>
          <p:cNvPr id="10" name="TextBox 9"/>
          <p:cNvSpPr txBox="1"/>
          <p:nvPr/>
        </p:nvSpPr>
        <p:spPr>
          <a:xfrm>
            <a:off x="902669" y="5009805"/>
            <a:ext cx="3642600" cy="954107"/>
          </a:xfrm>
          <a:prstGeom prst="rect">
            <a:avLst/>
          </a:prstGeom>
          <a:noFill/>
        </p:spPr>
        <p:txBody>
          <a:bodyPr wrap="none" rtlCol="0">
            <a:spAutoFit/>
          </a:bodyPr>
          <a:lstStyle/>
          <a:p>
            <a:pPr algn="ctr"/>
            <a:r>
              <a:rPr lang="en-AU" sz="2800" i="1" dirty="0" smtClean="0"/>
              <a:t>Reactants</a:t>
            </a:r>
          </a:p>
          <a:p>
            <a:r>
              <a:rPr lang="en-AU" sz="2800" dirty="0" smtClean="0"/>
              <a:t>Iron + Hydrochloric acid</a:t>
            </a:r>
            <a:endParaRPr lang="en-AU" sz="2800" dirty="0"/>
          </a:p>
        </p:txBody>
      </p:sp>
      <p:sp>
        <p:nvSpPr>
          <p:cNvPr id="12" name="TextBox 11"/>
          <p:cNvSpPr txBox="1"/>
          <p:nvPr/>
        </p:nvSpPr>
        <p:spPr>
          <a:xfrm>
            <a:off x="5443384" y="5010721"/>
            <a:ext cx="3247877" cy="954107"/>
          </a:xfrm>
          <a:prstGeom prst="rect">
            <a:avLst/>
          </a:prstGeom>
          <a:noFill/>
        </p:spPr>
        <p:txBody>
          <a:bodyPr wrap="none" rtlCol="0">
            <a:spAutoFit/>
          </a:bodyPr>
          <a:lstStyle/>
          <a:p>
            <a:pPr algn="ctr"/>
            <a:r>
              <a:rPr lang="en-AU" sz="2800" i="1" dirty="0" smtClean="0"/>
              <a:t>Products</a:t>
            </a:r>
          </a:p>
          <a:p>
            <a:r>
              <a:rPr lang="en-AU" sz="2800" dirty="0" smtClean="0"/>
              <a:t>Hydrogen +                 </a:t>
            </a:r>
            <a:endParaRPr lang="en-AU" sz="2800" dirty="0"/>
          </a:p>
        </p:txBody>
      </p:sp>
      <p:sp>
        <p:nvSpPr>
          <p:cNvPr id="14" name="TextBox 13"/>
          <p:cNvSpPr txBox="1"/>
          <p:nvPr/>
        </p:nvSpPr>
        <p:spPr>
          <a:xfrm>
            <a:off x="4726464" y="5440692"/>
            <a:ext cx="535724" cy="523220"/>
          </a:xfrm>
          <a:prstGeom prst="rect">
            <a:avLst/>
          </a:prstGeom>
          <a:noFill/>
        </p:spPr>
        <p:txBody>
          <a:bodyPr wrap="none" rtlCol="0">
            <a:spAutoFit/>
          </a:bodyPr>
          <a:lstStyle/>
          <a:p>
            <a:pPr algn="ctr"/>
            <a:r>
              <a:rPr lang="en-AU" sz="2800" dirty="0">
                <a:sym typeface="Wingdings" panose="05000000000000000000" pitchFamily="2" charset="2"/>
              </a:rPr>
              <a:t></a:t>
            </a:r>
            <a:endParaRPr lang="en-AU" sz="2800" dirty="0"/>
          </a:p>
        </p:txBody>
      </p:sp>
      <p:sp>
        <p:nvSpPr>
          <p:cNvPr id="17" name="TextBox 16"/>
          <p:cNvSpPr txBox="1"/>
          <p:nvPr/>
        </p:nvSpPr>
        <p:spPr>
          <a:xfrm>
            <a:off x="7292922" y="5440692"/>
            <a:ext cx="2039982" cy="523220"/>
          </a:xfrm>
          <a:prstGeom prst="rect">
            <a:avLst/>
          </a:prstGeom>
          <a:noFill/>
        </p:spPr>
        <p:txBody>
          <a:bodyPr wrap="none" rtlCol="0">
            <a:spAutoFit/>
          </a:bodyPr>
          <a:lstStyle/>
          <a:p>
            <a:pPr algn="ctr"/>
            <a:r>
              <a:rPr lang="en-AU" sz="2800" dirty="0" smtClean="0"/>
              <a:t>Iron chloride</a:t>
            </a:r>
            <a:endParaRPr lang="en-AU" sz="2800" dirty="0"/>
          </a:p>
        </p:txBody>
      </p:sp>
      <p:graphicFrame>
        <p:nvGraphicFramePr>
          <p:cNvPr id="15" name="Table 14"/>
          <p:cNvGraphicFramePr>
            <a:graphicFrameLocks noGrp="1"/>
          </p:cNvGraphicFramePr>
          <p:nvPr>
            <p:extLst>
              <p:ext uri="{D42A27DB-BD31-4B8C-83A1-F6EECF244321}">
                <p14:modId xmlns:p14="http://schemas.microsoft.com/office/powerpoint/2010/main" val="770259229"/>
              </p:ext>
            </p:extLst>
          </p:nvPr>
        </p:nvGraphicFramePr>
        <p:xfrm>
          <a:off x="7583054" y="3482489"/>
          <a:ext cx="4537710" cy="1554480"/>
        </p:xfrm>
        <a:graphic>
          <a:graphicData uri="http://schemas.openxmlformats.org/drawingml/2006/table">
            <a:tbl>
              <a:tblPr firstRow="1" bandRow="1">
                <a:tableStyleId>{F5AB1C69-6EDB-4FF4-983F-18BD219EF322}</a:tableStyleId>
              </a:tblPr>
              <a:tblGrid>
                <a:gridCol w="4537710">
                  <a:extLst>
                    <a:ext uri="{9D8B030D-6E8A-4147-A177-3AD203B41FA5}">
                      <a16:colId xmlns:a16="http://schemas.microsoft.com/office/drawing/2014/main" xmlns="" val="20000"/>
                    </a:ext>
                  </a:extLst>
                </a:gridCol>
              </a:tblGrid>
              <a:tr h="0">
                <a:tc>
                  <a:txBody>
                    <a:bodyPr/>
                    <a:lstStyle/>
                    <a:p>
                      <a:r>
                        <a:rPr lang="en-AU" sz="1800" dirty="0" smtClean="0"/>
                        <a:t>Reminder</a:t>
                      </a:r>
                      <a:endParaRPr lang="en-AU" sz="1800" dirty="0"/>
                    </a:p>
                  </a:txBody>
                  <a:tcPr/>
                </a:tc>
                <a:extLst>
                  <a:ext uri="{0D108BD9-81ED-4DB2-BD59-A6C34878D82A}">
                    <a16:rowId xmlns:a16="http://schemas.microsoft.com/office/drawing/2014/main" xmlns="" val="10000"/>
                  </a:ext>
                </a:extLst>
              </a:tr>
              <a:tr h="370840">
                <a:tc>
                  <a:txBody>
                    <a:bodyPr/>
                    <a:lstStyle/>
                    <a:p>
                      <a:r>
                        <a:rPr lang="en-AU" sz="1800" b="1" dirty="0" smtClean="0"/>
                        <a:t>Hydrochloric</a:t>
                      </a:r>
                      <a:r>
                        <a:rPr lang="en-AU" sz="1800" dirty="0" smtClean="0"/>
                        <a:t> acid forms </a:t>
                      </a:r>
                      <a:r>
                        <a:rPr lang="en-AU" sz="1800" b="1" dirty="0" smtClean="0"/>
                        <a:t>chloride</a:t>
                      </a:r>
                      <a:r>
                        <a:rPr lang="en-AU" sz="1800" dirty="0" smtClean="0"/>
                        <a:t> salts</a:t>
                      </a:r>
                    </a:p>
                    <a:p>
                      <a:r>
                        <a:rPr lang="en-AU" sz="1800" b="1" dirty="0" smtClean="0"/>
                        <a:t>Nitric </a:t>
                      </a:r>
                      <a:r>
                        <a:rPr lang="en-AU" sz="1800" dirty="0" smtClean="0"/>
                        <a:t>acid</a:t>
                      </a:r>
                      <a:r>
                        <a:rPr lang="en-AU" sz="1800" b="1" dirty="0" smtClean="0"/>
                        <a:t> </a:t>
                      </a:r>
                      <a:r>
                        <a:rPr lang="en-AU" sz="1800" dirty="0" smtClean="0"/>
                        <a:t>forms </a:t>
                      </a:r>
                      <a:r>
                        <a:rPr lang="en-AU" sz="1800" b="1" dirty="0" smtClean="0"/>
                        <a:t>nitrate</a:t>
                      </a:r>
                      <a:r>
                        <a:rPr lang="en-AU" sz="1800" dirty="0" smtClean="0"/>
                        <a:t> salts</a:t>
                      </a:r>
                    </a:p>
                    <a:p>
                      <a:r>
                        <a:rPr lang="en-AU" sz="1800" b="1" dirty="0" smtClean="0"/>
                        <a:t>Sulfuric</a:t>
                      </a:r>
                      <a:r>
                        <a:rPr lang="en-AU" sz="1800" dirty="0" smtClean="0"/>
                        <a:t> acid forms </a:t>
                      </a:r>
                      <a:r>
                        <a:rPr lang="en-AU" sz="1800" b="1" dirty="0" smtClean="0"/>
                        <a:t>sulfate</a:t>
                      </a:r>
                      <a:r>
                        <a:rPr lang="en-AU" sz="1800" dirty="0" smtClean="0"/>
                        <a:t> salts</a:t>
                      </a:r>
                    </a:p>
                    <a:p>
                      <a:r>
                        <a:rPr lang="en-AU" sz="1800" b="1" dirty="0" smtClean="0"/>
                        <a:t>Ethanoic </a:t>
                      </a:r>
                      <a:r>
                        <a:rPr lang="en-AU" sz="1800" dirty="0" smtClean="0"/>
                        <a:t>acid (vinegar) forms </a:t>
                      </a:r>
                      <a:r>
                        <a:rPr lang="en-AU" sz="1800" b="1" dirty="0" smtClean="0"/>
                        <a:t>ethanoate </a:t>
                      </a:r>
                      <a:r>
                        <a:rPr lang="en-AU" sz="1800" dirty="0" smtClean="0"/>
                        <a:t>salts</a:t>
                      </a:r>
                      <a:endParaRPr lang="en-AU" sz="1800" baseline="0" dirty="0" smtClean="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3147805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4" grpId="0"/>
      <p:bldP spid="1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5840" y="2057400"/>
            <a:ext cx="8274424" cy="2514600"/>
          </a:xfrm>
          <a:solidFill>
            <a:schemeClr val="bg1"/>
          </a:solidFill>
          <a:ln w="38100">
            <a:solidFill>
              <a:schemeClr val="accent4"/>
            </a:solidFill>
          </a:ln>
        </p:spPr>
        <p:txBody>
          <a:bodyPr anchor="ctr">
            <a:normAutofit/>
          </a:bodyPr>
          <a:lstStyle/>
          <a:p>
            <a:r>
              <a:rPr lang="en-AU" dirty="0" smtClean="0"/>
              <a:t>Reaction of Acids </a:t>
            </a:r>
            <a:br>
              <a:rPr lang="en-AU" dirty="0" smtClean="0"/>
            </a:br>
            <a:r>
              <a:rPr lang="en-AU" dirty="0" smtClean="0"/>
              <a:t>With Bases</a:t>
            </a:r>
            <a:br>
              <a:rPr lang="en-AU" dirty="0" smtClean="0"/>
            </a:br>
            <a:r>
              <a:rPr lang="en-AU" sz="2800" dirty="0" smtClean="0"/>
              <a:t>Year </a:t>
            </a:r>
            <a:r>
              <a:rPr lang="en-AU" sz="2800" dirty="0"/>
              <a:t>9</a:t>
            </a:r>
            <a:r>
              <a:rPr lang="en-AU" sz="2800" dirty="0" smtClean="0"/>
              <a:t> </a:t>
            </a:r>
            <a:r>
              <a:rPr lang="en-AU" sz="2800" dirty="0"/>
              <a:t>Science</a:t>
            </a:r>
            <a:endParaRPr lang="en-AU" dirty="0"/>
          </a:p>
        </p:txBody>
      </p:sp>
    </p:spTree>
    <p:extLst>
      <p:ext uri="{BB962C8B-B14F-4D97-AF65-F5344CB8AC3E}">
        <p14:creationId xmlns:p14="http://schemas.microsoft.com/office/powerpoint/2010/main" val="273296377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12609"/>
            <a:ext cx="3590904"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Learning Objectives</a:t>
            </a:r>
          </a:p>
        </p:txBody>
      </p:sp>
      <p:sp>
        <p:nvSpPr>
          <p:cNvPr id="9" name="TextBox 8"/>
          <p:cNvSpPr txBox="1"/>
          <p:nvPr/>
        </p:nvSpPr>
        <p:spPr>
          <a:xfrm>
            <a:off x="0" y="2396108"/>
            <a:ext cx="4498548"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a:t>Activate Prior Knowledge</a:t>
            </a:r>
          </a:p>
        </p:txBody>
      </p:sp>
      <p:graphicFrame>
        <p:nvGraphicFramePr>
          <p:cNvPr id="11" name="Table 10"/>
          <p:cNvGraphicFramePr>
            <a:graphicFrameLocks noGrp="1"/>
          </p:cNvGraphicFramePr>
          <p:nvPr>
            <p:extLst/>
          </p:nvPr>
        </p:nvGraphicFramePr>
        <p:xfrm>
          <a:off x="9514481" y="69246"/>
          <a:ext cx="2605964" cy="100584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353527">
                <a:tc>
                  <a:txBody>
                    <a:bodyPr/>
                    <a:lstStyle/>
                    <a:p>
                      <a:r>
                        <a:rPr lang="en-AU" dirty="0"/>
                        <a:t>CFU</a:t>
                      </a:r>
                    </a:p>
                  </a:txBody>
                  <a:tcPr/>
                </a:tc>
                <a:extLst>
                  <a:ext uri="{0D108BD9-81ED-4DB2-BD59-A6C34878D82A}">
                    <a16:rowId xmlns:a16="http://schemas.microsoft.com/office/drawing/2014/main" xmlns="" val="10000"/>
                  </a:ext>
                </a:extLst>
              </a:tr>
              <a:tr h="370840">
                <a:tc>
                  <a:txBody>
                    <a:bodyPr/>
                    <a:lstStyle/>
                    <a:p>
                      <a:r>
                        <a:rPr lang="en-AU" dirty="0"/>
                        <a:t>What </a:t>
                      </a:r>
                      <a:r>
                        <a:rPr lang="en-AU" dirty="0" smtClean="0"/>
                        <a:t>are </a:t>
                      </a:r>
                      <a:r>
                        <a:rPr lang="en-AU" baseline="0" dirty="0" smtClean="0"/>
                        <a:t>we learning about</a:t>
                      </a:r>
                      <a:r>
                        <a:rPr lang="en-AU" dirty="0" smtClean="0"/>
                        <a:t>?</a:t>
                      </a:r>
                      <a:endParaRPr lang="en-AU" dirty="0">
                        <a:latin typeface="+mn-lt"/>
                      </a:endParaRPr>
                    </a:p>
                  </a:txBody>
                  <a:tcPr/>
                </a:tc>
                <a:extLst>
                  <a:ext uri="{0D108BD9-81ED-4DB2-BD59-A6C34878D82A}">
                    <a16:rowId xmlns:a16="http://schemas.microsoft.com/office/drawing/2014/main" xmlns="" val="10001"/>
                  </a:ext>
                </a:extLst>
              </a:tr>
            </a:tbl>
          </a:graphicData>
        </a:graphic>
      </p:graphicFrame>
      <p:sp>
        <p:nvSpPr>
          <p:cNvPr id="5" name="Content Placeholder 2">
            <a:extLst>
              <a:ext uri="{FF2B5EF4-FFF2-40B4-BE49-F238E27FC236}">
                <a16:creationId xmlns:a16="http://schemas.microsoft.com/office/drawing/2014/main" xmlns="" id="{D56355AD-F9E3-406A-AA51-BD8916277243}"/>
              </a:ext>
            </a:extLst>
          </p:cNvPr>
          <p:cNvSpPr>
            <a:spLocks noGrp="1"/>
          </p:cNvSpPr>
          <p:nvPr>
            <p:ph idx="1"/>
          </p:nvPr>
        </p:nvSpPr>
        <p:spPr>
          <a:xfrm>
            <a:off x="-1602" y="572166"/>
            <a:ext cx="9671381" cy="1620000"/>
          </a:xfrm>
        </p:spPr>
        <p:txBody>
          <a:bodyPr>
            <a:normAutofit lnSpcReduction="10000"/>
          </a:bodyPr>
          <a:lstStyle/>
          <a:p>
            <a:r>
              <a:rPr lang="en-AU" dirty="0" smtClean="0"/>
              <a:t>Predict products of reactions between acids and hydroxide bases</a:t>
            </a:r>
          </a:p>
          <a:p>
            <a:r>
              <a:rPr lang="en-AU" dirty="0"/>
              <a:t>Predict products of reactions between acids and </a:t>
            </a:r>
            <a:r>
              <a:rPr lang="en-AU" dirty="0" smtClean="0"/>
              <a:t>carbonate bases</a:t>
            </a:r>
          </a:p>
          <a:p>
            <a:endParaRPr lang="en-AU" dirty="0"/>
          </a:p>
        </p:txBody>
      </p:sp>
      <p:sp>
        <p:nvSpPr>
          <p:cNvPr id="2" name="TextBox 1">
            <a:extLst>
              <a:ext uri="{FF2B5EF4-FFF2-40B4-BE49-F238E27FC236}">
                <a16:creationId xmlns:a16="http://schemas.microsoft.com/office/drawing/2014/main" xmlns="" id="{EC9CF77F-9496-4178-8C53-0D1F282880E9}"/>
              </a:ext>
            </a:extLst>
          </p:cNvPr>
          <p:cNvSpPr txBox="1"/>
          <p:nvPr/>
        </p:nvSpPr>
        <p:spPr>
          <a:xfrm>
            <a:off x="0" y="2980883"/>
            <a:ext cx="9273654" cy="2677656"/>
          </a:xfrm>
          <a:prstGeom prst="rect">
            <a:avLst/>
          </a:prstGeom>
          <a:noFill/>
        </p:spPr>
        <p:txBody>
          <a:bodyPr wrap="square" rtlCol="0">
            <a:spAutoFit/>
          </a:bodyPr>
          <a:lstStyle/>
          <a:p>
            <a:r>
              <a:rPr lang="en-AU" sz="2800" smtClean="0"/>
              <a:t>Drain cleaner contains sodium hydroxide (NaOH), which is a strong base.  If some gets on your skin, it can cause burns because it is corrosive.</a:t>
            </a:r>
          </a:p>
          <a:p>
            <a:endParaRPr lang="en-AU" sz="2800"/>
          </a:p>
          <a:p>
            <a:r>
              <a:rPr lang="en-AU" sz="2800" smtClean="0"/>
              <a:t>Think, pair share:  What are two household products that could be used to reduce the effects of the drain cleaner.</a:t>
            </a:r>
            <a:endParaRPr lang="en-AU" sz="2800" dirty="0"/>
          </a:p>
        </p:txBody>
      </p:sp>
      <p:pic>
        <p:nvPicPr>
          <p:cNvPr id="3" name="Picture 2"/>
          <p:cNvPicPr>
            <a:picLocks noChangeAspect="1"/>
          </p:cNvPicPr>
          <p:nvPr/>
        </p:nvPicPr>
        <p:blipFill>
          <a:blip r:embed="rId2"/>
          <a:stretch>
            <a:fillRect/>
          </a:stretch>
        </p:blipFill>
        <p:spPr>
          <a:xfrm>
            <a:off x="9273654" y="2602228"/>
            <a:ext cx="2572407" cy="3434965"/>
          </a:xfrm>
          <a:prstGeom prst="rect">
            <a:avLst/>
          </a:prstGeom>
        </p:spPr>
      </p:pic>
    </p:spTree>
    <p:extLst>
      <p:ext uri="{BB962C8B-B14F-4D97-AF65-F5344CB8AC3E}">
        <p14:creationId xmlns:p14="http://schemas.microsoft.com/office/powerpoint/2010/main" val="2154554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a:t>
            </a:r>
            <a:r>
              <a:rPr lang="en-AU" sz="3200" dirty="0"/>
              <a:t>Development</a:t>
            </a:r>
          </a:p>
        </p:txBody>
      </p:sp>
      <p:graphicFrame>
        <p:nvGraphicFramePr>
          <p:cNvPr id="13" name="Table 12"/>
          <p:cNvGraphicFramePr>
            <a:graphicFrameLocks noGrp="1"/>
          </p:cNvGraphicFramePr>
          <p:nvPr>
            <p:extLst/>
          </p:nvPr>
        </p:nvGraphicFramePr>
        <p:xfrm>
          <a:off x="9514800" y="68400"/>
          <a:ext cx="2605964" cy="100584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tc>
                <a:extLst>
                  <a:ext uri="{0D108BD9-81ED-4DB2-BD59-A6C34878D82A}">
                    <a16:rowId xmlns:a16="http://schemas.microsoft.com/office/drawing/2014/main" xmlns="" val="10000"/>
                  </a:ext>
                </a:extLst>
              </a:tr>
              <a:tr h="370840">
                <a:tc>
                  <a:txBody>
                    <a:bodyPr/>
                    <a:lstStyle/>
                    <a:p>
                      <a:r>
                        <a:rPr lang="en-AU" smtClean="0"/>
                        <a:t>What is a group of</a:t>
                      </a:r>
                      <a:r>
                        <a:rPr lang="en-AU" baseline="0" smtClean="0"/>
                        <a:t> non-metals found in bases?</a:t>
                      </a:r>
                      <a:endParaRPr lang="en-AU" dirty="0"/>
                    </a:p>
                  </a:txBody>
                  <a:tcPr/>
                </a:tc>
                <a:extLst>
                  <a:ext uri="{0D108BD9-81ED-4DB2-BD59-A6C34878D82A}">
                    <a16:rowId xmlns:a16="http://schemas.microsoft.com/office/drawing/2014/main" xmlns="" val="10001"/>
                  </a:ext>
                </a:extLst>
              </a:tr>
            </a:tbl>
          </a:graphicData>
        </a:graphic>
      </p:graphicFrame>
      <p:graphicFrame>
        <p:nvGraphicFramePr>
          <p:cNvPr id="14" name="Table 13"/>
          <p:cNvGraphicFramePr>
            <a:graphicFrameLocks noGrp="1"/>
          </p:cNvGraphicFramePr>
          <p:nvPr>
            <p:extLst/>
          </p:nvPr>
        </p:nvGraphicFramePr>
        <p:xfrm>
          <a:off x="9514800" y="1203375"/>
          <a:ext cx="2605964" cy="100584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0">
                <a:tc>
                  <a:txBody>
                    <a:bodyPr/>
                    <a:lstStyle/>
                    <a:p>
                      <a:r>
                        <a:rPr lang="en-AU" dirty="0"/>
                        <a:t>CFU 2</a:t>
                      </a:r>
                    </a:p>
                  </a:txBody>
                  <a:tcPr/>
                </a:tc>
                <a:extLst>
                  <a:ext uri="{0D108BD9-81ED-4DB2-BD59-A6C34878D82A}">
                    <a16:rowId xmlns:a16="http://schemas.microsoft.com/office/drawing/2014/main" xmlns="" val="10000"/>
                  </a:ext>
                </a:extLst>
              </a:tr>
              <a:tr h="370840">
                <a:tc>
                  <a:txBody>
                    <a:bodyPr/>
                    <a:lstStyle/>
                    <a:p>
                      <a:r>
                        <a:rPr lang="en-AU" smtClean="0"/>
                        <a:t>Which</a:t>
                      </a:r>
                      <a:r>
                        <a:rPr lang="en-AU" baseline="0" smtClean="0"/>
                        <a:t> two elements make up a hydroxide?</a:t>
                      </a:r>
                      <a:endParaRPr lang="en-AU" dirty="0"/>
                    </a:p>
                  </a:txBody>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0" y="584773"/>
            <a:ext cx="9426144" cy="4014523"/>
          </a:xfrm>
        </p:spPr>
        <p:txBody>
          <a:bodyPr>
            <a:normAutofit/>
          </a:bodyPr>
          <a:lstStyle/>
          <a:p>
            <a:pPr marL="0" indent="0">
              <a:buNone/>
            </a:pPr>
            <a:r>
              <a:rPr lang="en-AU" b="1" dirty="0" smtClean="0"/>
              <a:t>Hydroxide Bases</a:t>
            </a:r>
          </a:p>
          <a:p>
            <a:r>
              <a:rPr lang="en-AU" dirty="0" smtClean="0"/>
              <a:t>Many bases contain a group of non-metal atoms called a hydroxide.</a:t>
            </a:r>
          </a:p>
          <a:p>
            <a:r>
              <a:rPr lang="en-AU" dirty="0" smtClean="0"/>
              <a:t>A hydroxide made from an oxygen atom and a hydrogen atom joined together (OH).</a:t>
            </a:r>
          </a:p>
          <a:p>
            <a:r>
              <a:rPr lang="en-AU" dirty="0" smtClean="0"/>
              <a:t>Some examples of hydroxide bases are:</a:t>
            </a:r>
          </a:p>
          <a:p>
            <a:pPr lvl="1"/>
            <a:r>
              <a:rPr lang="en-AU" dirty="0" smtClean="0"/>
              <a:t>Sodium hydroxide, </a:t>
            </a:r>
            <a:r>
              <a:rPr lang="en-AU" dirty="0" err="1" smtClean="0"/>
              <a:t>NaOH</a:t>
            </a:r>
            <a:r>
              <a:rPr lang="en-AU" dirty="0" smtClean="0"/>
              <a:t> – used in drain cleaner</a:t>
            </a:r>
          </a:p>
          <a:p>
            <a:pPr lvl="1"/>
            <a:r>
              <a:rPr lang="en-AU" dirty="0" smtClean="0"/>
              <a:t>Calcium hydroxide, Ca(OH)</a:t>
            </a:r>
            <a:r>
              <a:rPr lang="en-AU" baseline="-25000" dirty="0" smtClean="0"/>
              <a:t>2</a:t>
            </a:r>
            <a:r>
              <a:rPr lang="en-AU" dirty="0" smtClean="0"/>
              <a:t> – used in paper production</a:t>
            </a:r>
          </a:p>
          <a:p>
            <a:pPr lvl="1"/>
            <a:r>
              <a:rPr lang="en-AU" dirty="0" smtClean="0"/>
              <a:t>Magnesium hydroxide, Mg(OH)</a:t>
            </a:r>
            <a:r>
              <a:rPr lang="en-AU" baseline="-25000" dirty="0" smtClean="0"/>
              <a:t>2</a:t>
            </a:r>
            <a:r>
              <a:rPr lang="en-AU" dirty="0" smtClean="0"/>
              <a:t> – used in antacids</a:t>
            </a:r>
          </a:p>
          <a:p>
            <a:endParaRPr lang="en-AU" dirty="0" smtClean="0"/>
          </a:p>
        </p:txBody>
      </p:sp>
    </p:spTree>
    <p:extLst>
      <p:ext uri="{BB962C8B-B14F-4D97-AF65-F5344CB8AC3E}">
        <p14:creationId xmlns:p14="http://schemas.microsoft.com/office/powerpoint/2010/main" val="99250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a:t>
            </a:r>
            <a:r>
              <a:rPr lang="en-AU" sz="3200" dirty="0"/>
              <a:t>Development</a:t>
            </a:r>
          </a:p>
        </p:txBody>
      </p:sp>
      <p:graphicFrame>
        <p:nvGraphicFramePr>
          <p:cNvPr id="13" name="Table 12"/>
          <p:cNvGraphicFramePr>
            <a:graphicFrameLocks noGrp="1"/>
          </p:cNvGraphicFramePr>
          <p:nvPr>
            <p:extLst>
              <p:ext uri="{D42A27DB-BD31-4B8C-83A1-F6EECF244321}">
                <p14:modId xmlns:p14="http://schemas.microsoft.com/office/powerpoint/2010/main" val="3368762346"/>
              </p:ext>
            </p:extLst>
          </p:nvPr>
        </p:nvGraphicFramePr>
        <p:xfrm>
          <a:off x="9514800" y="68400"/>
          <a:ext cx="2605964" cy="100584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tc>
                <a:extLst>
                  <a:ext uri="{0D108BD9-81ED-4DB2-BD59-A6C34878D82A}">
                    <a16:rowId xmlns:a16="http://schemas.microsoft.com/office/drawing/2014/main" xmlns="" val="10000"/>
                  </a:ext>
                </a:extLst>
              </a:tr>
              <a:tr h="370840">
                <a:tc>
                  <a:txBody>
                    <a:bodyPr/>
                    <a:lstStyle/>
                    <a:p>
                      <a:r>
                        <a:rPr lang="en-AU" smtClean="0"/>
                        <a:t>What is a group of</a:t>
                      </a:r>
                      <a:r>
                        <a:rPr lang="en-AU" baseline="0" smtClean="0"/>
                        <a:t> non-metals found in bases?</a:t>
                      </a:r>
                      <a:endParaRPr lang="en-AU" dirty="0"/>
                    </a:p>
                  </a:txBody>
                  <a:tcPr/>
                </a:tc>
                <a:extLst>
                  <a:ext uri="{0D108BD9-81ED-4DB2-BD59-A6C34878D82A}">
                    <a16:rowId xmlns:a16="http://schemas.microsoft.com/office/drawing/2014/main" xmlns=""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2495687913"/>
              </p:ext>
            </p:extLst>
          </p:nvPr>
        </p:nvGraphicFramePr>
        <p:xfrm>
          <a:off x="9514800" y="1203375"/>
          <a:ext cx="2605964" cy="100584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0">
                <a:tc>
                  <a:txBody>
                    <a:bodyPr/>
                    <a:lstStyle/>
                    <a:p>
                      <a:r>
                        <a:rPr lang="en-AU" dirty="0"/>
                        <a:t>CFU 2</a:t>
                      </a:r>
                    </a:p>
                  </a:txBody>
                  <a:tcPr/>
                </a:tc>
                <a:extLst>
                  <a:ext uri="{0D108BD9-81ED-4DB2-BD59-A6C34878D82A}">
                    <a16:rowId xmlns:a16="http://schemas.microsoft.com/office/drawing/2014/main" xmlns="" val="10000"/>
                  </a:ext>
                </a:extLst>
              </a:tr>
              <a:tr h="370840">
                <a:tc>
                  <a:txBody>
                    <a:bodyPr/>
                    <a:lstStyle/>
                    <a:p>
                      <a:r>
                        <a:rPr lang="en-AU" dirty="0" smtClean="0"/>
                        <a:t>Which</a:t>
                      </a:r>
                      <a:r>
                        <a:rPr lang="en-AU" baseline="0" dirty="0" smtClean="0"/>
                        <a:t> two elements make up a carbonate?</a:t>
                      </a:r>
                      <a:endParaRPr lang="en-AU" dirty="0"/>
                    </a:p>
                  </a:txBody>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0" y="584773"/>
            <a:ext cx="9426144" cy="4014523"/>
          </a:xfrm>
        </p:spPr>
        <p:txBody>
          <a:bodyPr>
            <a:normAutofit/>
          </a:bodyPr>
          <a:lstStyle/>
          <a:p>
            <a:pPr marL="0" indent="0">
              <a:buNone/>
            </a:pPr>
            <a:r>
              <a:rPr lang="en-AU" b="1" dirty="0" smtClean="0"/>
              <a:t>Carbonate Bases</a:t>
            </a:r>
          </a:p>
          <a:p>
            <a:r>
              <a:rPr lang="en-AU" dirty="0" smtClean="0"/>
              <a:t>Many bases contain a group of non-metal atoms called a carbonate.</a:t>
            </a:r>
          </a:p>
          <a:p>
            <a:r>
              <a:rPr lang="en-AU" dirty="0" smtClean="0"/>
              <a:t>A carbonate is made from three oxygen atoms and a carbon atom joined together (CO</a:t>
            </a:r>
            <a:r>
              <a:rPr lang="en-AU" baseline="-25000" dirty="0" smtClean="0"/>
              <a:t>3</a:t>
            </a:r>
            <a:r>
              <a:rPr lang="en-AU" dirty="0" smtClean="0"/>
              <a:t>).</a:t>
            </a:r>
          </a:p>
          <a:p>
            <a:r>
              <a:rPr lang="en-AU" dirty="0" smtClean="0"/>
              <a:t>Some examples of carbonate bases are:</a:t>
            </a:r>
          </a:p>
          <a:p>
            <a:pPr lvl="1"/>
            <a:r>
              <a:rPr lang="en-AU" dirty="0" smtClean="0"/>
              <a:t>Magnesium carbonate MgCO</a:t>
            </a:r>
            <a:r>
              <a:rPr lang="en-AU" baseline="-25000" dirty="0" smtClean="0"/>
              <a:t>3</a:t>
            </a:r>
            <a:r>
              <a:rPr lang="en-AU" dirty="0" smtClean="0"/>
              <a:t> – used in antacids</a:t>
            </a:r>
          </a:p>
          <a:p>
            <a:pPr lvl="1"/>
            <a:r>
              <a:rPr lang="en-AU" dirty="0" smtClean="0"/>
              <a:t>Calcium carbonate, CaCO</a:t>
            </a:r>
            <a:r>
              <a:rPr lang="en-AU" baseline="-25000" dirty="0" smtClean="0"/>
              <a:t>3</a:t>
            </a:r>
            <a:r>
              <a:rPr lang="en-AU" dirty="0" smtClean="0"/>
              <a:t> – found in limestone</a:t>
            </a:r>
          </a:p>
        </p:txBody>
      </p:sp>
    </p:spTree>
    <p:extLst>
      <p:ext uri="{BB962C8B-B14F-4D97-AF65-F5344CB8AC3E}">
        <p14:creationId xmlns:p14="http://schemas.microsoft.com/office/powerpoint/2010/main" val="3622691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0"/>
            <a:ext cx="4023093" cy="584775"/>
          </a:xfrm>
          <a:prstGeom prst="homePlate">
            <a:avLst/>
          </a:prstGeom>
          <a:solidFill>
            <a:schemeClr val="accent4"/>
          </a:solidFill>
          <a:ln>
            <a:solidFill>
              <a:schemeClr val="accent4"/>
            </a:solidFill>
          </a:ln>
        </p:spPr>
        <p:style>
          <a:lnRef idx="0">
            <a:schemeClr val="accent6"/>
          </a:lnRef>
          <a:fillRef idx="3">
            <a:schemeClr val="accent6"/>
          </a:fillRef>
          <a:effectRef idx="3">
            <a:schemeClr val="accent6"/>
          </a:effectRef>
          <a:fontRef idx="minor">
            <a:schemeClr val="lt1"/>
          </a:fontRef>
        </p:style>
        <p:txBody>
          <a:bodyPr wrap="none" rtlCol="0">
            <a:spAutoFit/>
          </a:bodyPr>
          <a:lstStyle/>
          <a:p>
            <a:r>
              <a:rPr lang="en-AU" sz="3200" dirty="0" smtClean="0"/>
              <a:t>Concept </a:t>
            </a:r>
            <a:r>
              <a:rPr lang="en-AU" sz="3200" dirty="0"/>
              <a:t>Development</a:t>
            </a:r>
          </a:p>
        </p:txBody>
      </p:sp>
      <p:graphicFrame>
        <p:nvGraphicFramePr>
          <p:cNvPr id="13" name="Table 12"/>
          <p:cNvGraphicFramePr>
            <a:graphicFrameLocks noGrp="1"/>
          </p:cNvGraphicFramePr>
          <p:nvPr>
            <p:extLst/>
          </p:nvPr>
        </p:nvGraphicFramePr>
        <p:xfrm>
          <a:off x="9514800" y="68400"/>
          <a:ext cx="2605964" cy="100584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353527">
                <a:tc>
                  <a:txBody>
                    <a:bodyPr/>
                    <a:lstStyle/>
                    <a:p>
                      <a:r>
                        <a:rPr lang="en-AU" dirty="0"/>
                        <a:t>CFU 1</a:t>
                      </a:r>
                    </a:p>
                  </a:txBody>
                  <a:tcPr/>
                </a:tc>
                <a:extLst>
                  <a:ext uri="{0D108BD9-81ED-4DB2-BD59-A6C34878D82A}">
                    <a16:rowId xmlns:a16="http://schemas.microsoft.com/office/drawing/2014/main" xmlns="" val="10000"/>
                  </a:ext>
                </a:extLst>
              </a:tr>
              <a:tr h="370840">
                <a:tc>
                  <a:txBody>
                    <a:bodyPr/>
                    <a:lstStyle/>
                    <a:p>
                      <a:r>
                        <a:rPr lang="en-AU" dirty="0" smtClean="0"/>
                        <a:t>Where does </a:t>
                      </a:r>
                      <a:r>
                        <a:rPr lang="en-AU" smtClean="0"/>
                        <a:t>the water </a:t>
                      </a:r>
                      <a:r>
                        <a:rPr lang="en-AU" baseline="0" smtClean="0"/>
                        <a:t>produced </a:t>
                      </a:r>
                      <a:r>
                        <a:rPr lang="en-AU" baseline="0" dirty="0" smtClean="0"/>
                        <a:t>come from?</a:t>
                      </a:r>
                      <a:endParaRPr lang="en-AU" dirty="0"/>
                    </a:p>
                  </a:txBody>
                  <a:tcPr/>
                </a:tc>
                <a:extLst>
                  <a:ext uri="{0D108BD9-81ED-4DB2-BD59-A6C34878D82A}">
                    <a16:rowId xmlns:a16="http://schemas.microsoft.com/office/drawing/2014/main" xmlns="" val="10001"/>
                  </a:ext>
                </a:extLst>
              </a:tr>
            </a:tbl>
          </a:graphicData>
        </a:graphic>
      </p:graphicFrame>
      <p:graphicFrame>
        <p:nvGraphicFramePr>
          <p:cNvPr id="14" name="Table 13"/>
          <p:cNvGraphicFramePr>
            <a:graphicFrameLocks noGrp="1"/>
          </p:cNvGraphicFramePr>
          <p:nvPr>
            <p:extLst/>
          </p:nvPr>
        </p:nvGraphicFramePr>
        <p:xfrm>
          <a:off x="9514800" y="1203375"/>
          <a:ext cx="2605964" cy="73660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0">
                <a:tc>
                  <a:txBody>
                    <a:bodyPr/>
                    <a:lstStyle/>
                    <a:p>
                      <a:r>
                        <a:rPr lang="en-AU" dirty="0"/>
                        <a:t>CFU 2</a:t>
                      </a:r>
                    </a:p>
                  </a:txBody>
                  <a:tcPr/>
                </a:tc>
                <a:extLst>
                  <a:ext uri="{0D108BD9-81ED-4DB2-BD59-A6C34878D82A}">
                    <a16:rowId xmlns:a16="http://schemas.microsoft.com/office/drawing/2014/main" xmlns="" val="10000"/>
                  </a:ext>
                </a:extLst>
              </a:tr>
              <a:tr h="370840">
                <a:tc>
                  <a:txBody>
                    <a:bodyPr/>
                    <a:lstStyle/>
                    <a:p>
                      <a:r>
                        <a:rPr lang="en-AU" dirty="0" smtClean="0"/>
                        <a:t>How is the</a:t>
                      </a:r>
                      <a:r>
                        <a:rPr lang="en-AU" baseline="0" dirty="0" smtClean="0"/>
                        <a:t> salt formed?</a:t>
                      </a:r>
                      <a:endParaRPr lang="en-AU" dirty="0"/>
                    </a:p>
                  </a:txBody>
                  <a:tcPr/>
                </a:tc>
                <a:extLst>
                  <a:ext uri="{0D108BD9-81ED-4DB2-BD59-A6C34878D82A}">
                    <a16:rowId xmlns:a16="http://schemas.microsoft.com/office/drawing/2014/main" xmlns="" val="10001"/>
                  </a:ext>
                </a:extLst>
              </a:tr>
            </a:tbl>
          </a:graphicData>
        </a:graphic>
      </p:graphicFrame>
      <p:sp>
        <p:nvSpPr>
          <p:cNvPr id="6" name="Content Placeholder 2">
            <a:extLst>
              <a:ext uri="{FF2B5EF4-FFF2-40B4-BE49-F238E27FC236}">
                <a16:creationId xmlns:a16="http://schemas.microsoft.com/office/drawing/2014/main" xmlns="" id="{7F92BBE8-C137-474F-972A-B52681EB261E}"/>
              </a:ext>
            </a:extLst>
          </p:cNvPr>
          <p:cNvSpPr>
            <a:spLocks noGrp="1"/>
          </p:cNvSpPr>
          <p:nvPr>
            <p:ph idx="1"/>
          </p:nvPr>
        </p:nvSpPr>
        <p:spPr>
          <a:xfrm>
            <a:off x="0" y="584773"/>
            <a:ext cx="9426144" cy="5324537"/>
          </a:xfrm>
        </p:spPr>
        <p:txBody>
          <a:bodyPr>
            <a:normAutofit/>
          </a:bodyPr>
          <a:lstStyle/>
          <a:p>
            <a:pPr marL="0" indent="0">
              <a:buNone/>
            </a:pPr>
            <a:r>
              <a:rPr lang="en-AU" b="1" dirty="0" smtClean="0"/>
              <a:t>Reaction of Acids with Bases</a:t>
            </a:r>
          </a:p>
          <a:p>
            <a:r>
              <a:rPr lang="en-AU" dirty="0" smtClean="0"/>
              <a:t>When an acid reacts with either type of base, water and a salt is produced.</a:t>
            </a:r>
          </a:p>
          <a:p>
            <a:r>
              <a:rPr lang="en-AU" dirty="0" smtClean="0"/>
              <a:t>The water is formed from the hydrogen in the acid reacting with oxygen from the base.</a:t>
            </a:r>
          </a:p>
          <a:p>
            <a:r>
              <a:rPr lang="en-AU" dirty="0" smtClean="0"/>
              <a:t>The other part of the acid reacts with the metal from the base to form a salt.</a:t>
            </a:r>
          </a:p>
          <a:p>
            <a:endParaRPr lang="en-AU" dirty="0"/>
          </a:p>
          <a:p>
            <a:r>
              <a:rPr lang="en-AU" dirty="0" smtClean="0"/>
              <a:t>Carbonate bases also produce carbon dioxide from the carbon and oxygen in the carbonate.</a:t>
            </a:r>
          </a:p>
        </p:txBody>
      </p:sp>
      <p:graphicFrame>
        <p:nvGraphicFramePr>
          <p:cNvPr id="7" name="Table 6"/>
          <p:cNvGraphicFramePr>
            <a:graphicFrameLocks noGrp="1"/>
          </p:cNvGraphicFramePr>
          <p:nvPr>
            <p:extLst>
              <p:ext uri="{D42A27DB-BD31-4B8C-83A1-F6EECF244321}">
                <p14:modId xmlns:p14="http://schemas.microsoft.com/office/powerpoint/2010/main" val="2409256652"/>
              </p:ext>
            </p:extLst>
          </p:nvPr>
        </p:nvGraphicFramePr>
        <p:xfrm>
          <a:off x="9514800" y="2069110"/>
          <a:ext cx="2605964" cy="1280160"/>
        </p:xfrm>
        <a:graphic>
          <a:graphicData uri="http://schemas.openxmlformats.org/drawingml/2006/table">
            <a:tbl>
              <a:tblPr firstRow="1" bandRow="1">
                <a:tableStyleId>{00A15C55-8517-42AA-B614-E9B94910E393}</a:tableStyleId>
              </a:tblPr>
              <a:tblGrid>
                <a:gridCol w="2605964">
                  <a:extLst>
                    <a:ext uri="{9D8B030D-6E8A-4147-A177-3AD203B41FA5}">
                      <a16:colId xmlns:a16="http://schemas.microsoft.com/office/drawing/2014/main" xmlns="" val="20000"/>
                    </a:ext>
                  </a:extLst>
                </a:gridCol>
              </a:tblGrid>
              <a:tr h="0">
                <a:tc>
                  <a:txBody>
                    <a:bodyPr/>
                    <a:lstStyle/>
                    <a:p>
                      <a:r>
                        <a:rPr lang="en-AU" dirty="0"/>
                        <a:t>CFU </a:t>
                      </a:r>
                      <a:r>
                        <a:rPr lang="en-AU" dirty="0" smtClean="0"/>
                        <a:t>3</a:t>
                      </a:r>
                      <a:endParaRPr lang="en-AU" dirty="0"/>
                    </a:p>
                  </a:txBody>
                  <a:tcPr/>
                </a:tc>
                <a:extLst>
                  <a:ext uri="{0D108BD9-81ED-4DB2-BD59-A6C34878D82A}">
                    <a16:rowId xmlns:a16="http://schemas.microsoft.com/office/drawing/2014/main" xmlns="" val="10000"/>
                  </a:ext>
                </a:extLst>
              </a:tr>
              <a:tr h="370840">
                <a:tc>
                  <a:txBody>
                    <a:bodyPr/>
                    <a:lstStyle/>
                    <a:p>
                      <a:r>
                        <a:rPr lang="en-AU" dirty="0" smtClean="0"/>
                        <a:t>What additional product</a:t>
                      </a:r>
                      <a:r>
                        <a:rPr lang="en-AU" baseline="0" dirty="0" smtClean="0"/>
                        <a:t> is formed from a base containing carbonate?</a:t>
                      </a:r>
                      <a:endParaRPr lang="en-AU" dirty="0"/>
                    </a:p>
                  </a:txBody>
                  <a:tcPr/>
                </a:tc>
                <a:extLst>
                  <a:ext uri="{0D108BD9-81ED-4DB2-BD59-A6C34878D82A}">
                    <a16:rowId xmlns:a16="http://schemas.microsoft.com/office/drawing/2014/main" xmlns="" val="10001"/>
                  </a:ext>
                </a:extLst>
              </a:tr>
            </a:tbl>
          </a:graphicData>
        </a:graphic>
      </p:graphicFrame>
    </p:spTree>
    <p:extLst>
      <p:ext uri="{BB962C8B-B14F-4D97-AF65-F5344CB8AC3E}">
        <p14:creationId xmlns:p14="http://schemas.microsoft.com/office/powerpoint/2010/main" val="2855772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16054</TotalTime>
  <Words>1650</Words>
  <Application>Microsoft Office PowerPoint</Application>
  <PresentationFormat>Widescreen</PresentationFormat>
  <Paragraphs>269</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Wingdings</vt:lpstr>
      <vt:lpstr>Office Theme</vt:lpstr>
      <vt:lpstr>PowerPoint Presentation</vt:lpstr>
      <vt:lpstr>PowerPoint Presentation</vt:lpstr>
      <vt:lpstr>PowerPoint Presentation</vt:lpstr>
      <vt:lpstr>PowerPoint Presentation</vt:lpstr>
      <vt:lpstr>Reaction of Acids  With Bases Year 9 Science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Science</dc:title>
  <dc:creator>Microsoft account</dc:creator>
  <cp:lastModifiedBy>Microsoft account</cp:lastModifiedBy>
  <cp:revision>347</cp:revision>
  <cp:lastPrinted>2017-04-18T22:41:05Z</cp:lastPrinted>
  <dcterms:created xsi:type="dcterms:W3CDTF">2017-01-28T08:32:28Z</dcterms:created>
  <dcterms:modified xsi:type="dcterms:W3CDTF">2020-11-16T00:13:15Z</dcterms:modified>
</cp:coreProperties>
</file>