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642" r:id="rId2"/>
    <p:sldId id="659" r:id="rId3"/>
    <p:sldId id="660" r:id="rId4"/>
    <p:sldId id="256" r:id="rId5"/>
    <p:sldId id="263" r:id="rId6"/>
    <p:sldId id="576" r:id="rId7"/>
    <p:sldId id="646" r:id="rId8"/>
    <p:sldId id="665" r:id="rId9"/>
    <p:sldId id="671" r:id="rId10"/>
    <p:sldId id="670" r:id="rId11"/>
    <p:sldId id="674" r:id="rId12"/>
    <p:sldId id="608" r:id="rId13"/>
    <p:sldId id="667" r:id="rId14"/>
    <p:sldId id="668" r:id="rId15"/>
    <p:sldId id="673" r:id="rId16"/>
    <p:sldId id="669" r:id="rId17"/>
    <p:sldId id="672" r:id="rId18"/>
    <p:sldId id="351" r:id="rId19"/>
    <p:sldId id="463" r:id="rId20"/>
    <p:sldId id="615" r:id="rId2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5A00"/>
    <a:srgbClr val="BC8F00"/>
    <a:srgbClr val="00B050"/>
    <a:srgbClr val="E1E1E1"/>
    <a:srgbClr val="9CBD8D"/>
    <a:srgbClr val="D5E3CF"/>
    <a:srgbClr val="8C1E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43" autoAdjust="0"/>
    <p:restoredTop sz="91441" autoAdjust="0"/>
  </p:normalViewPr>
  <p:slideViewPr>
    <p:cSldViewPr snapToGrid="0">
      <p:cViewPr>
        <p:scale>
          <a:sx n="70" d="100"/>
          <a:sy n="70" d="100"/>
        </p:scale>
        <p:origin x="22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B4A6C1-B0A7-4C65-9777-F5B3323CF083}" type="datetimeFigureOut">
              <a:rPr lang="en-AU" smtClean="0"/>
              <a:t>23/11/2020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6A51B3-9319-42D0-A550-90C1F3CDF38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74691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032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038372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1846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2102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7859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65250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829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860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90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2490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950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64923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0648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70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42369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4423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23/11/2020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0" y="3000374"/>
            <a:ext cx="685512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D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escribe the structure of the beryllium atom.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54981"/>
              </p:ext>
            </p:extLst>
          </p:nvPr>
        </p:nvGraphicFramePr>
        <p:xfrm>
          <a:off x="1243" y="830358"/>
          <a:ext cx="6635346" cy="20726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6353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400" dirty="0" smtClean="0"/>
                        <a:t>Describing the Structure</a:t>
                      </a:r>
                      <a:r>
                        <a:rPr lang="en-AU" sz="2400" baseline="0" dirty="0" smtClean="0"/>
                        <a:t> of an Atom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protons and neutrons in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State the number of electrons orbiting the nucleus.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="0" baseline="0" dirty="0" smtClean="0"/>
                        <a:t>State whether the atom is neutral or charged.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neutral = number of protons and electrons is </a:t>
                      </a:r>
                      <a:r>
                        <a:rPr lang="en-AU" sz="2000" b="1" baseline="0" dirty="0" smtClean="0"/>
                        <a:t>equal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AU" sz="2000" b="0" baseline="0" dirty="0" smtClean="0"/>
                        <a:t>           charged = number of protons and electrons is </a:t>
                      </a:r>
                      <a:r>
                        <a:rPr lang="en-AU" sz="2000" b="1" baseline="0" dirty="0" smtClean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4" name="Title 1"/>
          <p:cNvSpPr txBox="1">
            <a:spLocks/>
          </p:cNvSpPr>
          <p:nvPr/>
        </p:nvSpPr>
        <p:spPr>
          <a:xfrm>
            <a:off x="0" y="3789719"/>
            <a:ext cx="6590581" cy="2501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___ protons and ___ neutrons in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There are ___ electrons orbiting the nucleus.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rgbClr val="765A00"/>
                </a:solidFill>
                <a:latin typeface="+mn-lt"/>
                <a:sym typeface="Wingdings" panose="05000000000000000000" pitchFamily="2" charset="2"/>
              </a:rPr>
              <a:t>The atom is ________ because __________.</a:t>
            </a:r>
            <a:endParaRPr lang="en-AU" sz="2800" dirty="0">
              <a:solidFill>
                <a:srgbClr val="765A00"/>
              </a:solidFill>
              <a:latin typeface="+mn-lt"/>
              <a:sym typeface="Wingdings" panose="05000000000000000000" pitchFamily="2" charset="2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093178" y="1934340"/>
            <a:ext cx="4303414" cy="3984417"/>
            <a:chOff x="6848291" y="2600404"/>
            <a:chExt cx="4303414" cy="3984417"/>
          </a:xfrm>
        </p:grpSpPr>
        <p:pic>
          <p:nvPicPr>
            <p:cNvPr id="8" name="Picture 7" descr="Image result for rutherford atomic structure"/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24" t="10785" r="42066" b="2580"/>
            <a:stretch/>
          </p:blipFill>
          <p:spPr bwMode="auto">
            <a:xfrm>
              <a:off x="6848291" y="2600404"/>
              <a:ext cx="4189336" cy="39844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10097506" y="4546708"/>
              <a:ext cx="1054199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AU" sz="2000" dirty="0" smtClean="0"/>
                <a:t>Neutron</a:t>
              </a:r>
              <a:endParaRPr lang="en-AU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148738" y="4267490"/>
              <a:ext cx="891398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AU" sz="2000" dirty="0" smtClean="0"/>
                <a:t>Proton</a:t>
              </a:r>
              <a:endParaRPr lang="en-AU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92493" y="5621528"/>
              <a:ext cx="1047786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r"/>
              <a:r>
                <a:rPr lang="en-AU" sz="2000" dirty="0" smtClean="0"/>
                <a:t>Electron</a:t>
              </a:r>
              <a:endParaRPr lang="en-AU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8927774" y="4467545"/>
              <a:ext cx="1227788" cy="76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8874457" y="4751931"/>
              <a:ext cx="1237659" cy="2442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9045054" y="5831819"/>
              <a:ext cx="1057446" cy="104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47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87674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Using the Periodic Table to Predict Valencies</a:t>
            </a:r>
            <a:endParaRPr lang="en-A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Elements in group 17 always gain one valence electron to fill the valence shell, forming ions with a valency of -1 		</a:t>
            </a:r>
            <a:r>
              <a:rPr lang="en-AU" sz="2800" b="1" dirty="0" smtClean="0"/>
              <a:t>F</a:t>
            </a:r>
            <a:r>
              <a:rPr lang="en-AU" sz="2800" b="1" baseline="30000" dirty="0" smtClean="0"/>
              <a:t>-</a:t>
            </a:r>
            <a:r>
              <a:rPr lang="en-AU" sz="2800" b="1" dirty="0" smtClean="0"/>
              <a:t>   C</a:t>
            </a:r>
            <a:r>
              <a:rPr lang="en-AU" sz="2800" b="1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ℓ</a:t>
            </a:r>
            <a:r>
              <a:rPr lang="en-AU" sz="2800" b="1" baseline="30000" dirty="0" smtClean="0"/>
              <a:t>-</a:t>
            </a:r>
            <a:r>
              <a:rPr lang="en-AU" sz="2800" b="1" dirty="0"/>
              <a:t> </a:t>
            </a:r>
            <a:r>
              <a:rPr lang="en-AU" sz="2800" b="1" dirty="0" smtClean="0"/>
              <a:t>  Br</a:t>
            </a:r>
            <a:r>
              <a:rPr lang="en-AU" sz="2800" b="1" baseline="30000" dirty="0" smtClean="0"/>
              <a:t>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Elements in group 16 always gain 2 		    valence electrons to fill the valence			 shell, forming ions with a valency of -2</a:t>
            </a:r>
            <a:r>
              <a:rPr lang="en-AU" sz="2800" dirty="0"/>
              <a:t>	</a:t>
            </a:r>
            <a:r>
              <a:rPr lang="en-AU" sz="2800" dirty="0" smtClean="0"/>
              <a:t>				</a:t>
            </a:r>
            <a:r>
              <a:rPr lang="en-AU" sz="2800" b="1" dirty="0" smtClean="0"/>
              <a:t>O</a:t>
            </a:r>
            <a:r>
              <a:rPr lang="en-AU" sz="2800" b="1" baseline="30000" dirty="0" smtClean="0"/>
              <a:t>2-</a:t>
            </a:r>
            <a:r>
              <a:rPr lang="en-AU" sz="2800" b="1" dirty="0" smtClean="0"/>
              <a:t>   S</a:t>
            </a:r>
            <a:r>
              <a:rPr lang="en-AU" sz="2800" b="1" baseline="30000" dirty="0" smtClean="0"/>
              <a:t>2-</a:t>
            </a:r>
            <a:r>
              <a:rPr lang="en-AU" sz="2800" b="1" dirty="0" smtClean="0"/>
              <a:t>   Se</a:t>
            </a:r>
            <a:r>
              <a:rPr lang="en-AU" sz="2800" b="1" baseline="30000" dirty="0" smtClean="0"/>
              <a:t>2-</a:t>
            </a: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5138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Iodine is in group 17. What is the valency of an iodide ion?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594972"/>
              </p:ext>
            </p:extLst>
          </p:nvPr>
        </p:nvGraphicFramePr>
        <p:xfrm>
          <a:off x="9523075" y="1637159"/>
          <a:ext cx="2463073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Group 15</a:t>
                      </a:r>
                      <a:r>
                        <a:rPr lang="en-AU" baseline="0" dirty="0" smtClean="0"/>
                        <a:t> e</a:t>
                      </a:r>
                      <a:r>
                        <a:rPr lang="en-AU" dirty="0" smtClean="0"/>
                        <a:t>lements </a:t>
                      </a:r>
                      <a:r>
                        <a:rPr lang="en-AU" baseline="0" dirty="0" smtClean="0"/>
                        <a:t>have 5 valence electrons. How many electrons would an atom in this group gain?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322814" y="1985784"/>
            <a:ext cx="3130333" cy="3625795"/>
            <a:chOff x="6392738" y="2023437"/>
            <a:chExt cx="3130333" cy="3625795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3"/>
            <a:srcRect l="63070" b="31773"/>
            <a:stretch/>
          </p:blipFill>
          <p:spPr>
            <a:xfrm>
              <a:off x="6392738" y="2133478"/>
              <a:ext cx="3130333" cy="3515754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7455050" y="2914640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Group 17</a:t>
              </a:r>
              <a:endParaRPr lang="en-AU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16450" y="2914640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Group 16</a:t>
              </a:r>
              <a:endParaRPr lang="en-AU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62683" y="2023437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Group 18</a:t>
              </a:r>
              <a:endParaRPr lang="en-AU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86004"/>
              </p:ext>
            </p:extLst>
          </p:nvPr>
        </p:nvGraphicFramePr>
        <p:xfrm>
          <a:off x="9523075" y="3662755"/>
          <a:ext cx="2463073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Nitrogen</a:t>
                      </a:r>
                      <a:r>
                        <a:rPr lang="en-AU" baseline="0" dirty="0" smtClean="0"/>
                        <a:t> is in group 15. what is the valency of a nitride ion?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00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5739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Elements with Multiple Valencies</a:t>
            </a:r>
            <a:endParaRPr lang="en-A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Some transition metals can form ions with different valencies.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Lead can form ions with a valency of 2+ or 4+ 					      </a:t>
            </a:r>
            <a:r>
              <a:rPr lang="en-AU" sz="2800" b="1" dirty="0" smtClean="0"/>
              <a:t>Pb</a:t>
            </a:r>
            <a:r>
              <a:rPr lang="en-AU" sz="2800" b="1" baseline="30000" dirty="0" smtClean="0"/>
              <a:t>2+</a:t>
            </a:r>
            <a:r>
              <a:rPr lang="en-AU" sz="2800" b="1" dirty="0" smtClean="0"/>
              <a:t>   or   Pb</a:t>
            </a:r>
            <a:r>
              <a:rPr lang="en-AU" sz="2800" b="1" baseline="30000" dirty="0" smtClean="0"/>
              <a:t>4+</a:t>
            </a: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valency is written as roman numerals in brackets after the name of the element								</a:t>
            </a:r>
            <a:r>
              <a:rPr lang="en-AU" sz="2800" b="1" dirty="0" smtClean="0"/>
              <a:t>Lead (II)  or  Lead (IV)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3485"/>
              </p:ext>
            </p:extLst>
          </p:nvPr>
        </p:nvGraphicFramePr>
        <p:xfrm>
          <a:off x="9523075" y="160203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Copper can have a valency of +1 or +2. Write the </a:t>
                      </a:r>
                      <a:r>
                        <a:rPr lang="en-AU" b="1" baseline="0" dirty="0" smtClean="0"/>
                        <a:t>symbol</a:t>
                      </a:r>
                      <a:r>
                        <a:rPr lang="en-AU" baseline="0" dirty="0" smtClean="0"/>
                        <a:t> for the two ions.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54186"/>
              </p:ext>
            </p:extLst>
          </p:nvPr>
        </p:nvGraphicFramePr>
        <p:xfrm>
          <a:off x="9523075" y="1911479"/>
          <a:ext cx="2463073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Copper can have a valency of +1 or +2. Write the </a:t>
                      </a:r>
                      <a:r>
                        <a:rPr lang="en-AU" b="1" baseline="0" dirty="0" smtClean="0"/>
                        <a:t>name </a:t>
                      </a:r>
                      <a:r>
                        <a:rPr lang="en-AU" baseline="0" dirty="0" smtClean="0"/>
                        <a:t>for the two ions.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7702"/>
          <a:stretch/>
        </p:blipFill>
        <p:spPr>
          <a:xfrm>
            <a:off x="967786" y="3932829"/>
            <a:ext cx="6858000" cy="275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71085" y="3619561"/>
            <a:ext cx="5970256" cy="1221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1 valence electron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1 electron is lost, becoming positive ion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17154"/>
              </p:ext>
            </p:extLst>
          </p:nvPr>
        </p:nvGraphicFramePr>
        <p:xfrm>
          <a:off x="1242" y="830358"/>
          <a:ext cx="6792212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2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Writing</a:t>
                      </a:r>
                      <a:r>
                        <a:rPr lang="en-AU" sz="2000" baseline="0" dirty="0" smtClean="0"/>
                        <a:t> Ions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 an electron shell diagram of the atom.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valence electrons.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electrons that will be lost (becoming positive ion) or gained (becoming negative ion)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symbol and valency of the ion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8232429" y="3302841"/>
            <a:ext cx="2741059" cy="2830540"/>
            <a:chOff x="8232429" y="3302841"/>
            <a:chExt cx="2741059" cy="2830540"/>
          </a:xfrm>
        </p:grpSpPr>
        <p:grpSp>
          <p:nvGrpSpPr>
            <p:cNvPr id="2" name="Group 1"/>
            <p:cNvGrpSpPr/>
            <p:nvPr/>
          </p:nvGrpSpPr>
          <p:grpSpPr>
            <a:xfrm>
              <a:off x="9209130" y="4362610"/>
              <a:ext cx="800485" cy="800485"/>
              <a:chOff x="9209130" y="4362610"/>
              <a:chExt cx="800485" cy="800485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9209130" y="4362610"/>
                <a:ext cx="800485" cy="8004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9343912" y="4408908"/>
                <a:ext cx="51809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4000" dirty="0" smtClean="0"/>
                  <a:t>Li</a:t>
                </a:r>
                <a:endParaRPr lang="en-AU" sz="4000" dirty="0"/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8232429" y="3302841"/>
              <a:ext cx="2741059" cy="2830540"/>
              <a:chOff x="8232429" y="3302841"/>
              <a:chExt cx="2741059" cy="2830540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8232429" y="3392322"/>
                <a:ext cx="2741059" cy="27410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9500998" y="3302841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" name="Group 2"/>
            <p:cNvGrpSpPr/>
            <p:nvPr/>
          </p:nvGrpSpPr>
          <p:grpSpPr>
            <a:xfrm>
              <a:off x="8690828" y="3754118"/>
              <a:ext cx="1824260" cy="2051978"/>
              <a:chOff x="8690828" y="3754118"/>
              <a:chExt cx="1824260" cy="2051978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8690828" y="3852470"/>
                <a:ext cx="1824260" cy="18242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9503802" y="375411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9514676" y="559495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43" name="Title 1"/>
          <p:cNvSpPr txBox="1">
            <a:spLocks/>
          </p:cNvSpPr>
          <p:nvPr/>
        </p:nvSpPr>
        <p:spPr>
          <a:xfrm>
            <a:off x="4502313" y="5016750"/>
            <a:ext cx="1107800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60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Li</a:t>
            </a:r>
            <a:r>
              <a:rPr lang="en-AU" sz="6000" baseline="300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+</a:t>
            </a:r>
            <a:endParaRPr lang="en-AU" sz="6000" baseline="300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182236" y="830358"/>
            <a:ext cx="3855110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What is the valency of a lithium ion?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8486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43" grpId="0" build="p"/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71085" y="3619561"/>
            <a:ext cx="5691418" cy="1221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7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 valence electrons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1 electron is gained, becoming a negative ion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17154"/>
              </p:ext>
            </p:extLst>
          </p:nvPr>
        </p:nvGraphicFramePr>
        <p:xfrm>
          <a:off x="1242" y="830358"/>
          <a:ext cx="6792212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2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Writing</a:t>
                      </a:r>
                      <a:r>
                        <a:rPr lang="en-AU" sz="2000" baseline="0" dirty="0" smtClean="0"/>
                        <a:t> Ions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 an electron shell diagram of the atom.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valence electrons.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electrons that will be lost (becoming positive ion) or gained (becoming negative ion)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symbol and valency of the ion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Title 1"/>
          <p:cNvSpPr txBox="1">
            <a:spLocks/>
          </p:cNvSpPr>
          <p:nvPr/>
        </p:nvSpPr>
        <p:spPr>
          <a:xfrm>
            <a:off x="4502312" y="5016750"/>
            <a:ext cx="1204619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60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C</a:t>
            </a:r>
            <a:r>
              <a:rPr lang="en-AU" sz="6000" dirty="0" smtClean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ℓ</a:t>
            </a:r>
            <a:r>
              <a:rPr lang="en-AU" sz="6000" baseline="300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-</a:t>
            </a:r>
            <a:endParaRPr lang="en-AU" sz="6000" baseline="300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85564" y="2863370"/>
            <a:ext cx="3833718" cy="3807588"/>
            <a:chOff x="7685564" y="2863370"/>
            <a:chExt cx="3833718" cy="3807588"/>
          </a:xfrm>
        </p:grpSpPr>
        <p:grpSp>
          <p:nvGrpSpPr>
            <p:cNvPr id="32" name="Group 31"/>
            <p:cNvGrpSpPr/>
            <p:nvPr/>
          </p:nvGrpSpPr>
          <p:grpSpPr>
            <a:xfrm>
              <a:off x="9209130" y="4362610"/>
              <a:ext cx="800485" cy="800485"/>
              <a:chOff x="9209130" y="4362610"/>
              <a:chExt cx="800485" cy="800485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9209130" y="4362610"/>
                <a:ext cx="800485" cy="8004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298093" y="4409848"/>
                <a:ext cx="70884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4000" dirty="0" smtClean="0"/>
                  <a:t>C</a:t>
                </a:r>
                <a:r>
                  <a:rPr lang="en-AU" sz="4000" dirty="0">
                    <a:latin typeface="Calibri Light" panose="020F0302020204030204" pitchFamily="34" charset="0"/>
                    <a:cs typeface="Calibri Light" panose="020F0302020204030204" pitchFamily="34" charset="0"/>
                    <a:sym typeface="Wingdings" panose="05000000000000000000" pitchFamily="2" charset="2"/>
                  </a:rPr>
                  <a:t>ℓ</a:t>
                </a:r>
                <a:endParaRPr lang="en-AU" sz="40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690828" y="3750425"/>
              <a:ext cx="1824260" cy="2051978"/>
              <a:chOff x="8690828" y="3750425"/>
              <a:chExt cx="1824260" cy="205197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690828" y="3852470"/>
                <a:ext cx="1824260" cy="18242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9498040" y="375042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9508914" y="5591262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121095" y="3297299"/>
              <a:ext cx="2952202" cy="2939778"/>
              <a:chOff x="8121095" y="3297299"/>
              <a:chExt cx="2952202" cy="2939778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232429" y="3392322"/>
                <a:ext cx="2741059" cy="27410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390181" y="6025936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9386054" y="329914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0862156" y="449385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121096" y="474690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9651011" y="3297299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8121095" y="4487711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0862155" y="474690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9636239" y="6025936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685564" y="2863370"/>
              <a:ext cx="3833718" cy="3807588"/>
              <a:chOff x="7685564" y="2863370"/>
              <a:chExt cx="3833718" cy="3807588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796895" y="2956788"/>
                <a:ext cx="3612125" cy="3612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685564" y="4626519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9370918" y="2865219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635875" y="2863370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386054" y="6459817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651011" y="645796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1308141" y="449385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1308140" y="474690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59" name="Title 1"/>
          <p:cNvSpPr txBox="1">
            <a:spLocks/>
          </p:cNvSpPr>
          <p:nvPr/>
        </p:nvSpPr>
        <p:spPr>
          <a:xfrm>
            <a:off x="7182236" y="830358"/>
            <a:ext cx="4125904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What is the valency of a chloride ion?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7455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71085" y="3619561"/>
            <a:ext cx="5691418" cy="1221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3 valence electrons</a:t>
            </a:r>
          </a:p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3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 electrons are lost, becoming a positive ion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17154"/>
              </p:ext>
            </p:extLst>
          </p:nvPr>
        </p:nvGraphicFramePr>
        <p:xfrm>
          <a:off x="1242" y="830358"/>
          <a:ext cx="6792212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2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Writing</a:t>
                      </a:r>
                      <a:r>
                        <a:rPr lang="en-AU" sz="2000" baseline="0" dirty="0" smtClean="0"/>
                        <a:t> Ions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 an electron shell diagram of the atom.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valence electrons.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electrons that will be lost (becoming positive ion) or gained (becoming negative ion)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symbol and valency of the ion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Title 1"/>
          <p:cNvSpPr txBox="1">
            <a:spLocks/>
          </p:cNvSpPr>
          <p:nvPr/>
        </p:nvSpPr>
        <p:spPr>
          <a:xfrm>
            <a:off x="4502312" y="5016750"/>
            <a:ext cx="1909246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60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A</a:t>
            </a:r>
            <a:r>
              <a:rPr lang="en-AU" sz="6000" dirty="0" smtClean="0">
                <a:solidFill>
                  <a:schemeClr val="accent4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Wingdings" panose="05000000000000000000" pitchFamily="2" charset="2"/>
              </a:rPr>
              <a:t>ℓ</a:t>
            </a:r>
            <a:r>
              <a:rPr lang="en-AU" sz="6000" baseline="300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3+</a:t>
            </a:r>
            <a:endParaRPr lang="en-AU" sz="6000" baseline="300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7182236" y="830358"/>
            <a:ext cx="4125904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What is the valency of an aluminium ion?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796895" y="2865262"/>
            <a:ext cx="3741010" cy="3805696"/>
            <a:chOff x="7796895" y="2865262"/>
            <a:chExt cx="3741010" cy="3805696"/>
          </a:xfrm>
        </p:grpSpPr>
        <p:grpSp>
          <p:nvGrpSpPr>
            <p:cNvPr id="60" name="Group 59"/>
            <p:cNvGrpSpPr/>
            <p:nvPr/>
          </p:nvGrpSpPr>
          <p:grpSpPr>
            <a:xfrm>
              <a:off x="9209130" y="4362610"/>
              <a:ext cx="826649" cy="800485"/>
              <a:chOff x="9209130" y="4362610"/>
              <a:chExt cx="826649" cy="800485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9209130" y="4362610"/>
                <a:ext cx="800485" cy="8004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304489" y="4399382"/>
                <a:ext cx="7312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4000" dirty="0" smtClean="0"/>
                  <a:t>A</a:t>
                </a:r>
                <a:r>
                  <a:rPr lang="en-AU" sz="4000" dirty="0">
                    <a:latin typeface="Calibri Light" panose="020F0302020204030204" pitchFamily="34" charset="0"/>
                    <a:cs typeface="Calibri Light" panose="020F0302020204030204" pitchFamily="34" charset="0"/>
                    <a:sym typeface="Wingdings" panose="05000000000000000000" pitchFamily="2" charset="2"/>
                  </a:rPr>
                  <a:t>ℓ</a:t>
                </a:r>
                <a:endParaRPr lang="en-AU" sz="40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8690828" y="3750425"/>
              <a:ext cx="1824260" cy="2051978"/>
              <a:chOff x="8690828" y="3750425"/>
              <a:chExt cx="1824260" cy="2051978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8690828" y="3852470"/>
                <a:ext cx="1824260" cy="18242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9498040" y="375042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9508914" y="5591262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8121095" y="3297299"/>
              <a:ext cx="2952202" cy="2939778"/>
              <a:chOff x="8121095" y="3297299"/>
              <a:chExt cx="2952202" cy="293977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232429" y="3392322"/>
                <a:ext cx="2741059" cy="27410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9390181" y="6025936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9386054" y="329914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0862156" y="449385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8121096" y="474690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9651011" y="3297299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8121095" y="4487711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0862155" y="474690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9636239" y="6025936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796895" y="2865262"/>
              <a:ext cx="3741010" cy="3805696"/>
              <a:chOff x="7796895" y="2865262"/>
              <a:chExt cx="3741010" cy="3805696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796895" y="2865262"/>
                <a:ext cx="3612125" cy="3703651"/>
                <a:chOff x="7796895" y="2865262"/>
                <a:chExt cx="3612125" cy="3703651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7796895" y="2956788"/>
                  <a:ext cx="3612125" cy="36121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9482695" y="2865262"/>
                  <a:ext cx="211141" cy="211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9" name="Oval 78"/>
              <p:cNvSpPr/>
              <p:nvPr/>
            </p:nvSpPr>
            <p:spPr>
              <a:xfrm>
                <a:off x="11326764" y="459942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9508914" y="6459817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42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71085" y="3619561"/>
            <a:ext cx="5691418" cy="1221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2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 valence electrons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2 electrons are lost, becoming a positive ion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17154"/>
              </p:ext>
            </p:extLst>
          </p:nvPr>
        </p:nvGraphicFramePr>
        <p:xfrm>
          <a:off x="1242" y="830358"/>
          <a:ext cx="6792212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2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Writing</a:t>
                      </a:r>
                      <a:r>
                        <a:rPr lang="en-AU" sz="2000" baseline="0" dirty="0" smtClean="0"/>
                        <a:t> Ions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 an electron shell diagram of the atom.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valence electrons.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electrons that will be lost (becoming positive ion) or gained (becoming negative ion)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symbol and valency of the ion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Title 1"/>
          <p:cNvSpPr txBox="1">
            <a:spLocks/>
          </p:cNvSpPr>
          <p:nvPr/>
        </p:nvSpPr>
        <p:spPr>
          <a:xfrm>
            <a:off x="4502312" y="5016750"/>
            <a:ext cx="1909246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60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Mg</a:t>
            </a:r>
            <a:r>
              <a:rPr lang="en-AU" sz="6000" baseline="300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2</a:t>
            </a:r>
            <a:r>
              <a:rPr lang="en-AU" sz="6000" baseline="300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+</a:t>
            </a:r>
            <a:endParaRPr lang="en-AU" sz="6000" baseline="300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59" name="Title 1"/>
          <p:cNvSpPr txBox="1">
            <a:spLocks/>
          </p:cNvSpPr>
          <p:nvPr/>
        </p:nvSpPr>
        <p:spPr>
          <a:xfrm>
            <a:off x="7182236" y="830358"/>
            <a:ext cx="4125904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What is the valency of an magnesium ion?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7796895" y="2865262"/>
            <a:ext cx="3741010" cy="3703651"/>
            <a:chOff x="7796895" y="2865262"/>
            <a:chExt cx="3741010" cy="3703651"/>
          </a:xfrm>
        </p:grpSpPr>
        <p:grpSp>
          <p:nvGrpSpPr>
            <p:cNvPr id="60" name="Group 59"/>
            <p:cNvGrpSpPr/>
            <p:nvPr/>
          </p:nvGrpSpPr>
          <p:grpSpPr>
            <a:xfrm>
              <a:off x="9155293" y="4362610"/>
              <a:ext cx="865943" cy="800485"/>
              <a:chOff x="9155293" y="4362610"/>
              <a:chExt cx="865943" cy="800485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9209130" y="4362610"/>
                <a:ext cx="800485" cy="8004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9155293" y="4413487"/>
                <a:ext cx="86594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4000" dirty="0" smtClean="0">
                    <a:sym typeface="Wingdings" panose="05000000000000000000" pitchFamily="2" charset="2"/>
                  </a:rPr>
                  <a:t>Mg</a:t>
                </a:r>
                <a:endParaRPr lang="en-AU" sz="4000" dirty="0"/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8690828" y="3750425"/>
              <a:ext cx="1824260" cy="2051978"/>
              <a:chOff x="8690828" y="3750425"/>
              <a:chExt cx="1824260" cy="2051978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8690828" y="3852470"/>
                <a:ext cx="1824260" cy="18242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9498040" y="375042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9508914" y="5591262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67" name="Group 66"/>
            <p:cNvGrpSpPr/>
            <p:nvPr/>
          </p:nvGrpSpPr>
          <p:grpSpPr>
            <a:xfrm>
              <a:off x="8121095" y="3297299"/>
              <a:ext cx="2952202" cy="2939778"/>
              <a:chOff x="8121095" y="3297299"/>
              <a:chExt cx="2952202" cy="2939778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8232429" y="3392322"/>
                <a:ext cx="2741059" cy="27410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69" name="Oval 68"/>
              <p:cNvSpPr/>
              <p:nvPr/>
            </p:nvSpPr>
            <p:spPr>
              <a:xfrm>
                <a:off x="9390181" y="6025936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9386054" y="329914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0862156" y="449385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8121096" y="474690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9651011" y="3297299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8121095" y="4487711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10862155" y="474690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9636239" y="6025936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77" name="Group 76"/>
            <p:cNvGrpSpPr/>
            <p:nvPr/>
          </p:nvGrpSpPr>
          <p:grpSpPr>
            <a:xfrm>
              <a:off x="7796895" y="2865262"/>
              <a:ext cx="3741010" cy="3703651"/>
              <a:chOff x="7796895" y="2865262"/>
              <a:chExt cx="3741010" cy="3703651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796895" y="2865262"/>
                <a:ext cx="3612125" cy="3703651"/>
                <a:chOff x="7796895" y="2865262"/>
                <a:chExt cx="3612125" cy="3703651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7796895" y="2956788"/>
                  <a:ext cx="3612125" cy="36121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82" name="Oval 81"/>
                <p:cNvSpPr/>
                <p:nvPr/>
              </p:nvSpPr>
              <p:spPr>
                <a:xfrm>
                  <a:off x="9482695" y="2865262"/>
                  <a:ext cx="211141" cy="21114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sp>
            <p:nvSpPr>
              <p:cNvPr id="79" name="Oval 78"/>
              <p:cNvSpPr/>
              <p:nvPr/>
            </p:nvSpPr>
            <p:spPr>
              <a:xfrm>
                <a:off x="11326764" y="459942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914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71085" y="3619561"/>
            <a:ext cx="5691418" cy="1221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6 valence electrons</a:t>
            </a:r>
          </a:p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2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 electrons are gained, becoming a negative ion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17154"/>
              </p:ext>
            </p:extLst>
          </p:nvPr>
        </p:nvGraphicFramePr>
        <p:xfrm>
          <a:off x="1242" y="830358"/>
          <a:ext cx="6792212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2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Writing</a:t>
                      </a:r>
                      <a:r>
                        <a:rPr lang="en-AU" sz="2000" baseline="0" dirty="0" smtClean="0"/>
                        <a:t> Ions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 an electron shell diagram of the atom.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valence electrons.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electrons that will be lost (becoming positive ion) or gained (becoming negative ion)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symbol and valency of the ion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Title 1"/>
          <p:cNvSpPr txBox="1">
            <a:spLocks/>
          </p:cNvSpPr>
          <p:nvPr/>
        </p:nvSpPr>
        <p:spPr>
          <a:xfrm>
            <a:off x="4502312" y="5016750"/>
            <a:ext cx="1204619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60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S</a:t>
            </a:r>
            <a:r>
              <a:rPr lang="en-AU" sz="6000" baseline="300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2-</a:t>
            </a:r>
            <a:endParaRPr lang="en-AU" sz="6000" baseline="300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85564" y="2863370"/>
            <a:ext cx="3833718" cy="3805739"/>
            <a:chOff x="7685564" y="2863370"/>
            <a:chExt cx="3833718" cy="3805739"/>
          </a:xfrm>
        </p:grpSpPr>
        <p:grpSp>
          <p:nvGrpSpPr>
            <p:cNvPr id="32" name="Group 31"/>
            <p:cNvGrpSpPr/>
            <p:nvPr/>
          </p:nvGrpSpPr>
          <p:grpSpPr>
            <a:xfrm>
              <a:off x="9209130" y="4362610"/>
              <a:ext cx="800485" cy="800485"/>
              <a:chOff x="9209130" y="4362610"/>
              <a:chExt cx="800485" cy="800485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9209130" y="4362610"/>
                <a:ext cx="800485" cy="8004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04330" y="4414889"/>
                <a:ext cx="4203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4000" dirty="0" smtClean="0"/>
                  <a:t>S</a:t>
                </a:r>
                <a:endParaRPr lang="en-AU" sz="40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690828" y="3750425"/>
              <a:ext cx="1824260" cy="2051978"/>
              <a:chOff x="8690828" y="3750425"/>
              <a:chExt cx="1824260" cy="205197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690828" y="3852470"/>
                <a:ext cx="1824260" cy="18242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9498040" y="375042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9508914" y="5591262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121095" y="3297299"/>
              <a:ext cx="2952202" cy="2939778"/>
              <a:chOff x="8121095" y="3297299"/>
              <a:chExt cx="2952202" cy="2939778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232429" y="3392322"/>
                <a:ext cx="2741059" cy="27410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390181" y="6025936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9386054" y="329914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0862156" y="449385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121096" y="474690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9651011" y="3297299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8121095" y="4487711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0862155" y="474690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9636239" y="6025936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685564" y="2863370"/>
              <a:ext cx="3833718" cy="3805739"/>
              <a:chOff x="7685564" y="2863370"/>
              <a:chExt cx="3833718" cy="3805739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796895" y="2956788"/>
                <a:ext cx="3612125" cy="3612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685564" y="4626519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9370918" y="2865219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635875" y="2863370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651011" y="645796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1308141" y="449385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1308140" y="474690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59" name="Title 1"/>
          <p:cNvSpPr txBox="1">
            <a:spLocks/>
          </p:cNvSpPr>
          <p:nvPr/>
        </p:nvSpPr>
        <p:spPr>
          <a:xfrm>
            <a:off x="7182236" y="830358"/>
            <a:ext cx="4125904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What is the valency of a sulfide ion?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4949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71085" y="3619561"/>
            <a:ext cx="5691418" cy="122137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  <a:sym typeface="Wingdings" panose="05000000000000000000" pitchFamily="2" charset="2"/>
              </a:rPr>
              <a:t>5</a:t>
            </a: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 valence electrons</a:t>
            </a:r>
          </a:p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3 electrons are gained, becoming a negative ion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517154"/>
              </p:ext>
            </p:extLst>
          </p:nvPr>
        </p:nvGraphicFramePr>
        <p:xfrm>
          <a:off x="1242" y="830358"/>
          <a:ext cx="6792212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2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Writing</a:t>
                      </a:r>
                      <a:r>
                        <a:rPr lang="en-AU" sz="2000" baseline="0" dirty="0" smtClean="0"/>
                        <a:t> Ions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 an electron shell diagram of the atom.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valence electrons.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electrons that will be lost (becoming positive ion) or gained (becoming negative ion)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symbol and valency of the ion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43" name="Title 1"/>
          <p:cNvSpPr txBox="1">
            <a:spLocks/>
          </p:cNvSpPr>
          <p:nvPr/>
        </p:nvSpPr>
        <p:spPr>
          <a:xfrm>
            <a:off x="4502312" y="5016750"/>
            <a:ext cx="1204619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60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P</a:t>
            </a:r>
            <a:r>
              <a:rPr lang="en-AU" sz="6000" baseline="300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3-</a:t>
            </a:r>
            <a:endParaRPr lang="en-AU" sz="6000" baseline="300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85564" y="2863370"/>
            <a:ext cx="3833718" cy="3805739"/>
            <a:chOff x="7685564" y="2863370"/>
            <a:chExt cx="3833718" cy="3805739"/>
          </a:xfrm>
        </p:grpSpPr>
        <p:grpSp>
          <p:nvGrpSpPr>
            <p:cNvPr id="32" name="Group 31"/>
            <p:cNvGrpSpPr/>
            <p:nvPr/>
          </p:nvGrpSpPr>
          <p:grpSpPr>
            <a:xfrm>
              <a:off x="9209130" y="4362610"/>
              <a:ext cx="800485" cy="800485"/>
              <a:chOff x="9209130" y="4362610"/>
              <a:chExt cx="800485" cy="800485"/>
            </a:xfrm>
          </p:grpSpPr>
          <p:sp>
            <p:nvSpPr>
              <p:cNvPr id="33" name="Oval 32"/>
              <p:cNvSpPr/>
              <p:nvPr/>
            </p:nvSpPr>
            <p:spPr>
              <a:xfrm>
                <a:off x="9209130" y="4362610"/>
                <a:ext cx="800485" cy="800485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9404330" y="4414889"/>
                <a:ext cx="4491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4000" dirty="0" smtClean="0"/>
                  <a:t>P</a:t>
                </a:r>
                <a:endParaRPr lang="en-AU" sz="40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690828" y="3750425"/>
              <a:ext cx="1824260" cy="2051978"/>
              <a:chOff x="8690828" y="3750425"/>
              <a:chExt cx="1824260" cy="205197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8690828" y="3852470"/>
                <a:ext cx="1824260" cy="18242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9498040" y="375042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9508914" y="5591262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8121095" y="3297299"/>
              <a:ext cx="2952202" cy="2939778"/>
              <a:chOff x="8121095" y="3297299"/>
              <a:chExt cx="2952202" cy="2939778"/>
            </a:xfrm>
          </p:grpSpPr>
          <p:sp>
            <p:nvSpPr>
              <p:cNvPr id="40" name="Oval 39"/>
              <p:cNvSpPr/>
              <p:nvPr/>
            </p:nvSpPr>
            <p:spPr>
              <a:xfrm>
                <a:off x="8232429" y="3392322"/>
                <a:ext cx="2741059" cy="274105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9390181" y="6025936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9386054" y="329914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10862156" y="449385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8121096" y="474690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9651011" y="3297299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8121095" y="4487711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0862155" y="4746905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9636239" y="6025936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7685564" y="2863370"/>
              <a:ext cx="3833718" cy="3805739"/>
              <a:chOff x="7685564" y="2863370"/>
              <a:chExt cx="3833718" cy="3805739"/>
            </a:xfrm>
          </p:grpSpPr>
          <p:sp>
            <p:nvSpPr>
              <p:cNvPr id="51" name="Oval 50"/>
              <p:cNvSpPr/>
              <p:nvPr/>
            </p:nvSpPr>
            <p:spPr>
              <a:xfrm>
                <a:off x="7796895" y="2956788"/>
                <a:ext cx="3612125" cy="3612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7685564" y="4626519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3" name="Oval 52"/>
              <p:cNvSpPr/>
              <p:nvPr/>
            </p:nvSpPr>
            <p:spPr>
              <a:xfrm>
                <a:off x="9370918" y="2865219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635875" y="2863370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651011" y="645796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1308141" y="4493858"/>
                <a:ext cx="211141" cy="21114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59" name="Title 1"/>
          <p:cNvSpPr txBox="1">
            <a:spLocks/>
          </p:cNvSpPr>
          <p:nvPr/>
        </p:nvSpPr>
        <p:spPr>
          <a:xfrm>
            <a:off x="7182236" y="830358"/>
            <a:ext cx="4125904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What is the valency of a phosphide ion?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3219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2056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Knowing </a:t>
            </a:r>
            <a:r>
              <a:rPr lang="en-AU" sz="2800" dirty="0" smtClean="0"/>
              <a:t>how </a:t>
            </a:r>
            <a:r>
              <a:rPr lang="en-AU" sz="2800" dirty="0" smtClean="0"/>
              <a:t>electrons are arranged in an atom will help you understand how different atoms react together in predictable ways to form compounds.</a:t>
            </a:r>
          </a:p>
          <a:p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4092688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9362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How are ions formed?</a:t>
            </a:r>
            <a:endParaRPr lang="en-AU" sz="28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-1" y="1903459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" y="2488234"/>
            <a:ext cx="11451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Will the oxygen atom gain or lose electrons? Explain your choice.</a:t>
            </a:r>
            <a:endParaRPr lang="en-A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0657D86-99B7-4295-994D-BA25464B1A90}"/>
              </a:ext>
            </a:extLst>
          </p:cNvPr>
          <p:cNvSpPr txBox="1"/>
          <p:nvPr/>
        </p:nvSpPr>
        <p:spPr>
          <a:xfrm>
            <a:off x="1" y="3388980"/>
            <a:ext cx="2311405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96E3605-FFA2-4D3E-988D-BB783EB6FD9F}"/>
              </a:ext>
            </a:extLst>
          </p:cNvPr>
          <p:cNvSpPr txBox="1"/>
          <p:nvPr/>
        </p:nvSpPr>
        <p:spPr>
          <a:xfrm>
            <a:off x="0" y="3973755"/>
            <a:ext cx="4629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AU" sz="2800" dirty="0" smtClean="0">
                <a:sym typeface="Wingdings" panose="05000000000000000000" pitchFamily="2" charset="2"/>
              </a:rPr>
              <a:t>Write the symbol and valency of an oxide ion.</a:t>
            </a:r>
            <a:endParaRPr lang="en-AU" sz="2800" dirty="0">
              <a:sym typeface="Wingdings" panose="05000000000000000000" pitchFamily="2" charset="2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6652" y="1602"/>
            <a:ext cx="2461766" cy="2486632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34931"/>
              </p:ext>
            </p:extLst>
          </p:nvPr>
        </p:nvGraphicFramePr>
        <p:xfrm>
          <a:off x="5144083" y="3309996"/>
          <a:ext cx="6792212" cy="20183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922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Writing</a:t>
                      </a:r>
                      <a:r>
                        <a:rPr lang="en-AU" sz="2000" baseline="0" dirty="0" smtClean="0"/>
                        <a:t> Ions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 an electron shell diagram of the atom.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valence electrons.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electrons that will be lost (becoming positive ion) or gained (becoming negative ion)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Write the symbol and valency of the ion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82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71085" y="3803061"/>
            <a:ext cx="447998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Draw an electron shell diagram for sodium.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70422"/>
              </p:ext>
            </p:extLst>
          </p:nvPr>
        </p:nvGraphicFramePr>
        <p:xfrm>
          <a:off x="1242" y="830358"/>
          <a:ext cx="7307133" cy="26279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07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Electron Shell Diagrams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electrons in the atom (hint: same as the number of protons)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 a circle to represent the nucleus, including the symbol.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first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second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Continue until all electrons are shown.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Write the electron configuration underneath.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2336"/>
              </p:ext>
            </p:extLst>
          </p:nvPr>
        </p:nvGraphicFramePr>
        <p:xfrm>
          <a:off x="9273653" y="187738"/>
          <a:ext cx="2708877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8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1</a:t>
                      </a:r>
                      <a:r>
                        <a:rPr lang="en-AU" baseline="30000" dirty="0" smtClean="0"/>
                        <a:t>st</a:t>
                      </a:r>
                      <a:r>
                        <a:rPr lang="en-AU" baseline="0" dirty="0" smtClean="0"/>
                        <a:t> shell holds 2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2</a:t>
                      </a:r>
                      <a:r>
                        <a:rPr lang="en-AU" baseline="30000" dirty="0" smtClean="0"/>
                        <a:t>nd</a:t>
                      </a:r>
                      <a:r>
                        <a:rPr lang="en-AU" baseline="0" dirty="0" smtClean="0"/>
                        <a:t> shell holds 8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3</a:t>
                      </a:r>
                      <a:r>
                        <a:rPr lang="en-AU" baseline="30000" dirty="0" smtClean="0"/>
                        <a:t>rd</a:t>
                      </a:r>
                      <a:r>
                        <a:rPr lang="en-AU" baseline="0" dirty="0" smtClean="0"/>
                        <a:t> shell holds 18 electrons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09130" y="4362610"/>
            <a:ext cx="800485" cy="800485"/>
            <a:chOff x="9209130" y="4362610"/>
            <a:chExt cx="800485" cy="800485"/>
          </a:xfrm>
        </p:grpSpPr>
        <p:sp>
          <p:nvSpPr>
            <p:cNvPr id="21" name="Oval 20"/>
            <p:cNvSpPr/>
            <p:nvPr/>
          </p:nvSpPr>
          <p:spPr>
            <a:xfrm>
              <a:off x="9209130" y="4362610"/>
              <a:ext cx="800485" cy="80048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216321" y="4408907"/>
              <a:ext cx="7617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000" dirty="0" smtClean="0"/>
                <a:t>Na</a:t>
              </a:r>
              <a:endParaRPr lang="en-AU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90828" y="3750425"/>
            <a:ext cx="1824260" cy="2051978"/>
            <a:chOff x="8690828" y="3750425"/>
            <a:chExt cx="1824260" cy="2051978"/>
          </a:xfrm>
        </p:grpSpPr>
        <p:sp>
          <p:nvSpPr>
            <p:cNvPr id="22" name="Oval 21"/>
            <p:cNvSpPr/>
            <p:nvPr/>
          </p:nvSpPr>
          <p:spPr>
            <a:xfrm>
              <a:off x="8690828" y="3852470"/>
              <a:ext cx="1824260" cy="1824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/>
            <p:cNvSpPr/>
            <p:nvPr/>
          </p:nvSpPr>
          <p:spPr>
            <a:xfrm>
              <a:off x="9498040" y="375042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/>
            <p:cNvSpPr/>
            <p:nvPr/>
          </p:nvSpPr>
          <p:spPr>
            <a:xfrm>
              <a:off x="9508914" y="5591262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121095" y="3297299"/>
            <a:ext cx="2952202" cy="2939778"/>
            <a:chOff x="8121095" y="3297299"/>
            <a:chExt cx="2952202" cy="2939778"/>
          </a:xfrm>
        </p:grpSpPr>
        <p:sp>
          <p:nvSpPr>
            <p:cNvPr id="23" name="Oval 22"/>
            <p:cNvSpPr/>
            <p:nvPr/>
          </p:nvSpPr>
          <p:spPr>
            <a:xfrm>
              <a:off x="8232429" y="3392322"/>
              <a:ext cx="2741059" cy="27410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Oval 16"/>
            <p:cNvSpPr/>
            <p:nvPr/>
          </p:nvSpPr>
          <p:spPr>
            <a:xfrm>
              <a:off x="9390181" y="6025936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/>
            <p:cNvSpPr/>
            <p:nvPr/>
          </p:nvSpPr>
          <p:spPr>
            <a:xfrm>
              <a:off x="9386054" y="3299148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/>
            <p:cNvSpPr/>
            <p:nvPr/>
          </p:nvSpPr>
          <p:spPr>
            <a:xfrm>
              <a:off x="10862156" y="4493858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/>
            <p:cNvSpPr/>
            <p:nvPr/>
          </p:nvSpPr>
          <p:spPr>
            <a:xfrm>
              <a:off x="8121096" y="474690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/>
            <p:cNvSpPr/>
            <p:nvPr/>
          </p:nvSpPr>
          <p:spPr>
            <a:xfrm>
              <a:off x="9651011" y="3297299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/>
            <p:cNvSpPr/>
            <p:nvPr/>
          </p:nvSpPr>
          <p:spPr>
            <a:xfrm>
              <a:off x="8121095" y="4487711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/>
            <p:cNvSpPr/>
            <p:nvPr/>
          </p:nvSpPr>
          <p:spPr>
            <a:xfrm>
              <a:off x="10862155" y="474690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/>
            <p:cNvSpPr/>
            <p:nvPr/>
          </p:nvSpPr>
          <p:spPr>
            <a:xfrm>
              <a:off x="9636239" y="6025936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796895" y="2865262"/>
            <a:ext cx="3612125" cy="3703651"/>
            <a:chOff x="7796895" y="2865262"/>
            <a:chExt cx="3612125" cy="3703651"/>
          </a:xfrm>
        </p:grpSpPr>
        <p:sp>
          <p:nvSpPr>
            <p:cNvPr id="24" name="Oval 23"/>
            <p:cNvSpPr/>
            <p:nvPr/>
          </p:nvSpPr>
          <p:spPr>
            <a:xfrm>
              <a:off x="7796895" y="2956788"/>
              <a:ext cx="3612125" cy="36121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2" name="Oval 31"/>
            <p:cNvSpPr/>
            <p:nvPr/>
          </p:nvSpPr>
          <p:spPr>
            <a:xfrm>
              <a:off x="9482695" y="2865262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2064325" y="4688379"/>
            <a:ext cx="4841442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Electron Configuration: 2, 8, 1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7765255" y="2088235"/>
            <a:ext cx="421727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11 Electrons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789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0" grpId="0" build="p"/>
      <p:bldP spid="4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84775"/>
            <a:ext cx="12032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Complete the </a:t>
            </a:r>
            <a:r>
              <a:rPr lang="en-AU" sz="2800" dirty="0" smtClean="0"/>
              <a:t>“</a:t>
            </a:r>
            <a:r>
              <a:rPr lang="en-AU" sz="2800" dirty="0" smtClean="0"/>
              <a:t>Ions and Valency</a:t>
            </a:r>
            <a:r>
              <a:rPr lang="en-AU" sz="2800" dirty="0" smtClean="0"/>
              <a:t>” </a:t>
            </a:r>
            <a:r>
              <a:rPr lang="en-AU" sz="2800" dirty="0" smtClean="0"/>
              <a:t>worksheet on your device or on a paper copy.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7376" y="1595085"/>
            <a:ext cx="4257675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486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71085" y="3803061"/>
            <a:ext cx="447998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latin typeface="+mn-lt"/>
                <a:sym typeface="Wingdings" panose="05000000000000000000" pitchFamily="2" charset="2"/>
              </a:rPr>
              <a:t>Draw an electron shell diagram for oxygen.</a:t>
            </a:r>
            <a:endParaRPr lang="en-AU" sz="2800" dirty="0">
              <a:latin typeface="+mn-lt"/>
              <a:sym typeface="Wingdings" panose="05000000000000000000" pitchFamily="2" charset="2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673550"/>
              </p:ext>
            </p:extLst>
          </p:nvPr>
        </p:nvGraphicFramePr>
        <p:xfrm>
          <a:off x="1242" y="830358"/>
          <a:ext cx="7307133" cy="262798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3071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402942">
                <a:tc>
                  <a:txBody>
                    <a:bodyPr/>
                    <a:lstStyle/>
                    <a:p>
                      <a:r>
                        <a:rPr lang="en-AU" sz="2000" dirty="0" smtClean="0"/>
                        <a:t>Drawing Electron Shell Diagrams</a:t>
                      </a:r>
                      <a:endParaRPr lang="en-A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052462">
                <a:tc>
                  <a:txBody>
                    <a:bodyPr/>
                    <a:lstStyle/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Identify the number of electrons in the atom (hint: same as the number of protons)</a:t>
                      </a:r>
                    </a:p>
                    <a:p>
                      <a:pPr marL="457200" indent="-457200">
                        <a:buFont typeface="+mj-lt"/>
                        <a:buAutoNum type="arabicPeriod"/>
                      </a:pPr>
                      <a:r>
                        <a:rPr lang="en-AU" sz="2000" baseline="0" dirty="0" smtClean="0"/>
                        <a:t>Draw a circle to represent the nucleus, including the symbol.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first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Draw the second electron shell, and add electrons until it is full.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Continue until all electrons are shown.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AU" sz="2000" b="0" baseline="0" dirty="0" smtClean="0"/>
                        <a:t>Write the electron configuration underneath.</a:t>
                      </a:r>
                      <a:endParaRPr lang="en-AU" sz="20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9032336"/>
              </p:ext>
            </p:extLst>
          </p:nvPr>
        </p:nvGraphicFramePr>
        <p:xfrm>
          <a:off x="9273653" y="187738"/>
          <a:ext cx="2708877" cy="12852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088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Reminder: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1</a:t>
                      </a:r>
                      <a:r>
                        <a:rPr lang="en-AU" baseline="30000" dirty="0" smtClean="0"/>
                        <a:t>st</a:t>
                      </a:r>
                      <a:r>
                        <a:rPr lang="en-AU" baseline="0" dirty="0" smtClean="0"/>
                        <a:t> shell holds 2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2</a:t>
                      </a:r>
                      <a:r>
                        <a:rPr lang="en-AU" baseline="30000" dirty="0" smtClean="0"/>
                        <a:t>nd</a:t>
                      </a:r>
                      <a:r>
                        <a:rPr lang="en-AU" baseline="0" dirty="0" smtClean="0"/>
                        <a:t> shell holds 8 electrons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aseline="0" dirty="0" smtClean="0"/>
                        <a:t>3</a:t>
                      </a:r>
                      <a:r>
                        <a:rPr lang="en-AU" baseline="30000" dirty="0" smtClean="0"/>
                        <a:t>rd</a:t>
                      </a:r>
                      <a:r>
                        <a:rPr lang="en-AU" baseline="0" dirty="0" smtClean="0"/>
                        <a:t> shell holds 18 electrons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209130" y="4362610"/>
            <a:ext cx="800485" cy="800485"/>
            <a:chOff x="9209130" y="4362610"/>
            <a:chExt cx="800485" cy="800485"/>
          </a:xfrm>
        </p:grpSpPr>
        <p:sp>
          <p:nvSpPr>
            <p:cNvPr id="21" name="Oval 20"/>
            <p:cNvSpPr/>
            <p:nvPr/>
          </p:nvSpPr>
          <p:spPr>
            <a:xfrm>
              <a:off x="9209130" y="4362610"/>
              <a:ext cx="800485" cy="800485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359056" y="4403749"/>
              <a:ext cx="52450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4000" dirty="0" smtClean="0"/>
                <a:t>O</a:t>
              </a:r>
              <a:endParaRPr lang="en-AU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690828" y="3750425"/>
            <a:ext cx="1824260" cy="2051978"/>
            <a:chOff x="8690828" y="3750425"/>
            <a:chExt cx="1824260" cy="2051978"/>
          </a:xfrm>
        </p:grpSpPr>
        <p:sp>
          <p:nvSpPr>
            <p:cNvPr id="22" name="Oval 21"/>
            <p:cNvSpPr/>
            <p:nvPr/>
          </p:nvSpPr>
          <p:spPr>
            <a:xfrm>
              <a:off x="8690828" y="3852470"/>
              <a:ext cx="1824260" cy="18242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5" name="Oval 14"/>
            <p:cNvSpPr/>
            <p:nvPr/>
          </p:nvSpPr>
          <p:spPr>
            <a:xfrm>
              <a:off x="9504864" y="375042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Oval 26"/>
            <p:cNvSpPr/>
            <p:nvPr/>
          </p:nvSpPr>
          <p:spPr>
            <a:xfrm>
              <a:off x="9515738" y="5591262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127920" y="3297299"/>
            <a:ext cx="2952201" cy="2939778"/>
            <a:chOff x="8127920" y="3297299"/>
            <a:chExt cx="2952201" cy="2939778"/>
          </a:xfrm>
        </p:grpSpPr>
        <p:sp>
          <p:nvSpPr>
            <p:cNvPr id="23" name="Oval 22"/>
            <p:cNvSpPr/>
            <p:nvPr/>
          </p:nvSpPr>
          <p:spPr>
            <a:xfrm>
              <a:off x="8232429" y="3392322"/>
              <a:ext cx="2741059" cy="274105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0" name="Oval 19"/>
            <p:cNvSpPr/>
            <p:nvPr/>
          </p:nvSpPr>
          <p:spPr>
            <a:xfrm>
              <a:off x="9392878" y="3299148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5" name="Oval 24"/>
            <p:cNvSpPr/>
            <p:nvPr/>
          </p:nvSpPr>
          <p:spPr>
            <a:xfrm>
              <a:off x="10868980" y="4493858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6" name="Oval 25"/>
            <p:cNvSpPr/>
            <p:nvPr/>
          </p:nvSpPr>
          <p:spPr>
            <a:xfrm>
              <a:off x="8127920" y="4617249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Oval 27"/>
            <p:cNvSpPr/>
            <p:nvPr/>
          </p:nvSpPr>
          <p:spPr>
            <a:xfrm>
              <a:off x="9657835" y="3297299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0" name="Oval 29"/>
            <p:cNvSpPr/>
            <p:nvPr/>
          </p:nvSpPr>
          <p:spPr>
            <a:xfrm>
              <a:off x="10868979" y="4746905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Oval 30"/>
            <p:cNvSpPr/>
            <p:nvPr/>
          </p:nvSpPr>
          <p:spPr>
            <a:xfrm>
              <a:off x="9527055" y="6025936"/>
              <a:ext cx="211141" cy="211141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40" name="Title 1"/>
          <p:cNvSpPr txBox="1">
            <a:spLocks/>
          </p:cNvSpPr>
          <p:nvPr/>
        </p:nvSpPr>
        <p:spPr>
          <a:xfrm>
            <a:off x="2064325" y="4688379"/>
            <a:ext cx="421727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Electron Configuration: 2, 6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7765255" y="2088235"/>
            <a:ext cx="4217275" cy="7893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8</a:t>
            </a:r>
            <a:r>
              <a:rPr lang="en-AU" sz="2800" dirty="0" smtClean="0">
                <a:solidFill>
                  <a:schemeClr val="accent4">
                    <a:lumMod val="50000"/>
                  </a:schemeClr>
                </a:solidFill>
                <a:latin typeface="+mn-lt"/>
                <a:sym typeface="Wingdings" panose="05000000000000000000" pitchFamily="2" charset="2"/>
              </a:rPr>
              <a:t> Electrons</a:t>
            </a:r>
            <a:endParaRPr lang="en-AU" sz="2800" dirty="0">
              <a:solidFill>
                <a:schemeClr val="accent4">
                  <a:lumMod val="50000"/>
                </a:schemeClr>
              </a:solidFill>
              <a:latin typeface="+mn-lt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2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40" grpId="0" build="p"/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ln w="38100">
            <a:solidFill>
              <a:schemeClr val="accent4"/>
            </a:solidFill>
          </a:ln>
        </p:spPr>
        <p:txBody>
          <a:bodyPr anchor="ctr"/>
          <a:lstStyle/>
          <a:p>
            <a:r>
              <a:rPr lang="en-AU" dirty="0" smtClean="0"/>
              <a:t>Ions </a:t>
            </a:r>
            <a:r>
              <a:rPr lang="en-AU" smtClean="0"/>
              <a:t>and Valency</a:t>
            </a:r>
            <a:r>
              <a:rPr lang="en-AU" dirty="0" smtClean="0"/>
              <a:t/>
            </a:r>
            <a:br>
              <a:rPr lang="en-AU" dirty="0" smtClean="0"/>
            </a:br>
            <a:r>
              <a:rPr lang="en-AU" sz="3600" dirty="0" smtClean="0"/>
              <a:t>Year 9 Chemistry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746404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732983"/>
            <a:ext cx="9581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Explain how ions form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 smtClean="0"/>
              <a:t>Write symbols for common ions</a:t>
            </a:r>
            <a:endParaRPr lang="en-AU" sz="2800" dirty="0" smtClean="0"/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53882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Lithium, sodium and potassium are all group 1 elements.</a:t>
            </a:r>
          </a:p>
          <a:p>
            <a:endParaRPr lang="en-AU" sz="2800" dirty="0"/>
          </a:p>
          <a:p>
            <a:r>
              <a:rPr lang="en-AU" sz="2800" dirty="0" smtClean="0"/>
              <a:t>Think, pair, share: what does the outer (valence) shell of the three atoms have in common?</a:t>
            </a:r>
            <a:endParaRPr lang="en-AU" sz="28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212" y="2623210"/>
            <a:ext cx="6979788" cy="352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1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95467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Ions</a:t>
            </a:r>
            <a:endParaRPr lang="en-A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Ions form when atoms gain or lose					 electrons, becoming charged.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Atoms gain or lose electrons to obtain a				 full outer (valence) shell – the same as the		 nearest noble gas (group 18)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nitrogen atom gains 3 electrons to fill the valence shell.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It gains three negative charges forming a nitride ion with a charge of 3-.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charge of an ion is written at the top right of the symbol.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charge on an ion is also called its </a:t>
            </a:r>
            <a:r>
              <a:rPr lang="en-AU" sz="2800" b="1" dirty="0" smtClean="0"/>
              <a:t>valency.</a:t>
            </a: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347757"/>
              </p:ext>
            </p:extLst>
          </p:nvPr>
        </p:nvGraphicFramePr>
        <p:xfrm>
          <a:off x="9523075" y="160203"/>
          <a:ext cx="2463077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How are ions formed?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946681"/>
              </p:ext>
            </p:extLst>
          </p:nvPr>
        </p:nvGraphicFramePr>
        <p:xfrm>
          <a:off x="9523070" y="1011611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Why does nitrogen have a negative charge, not a positive charge?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412002"/>
              </p:ext>
            </p:extLst>
          </p:nvPr>
        </p:nvGraphicFramePr>
        <p:xfrm>
          <a:off x="9523069" y="2406579"/>
          <a:ext cx="2463077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many electrons would</a:t>
                      </a:r>
                      <a:r>
                        <a:rPr lang="en-AU" baseline="0" dirty="0" smtClean="0"/>
                        <a:t> fill up the valence shell of the oxygen atom? What would its charge be?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89627" y="320141"/>
            <a:ext cx="1007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 smtClean="0"/>
              <a:t>N</a:t>
            </a:r>
            <a:r>
              <a:rPr lang="en-AU" sz="5400" baseline="30000" dirty="0"/>
              <a:t>3</a:t>
            </a:r>
            <a:r>
              <a:rPr lang="en-AU" sz="5400" baseline="30000" dirty="0" smtClean="0"/>
              <a:t>-</a:t>
            </a:r>
            <a:endParaRPr lang="en-AU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/>
          <a:srcRect b="20396"/>
          <a:stretch/>
        </p:blipFill>
        <p:spPr>
          <a:xfrm>
            <a:off x="6696635" y="440595"/>
            <a:ext cx="2562845" cy="27172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4380" y="4235379"/>
            <a:ext cx="2461766" cy="248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97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Negative Ions</a:t>
            </a:r>
            <a:endParaRPr lang="en-A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Formed when atoms </a:t>
            </a:r>
            <a:r>
              <a:rPr lang="en-AU" sz="2800" b="1" dirty="0" smtClean="0"/>
              <a:t>gain </a:t>
            </a:r>
            <a:r>
              <a:rPr lang="en-AU" sz="2800" dirty="0" smtClean="0"/>
              <a:t>electrons to </a:t>
            </a:r>
            <a:r>
              <a:rPr lang="en-AU" sz="2800" b="1" dirty="0" smtClean="0"/>
              <a:t>fill</a:t>
            </a:r>
            <a:r>
              <a:rPr lang="en-AU" sz="2800" dirty="0" smtClean="0"/>
              <a:t> the valence shell to the nearest noble gas configuration.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The number of electrons the atom gains becomes the negative charge on the 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Oxide ions form when an oxygen atom gains 2 electrons.</a:t>
            </a:r>
            <a:r>
              <a:rPr lang="en-AU" sz="2800" dirty="0"/>
              <a:t> </a:t>
            </a: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Fluoride </a:t>
            </a:r>
            <a:r>
              <a:rPr lang="en-AU" sz="2800" dirty="0"/>
              <a:t>ions form when a fluorine atom gains 1 electron.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182616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Do negative ions form when electrons are lost or gained?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152263"/>
              </p:ext>
            </p:extLst>
          </p:nvPr>
        </p:nvGraphicFramePr>
        <p:xfrm>
          <a:off x="9523072" y="1666483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Chlorine is in the same group as fluorine. How many electrons would it gain?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29" y="3841526"/>
            <a:ext cx="6344064" cy="300285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504845" y="4881289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 smtClean="0"/>
              <a:t>O</a:t>
            </a:r>
            <a:r>
              <a:rPr lang="en-AU" sz="5400" baseline="30000" dirty="0"/>
              <a:t>2</a:t>
            </a:r>
            <a:r>
              <a:rPr lang="en-AU" sz="5400" baseline="30000" dirty="0" smtClean="0"/>
              <a:t>-</a:t>
            </a:r>
            <a:endParaRPr lang="en-AU" dirty="0"/>
          </a:p>
        </p:txBody>
      </p:sp>
      <p:sp>
        <p:nvSpPr>
          <p:cNvPr id="15" name="TextBox 14"/>
          <p:cNvSpPr txBox="1"/>
          <p:nvPr/>
        </p:nvSpPr>
        <p:spPr>
          <a:xfrm>
            <a:off x="10251106" y="4881289"/>
            <a:ext cx="643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 smtClean="0"/>
              <a:t>F</a:t>
            </a:r>
            <a:r>
              <a:rPr lang="en-AU" sz="5400" baseline="30000" dirty="0" smtClean="0"/>
              <a:t>-</a:t>
            </a:r>
            <a:endParaRPr lang="en-AU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989422"/>
              </p:ext>
            </p:extLst>
          </p:nvPr>
        </p:nvGraphicFramePr>
        <p:xfrm>
          <a:off x="9523072" y="3388435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Write the symbol for a chloride ion.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84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4692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Positive Ions</a:t>
            </a:r>
            <a:endParaRPr lang="en-A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Formed when atoms </a:t>
            </a:r>
            <a:r>
              <a:rPr lang="en-AU" sz="2800" b="1" dirty="0" smtClean="0"/>
              <a:t>lose </a:t>
            </a:r>
            <a:r>
              <a:rPr lang="en-AU" sz="2800" dirty="0" smtClean="0"/>
              <a:t>electrons </a:t>
            </a:r>
            <a:r>
              <a:rPr lang="en-AU" sz="2800" dirty="0"/>
              <a:t>to </a:t>
            </a:r>
            <a:r>
              <a:rPr lang="en-AU" sz="2800" b="1" dirty="0" smtClean="0"/>
              <a:t>empty </a:t>
            </a:r>
            <a:r>
              <a:rPr lang="en-AU" sz="2800" dirty="0" smtClean="0"/>
              <a:t>the </a:t>
            </a:r>
            <a:r>
              <a:rPr lang="en-AU" sz="2800" dirty="0"/>
              <a:t>valence shell to the nearest noble gas configuration.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/>
              <a:t>The number of electrons the atom </a:t>
            </a:r>
            <a:r>
              <a:rPr lang="en-AU" sz="2800" dirty="0" smtClean="0"/>
              <a:t>loses becomes </a:t>
            </a:r>
            <a:r>
              <a:rPr lang="en-AU" sz="2800" dirty="0"/>
              <a:t>the </a:t>
            </a:r>
            <a:r>
              <a:rPr lang="en-AU" sz="2800" dirty="0" smtClean="0"/>
              <a:t>positive charge </a:t>
            </a:r>
            <a:r>
              <a:rPr lang="en-AU" sz="2800" dirty="0"/>
              <a:t>on the 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Sodium ions </a:t>
            </a:r>
            <a:r>
              <a:rPr lang="en-AU" sz="2800" dirty="0"/>
              <a:t>form when </a:t>
            </a:r>
            <a:r>
              <a:rPr lang="en-AU" sz="2800" dirty="0" smtClean="0"/>
              <a:t>a sodium atom loses 1 electron.</a:t>
            </a:r>
            <a:endParaRPr lang="en-A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Calcium ions </a:t>
            </a:r>
            <a:r>
              <a:rPr lang="en-AU" sz="2800" dirty="0"/>
              <a:t>form when </a:t>
            </a:r>
            <a:r>
              <a:rPr lang="en-AU" sz="2800" dirty="0" smtClean="0"/>
              <a:t>a calcium atom loses 2 </a:t>
            </a:r>
            <a:r>
              <a:rPr lang="en-AU" sz="2800" dirty="0"/>
              <a:t>electrons.</a:t>
            </a: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6643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Do positive ions form when electrons are lost or gained?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329671"/>
              </p:ext>
            </p:extLst>
          </p:nvPr>
        </p:nvGraphicFramePr>
        <p:xfrm>
          <a:off x="9523071" y="1637159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Barium is in the same group as calcium. How many electrons would it lose?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45" y="3931194"/>
            <a:ext cx="5717311" cy="27060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347373" y="4672815"/>
            <a:ext cx="1192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 smtClean="0"/>
              <a:t>Na</a:t>
            </a:r>
            <a:r>
              <a:rPr lang="en-AU" sz="5400" baseline="30000" dirty="0" smtClean="0"/>
              <a:t>+</a:t>
            </a:r>
            <a:endParaRPr lang="en-AU" dirty="0"/>
          </a:p>
        </p:txBody>
      </p:sp>
      <p:sp>
        <p:nvSpPr>
          <p:cNvPr id="14" name="TextBox 13"/>
          <p:cNvSpPr txBox="1"/>
          <p:nvPr/>
        </p:nvSpPr>
        <p:spPr>
          <a:xfrm>
            <a:off x="7899501" y="4672815"/>
            <a:ext cx="13484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5400" dirty="0" smtClean="0"/>
              <a:t>Ca</a:t>
            </a:r>
            <a:r>
              <a:rPr lang="en-AU" sz="5400" baseline="30000" dirty="0" smtClean="0"/>
              <a:t>2+</a:t>
            </a:r>
            <a:endParaRPr lang="en-AU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762416"/>
              </p:ext>
            </p:extLst>
          </p:nvPr>
        </p:nvGraphicFramePr>
        <p:xfrm>
          <a:off x="9523072" y="3388435"/>
          <a:ext cx="2463077" cy="1005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Write the symbol for a barium ion.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488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14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93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247" end="3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chemeClr val="accent4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71914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Using the Periodic Table to Predict Valencies</a:t>
            </a:r>
            <a:endParaRPr lang="en-AU" sz="2800" b="1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Elements in group 1 always lose their valence electron, forming ions with a valency of 1+ 		     </a:t>
            </a:r>
            <a:r>
              <a:rPr lang="en-AU" sz="2800" b="1" dirty="0" smtClean="0"/>
              <a:t>H</a:t>
            </a:r>
            <a:r>
              <a:rPr lang="en-AU" sz="2800" b="1" baseline="30000" dirty="0" smtClean="0"/>
              <a:t>+</a:t>
            </a:r>
            <a:r>
              <a:rPr lang="en-AU" sz="2800" b="1" dirty="0" smtClean="0"/>
              <a:t>   Li</a:t>
            </a:r>
            <a:r>
              <a:rPr lang="en-AU" sz="2800" b="1" baseline="30000" dirty="0" smtClean="0"/>
              <a:t>+</a:t>
            </a:r>
            <a:r>
              <a:rPr lang="en-AU" sz="2800" b="1" dirty="0" smtClean="0"/>
              <a:t>   Na</a:t>
            </a:r>
            <a:r>
              <a:rPr lang="en-AU" sz="2800" b="1" baseline="30000" dirty="0" smtClean="0"/>
              <a:t>+</a:t>
            </a:r>
            <a:r>
              <a:rPr lang="en-AU" sz="2800" b="1" dirty="0" smtClean="0"/>
              <a:t>   K</a:t>
            </a:r>
            <a:r>
              <a:rPr lang="en-AU" sz="2800" b="1" baseline="30000" dirty="0" smtClean="0"/>
              <a:t>+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/>
              <a:t>Elements in group 2 always lose 2 valence electrons, forming ions with a valency of 2+		     </a:t>
            </a:r>
            <a:r>
              <a:rPr lang="en-AU" sz="2800" b="1" dirty="0" smtClean="0"/>
              <a:t>Be</a:t>
            </a:r>
            <a:r>
              <a:rPr lang="en-AU" sz="2800" b="1" baseline="30000" dirty="0" smtClean="0"/>
              <a:t>2+</a:t>
            </a:r>
            <a:r>
              <a:rPr lang="en-AU" sz="2800" b="1" dirty="0" smtClean="0"/>
              <a:t>   Mg</a:t>
            </a:r>
            <a:r>
              <a:rPr lang="en-AU" sz="2800" b="1" baseline="30000" dirty="0" smtClean="0"/>
              <a:t>2+</a:t>
            </a:r>
            <a:r>
              <a:rPr lang="en-AU" sz="2800" b="1" dirty="0" smtClean="0"/>
              <a:t>   Ca</a:t>
            </a:r>
            <a:r>
              <a:rPr lang="en-AU" sz="2800" b="1" baseline="30000" dirty="0" smtClean="0"/>
              <a:t>2+</a:t>
            </a: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34844"/>
              </p:ext>
            </p:extLst>
          </p:nvPr>
        </p:nvGraphicFramePr>
        <p:xfrm>
          <a:off x="9523075" y="160203"/>
          <a:ext cx="2463077" cy="1280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Strontium is in group 2. What is the valency of a strontium ion?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9675654"/>
              </p:ext>
            </p:extLst>
          </p:nvPr>
        </p:nvGraphicFramePr>
        <p:xfrm>
          <a:off x="9523071" y="1637159"/>
          <a:ext cx="2463077" cy="1554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/>
                        <a:t>Rubidium is underneath potassium on the Periodic Table. What is its valency?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6900598" y="1498659"/>
            <a:ext cx="2452423" cy="5277672"/>
            <a:chOff x="6900598" y="1498659"/>
            <a:chExt cx="2452423" cy="5277672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r="70990"/>
            <a:stretch/>
          </p:blipFill>
          <p:spPr>
            <a:xfrm>
              <a:off x="6900598" y="1637159"/>
              <a:ext cx="2452423" cy="5139172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8334804" y="2344820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Group 2</a:t>
              </a:r>
              <a:endParaRPr lang="en-AU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1487" y="1498659"/>
              <a:ext cx="7393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Group 1</a:t>
              </a:r>
              <a:endParaRPr lang="en-AU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292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52838</TotalTime>
  <Words>1446</Words>
  <Application>Microsoft Office PowerPoint</Application>
  <PresentationFormat>Widescreen</PresentationFormat>
  <Paragraphs>231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Ions and Valency Year 9 Chemistry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Microsoft account</cp:lastModifiedBy>
  <cp:revision>914</cp:revision>
  <cp:lastPrinted>2019-08-14T00:04:28Z</cp:lastPrinted>
  <dcterms:created xsi:type="dcterms:W3CDTF">2017-01-28T08:32:28Z</dcterms:created>
  <dcterms:modified xsi:type="dcterms:W3CDTF">2020-11-23T13:21:56Z</dcterms:modified>
</cp:coreProperties>
</file>