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46" r:id="rId2"/>
    <p:sldId id="671" r:id="rId3"/>
    <p:sldId id="674" r:id="rId4"/>
    <p:sldId id="256" r:id="rId5"/>
    <p:sldId id="263" r:id="rId6"/>
    <p:sldId id="576" r:id="rId7"/>
    <p:sldId id="675" r:id="rId8"/>
    <p:sldId id="608" r:id="rId9"/>
    <p:sldId id="676" r:id="rId10"/>
    <p:sldId id="679" r:id="rId11"/>
    <p:sldId id="677" r:id="rId12"/>
    <p:sldId id="678" r:id="rId13"/>
    <p:sldId id="680" r:id="rId14"/>
    <p:sldId id="681" r:id="rId15"/>
    <p:sldId id="351" r:id="rId16"/>
    <p:sldId id="463" r:id="rId17"/>
    <p:sldId id="615" r:id="rId1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8F00"/>
    <a:srgbClr val="765A00"/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3" autoAdjust="0"/>
    <p:restoredTop sz="91441" autoAdjust="0"/>
  </p:normalViewPr>
  <p:slideViewPr>
    <p:cSldViewPr snapToGrid="0">
      <p:cViewPr varScale="1">
        <p:scale>
          <a:sx n="75" d="100"/>
          <a:sy n="75" d="100"/>
        </p:scale>
        <p:origin x="30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A6C1-B0A7-4C65-9777-F5B3323CF083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51B3-9319-42D0-A550-90C1F3CDF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64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208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693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56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51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236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3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931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84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44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82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26/11/2020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Negative 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Formed when atoms </a:t>
            </a:r>
            <a:r>
              <a:rPr lang="en-AU" sz="2800" b="1" dirty="0" smtClean="0"/>
              <a:t>gain </a:t>
            </a:r>
            <a:r>
              <a:rPr lang="en-AU" sz="2800" dirty="0" smtClean="0"/>
              <a:t>electrons to </a:t>
            </a:r>
            <a:r>
              <a:rPr lang="en-AU" sz="2800" b="1" dirty="0" smtClean="0"/>
              <a:t>fill</a:t>
            </a:r>
            <a:r>
              <a:rPr lang="en-AU" sz="2800" dirty="0" smtClean="0"/>
              <a:t> the valence shell to the nearest noble gas configuration.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 of electrons the atom gains becomes the negative charge on the 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Oxide ions form when an oxygen atom gains 2 electrons.</a:t>
            </a:r>
            <a:r>
              <a:rPr lang="en-AU" sz="2800" dirty="0"/>
              <a:t> 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Fluoride </a:t>
            </a:r>
            <a:r>
              <a:rPr lang="en-AU" sz="2800" dirty="0"/>
              <a:t>ions form when a fluorine atom gains 1 electron.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82616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Do negative ions form when electrons are lost or gained?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52263"/>
              </p:ext>
            </p:extLst>
          </p:nvPr>
        </p:nvGraphicFramePr>
        <p:xfrm>
          <a:off x="9523072" y="166648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Chlorine is in the same group as fluorine. How many electrons would it gain?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9" y="3841526"/>
            <a:ext cx="6344064" cy="30028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04845" y="4881289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/>
              <a:t>O</a:t>
            </a:r>
            <a:r>
              <a:rPr lang="en-AU" sz="5400" baseline="30000" dirty="0"/>
              <a:t>2</a:t>
            </a:r>
            <a:r>
              <a:rPr lang="en-AU" sz="5400" baseline="30000" dirty="0" smtClean="0"/>
              <a:t>-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0251106" y="4881289"/>
            <a:ext cx="643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/>
              <a:t>F</a:t>
            </a:r>
            <a:r>
              <a:rPr lang="en-AU" sz="5400" baseline="30000" dirty="0" smtClean="0"/>
              <a:t>-</a:t>
            </a:r>
            <a:endParaRPr lang="en-AU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89422"/>
              </p:ext>
            </p:extLst>
          </p:nvPr>
        </p:nvGraphicFramePr>
        <p:xfrm>
          <a:off x="9523072" y="3388435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Write the symbol for a chloride ion.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8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48752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Ionic Formulae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for each ion, including the valency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Determine how many of each ion is needed to make the overall charge neutral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with the number of each ion needed at the bottom right of the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7182236" y="830358"/>
            <a:ext cx="3855110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Write the formula for sodium chloride.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97684" y="3143044"/>
            <a:ext cx="8695765" cy="2842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   </a:t>
            </a:r>
            <a:r>
              <a:rPr lang="en-AU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Na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      C</a:t>
            </a:r>
            <a:r>
              <a:rPr lang="en-AU" dirty="0" smtClean="0">
                <a:solidFill>
                  <a:srgbClr val="BC8F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ℓ</a:t>
            </a:r>
            <a:r>
              <a:rPr lang="en-AU" b="1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  <a:endParaRPr lang="en-AU" baseline="30000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Na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  	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balances 	1 C</a:t>
            </a:r>
            <a:r>
              <a:rPr lang="en-AU" dirty="0">
                <a:solidFill>
                  <a:srgbClr val="BC8F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ℓ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  <a:endParaRPr lang="en-AU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Correct formula:	   </a:t>
            </a:r>
            <a:r>
              <a:rPr lang="en-AU" dirty="0" err="1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NaC</a:t>
            </a:r>
            <a:r>
              <a:rPr lang="en-AU" dirty="0">
                <a:solidFill>
                  <a:srgbClr val="BC8F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ℓ</a:t>
            </a:r>
            <a:endParaRPr lang="en-AU" baseline="-25000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027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48752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Ionic Formulae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for each ion, including the valency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Determine how many of each ion is needed to make the overall charge neutral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with the number of each ion needed at the bottom right of the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7182236" y="830358"/>
            <a:ext cx="3855110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Write the formula for magnesium fluoride.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97684" y="3143044"/>
            <a:ext cx="8695765" cy="2842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   </a:t>
            </a:r>
            <a:r>
              <a:rPr lang="en-AU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Mg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2+      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F</a:t>
            </a:r>
            <a:r>
              <a:rPr lang="en-AU" b="1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Mg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2+  	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balances 	2 F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  <a:endParaRPr lang="en-AU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Correct formula:	   MgF</a:t>
            </a:r>
            <a:r>
              <a:rPr lang="en-AU" baseline="-25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173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48752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Ionic Formulae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for each ion, including the valency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Determine how many of each ion is needed to make the overall charge neutral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with the number of each ion needed at the bottom right of the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7182236" y="830358"/>
            <a:ext cx="3855110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Write the formula for potassium nitride.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97684" y="3143044"/>
            <a:ext cx="8695765" cy="2842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   </a:t>
            </a:r>
            <a:r>
              <a:rPr lang="en-AU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K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      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N</a:t>
            </a:r>
            <a:r>
              <a:rPr lang="en-AU" b="1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3</a:t>
            </a: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3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K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  	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balances 	1 N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-3</a:t>
            </a:r>
            <a:endParaRPr lang="en-AU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Correct formula:	   K</a:t>
            </a:r>
            <a:r>
              <a:rPr lang="en-AU" baseline="-25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3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67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48752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Ionic Formulae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for each ion, including the valency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Determine how many of each ion is needed to make the overall charge neutral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with the number of each ion needed at the bottom right of the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7182236" y="830358"/>
            <a:ext cx="3855110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Write the formula for magnesium oxide.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97684" y="3143044"/>
            <a:ext cx="8695765" cy="2842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   </a:t>
            </a:r>
            <a:r>
              <a:rPr lang="en-AU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Mg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+2      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O</a:t>
            </a:r>
            <a:r>
              <a:rPr lang="en-AU" b="1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-2</a:t>
            </a:r>
            <a:endParaRPr lang="en-AU" baseline="30000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Mg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+2  	  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balances 	1 O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-2</a:t>
            </a:r>
            <a:endParaRPr lang="en-AU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Correct formula:	   </a:t>
            </a:r>
            <a:r>
              <a:rPr lang="en-AU" dirty="0" err="1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MgO</a:t>
            </a:r>
            <a:endParaRPr lang="en-AU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81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48752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Ionic Formulae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for each ion, including the valency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Determine how many of each ion is needed to make the overall charge neutral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with the number of each ion needed at the bottom right of the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7182236" y="830358"/>
            <a:ext cx="3855110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Write the formula for aluminium oxide.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97684" y="3143044"/>
            <a:ext cx="8695765" cy="2842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   </a:t>
            </a:r>
            <a:r>
              <a:rPr lang="en-AU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Al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+3      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O</a:t>
            </a:r>
            <a:r>
              <a:rPr lang="en-AU" b="1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</a:t>
            </a: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 Al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+3  	  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balances 	3 O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-3</a:t>
            </a:r>
            <a:endParaRPr lang="en-AU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Correct formula:	   Al</a:t>
            </a:r>
            <a:r>
              <a:rPr lang="en-AU" baseline="-25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O</a:t>
            </a:r>
            <a:r>
              <a:rPr lang="en-AU" baseline="-25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479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2056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how to write ionic formulae will help you represent chemical reactions as balanced formula equations.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Which part of an ionic formula is written first? Which part is written second?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903459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488234"/>
            <a:ext cx="11451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needs to be done with the valences / charges when writing an ionic formula?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657D86-99B7-4295-994D-BA25464B1A90}"/>
              </a:ext>
            </a:extLst>
          </p:cNvPr>
          <p:cNvSpPr txBox="1"/>
          <p:nvPr/>
        </p:nvSpPr>
        <p:spPr>
          <a:xfrm>
            <a:off x="1" y="3930401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E3605-FFA2-4D3E-988D-BB783EB6FD9F}"/>
              </a:ext>
            </a:extLst>
          </p:cNvPr>
          <p:cNvSpPr txBox="1"/>
          <p:nvPr/>
        </p:nvSpPr>
        <p:spPr>
          <a:xfrm>
            <a:off x="0" y="4515176"/>
            <a:ext cx="4629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>
                <a:sym typeface="Wingdings" panose="05000000000000000000" pitchFamily="2" charset="2"/>
              </a:rPr>
              <a:t>Write the formula for magnesium nitride.</a:t>
            </a:r>
            <a:endParaRPr lang="en-AU" sz="2800" dirty="0">
              <a:sym typeface="Wingdings" panose="05000000000000000000" pitchFamily="2" charset="2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79842"/>
              </p:ext>
            </p:extLst>
          </p:nvPr>
        </p:nvGraphicFramePr>
        <p:xfrm>
          <a:off x="4659267" y="3505985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Ionic Formulae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for each ion, including the valency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Determine how many of each ion is needed to make the overall charge neutral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with the number of each ion needed at the bottom right of the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03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“Ionic Formula” worksheet on a paper copy.</a:t>
            </a:r>
          </a:p>
        </p:txBody>
      </p:sp>
    </p:spTree>
    <p:extLst>
      <p:ext uri="{BB962C8B-B14F-4D97-AF65-F5344CB8AC3E}">
        <p14:creationId xmlns:p14="http://schemas.microsoft.com/office/powerpoint/2010/main" val="3639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191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Using the Periodic Table to Predict Valencies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Elements in group 1 always lose their valence electron, forming ions with a valency of 1+ 		     </a:t>
            </a:r>
            <a:r>
              <a:rPr lang="en-AU" sz="2800" b="1" dirty="0" smtClean="0"/>
              <a:t>H</a:t>
            </a:r>
            <a:r>
              <a:rPr lang="en-AU" sz="2800" b="1" baseline="30000" dirty="0" smtClean="0"/>
              <a:t>+</a:t>
            </a:r>
            <a:r>
              <a:rPr lang="en-AU" sz="2800" b="1" dirty="0" smtClean="0"/>
              <a:t>   Li</a:t>
            </a:r>
            <a:r>
              <a:rPr lang="en-AU" sz="2800" b="1" baseline="30000" dirty="0" smtClean="0"/>
              <a:t>+</a:t>
            </a:r>
            <a:r>
              <a:rPr lang="en-AU" sz="2800" b="1" dirty="0" smtClean="0"/>
              <a:t>   Na</a:t>
            </a:r>
            <a:r>
              <a:rPr lang="en-AU" sz="2800" b="1" baseline="30000" dirty="0" smtClean="0"/>
              <a:t>+</a:t>
            </a:r>
            <a:r>
              <a:rPr lang="en-AU" sz="2800" b="1" dirty="0" smtClean="0"/>
              <a:t>   K</a:t>
            </a:r>
            <a:r>
              <a:rPr lang="en-AU" sz="2800" b="1" baseline="30000" dirty="0" smtClean="0"/>
              <a:t>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Elements in group 2 always lose 2 valence electrons, forming ions with a valency of 2+		     </a:t>
            </a:r>
            <a:r>
              <a:rPr lang="en-AU" sz="2800" b="1" dirty="0" smtClean="0"/>
              <a:t>Be</a:t>
            </a:r>
            <a:r>
              <a:rPr lang="en-AU" sz="2800" b="1" baseline="30000" dirty="0" smtClean="0"/>
              <a:t>2+</a:t>
            </a:r>
            <a:r>
              <a:rPr lang="en-AU" sz="2800" b="1" dirty="0" smtClean="0"/>
              <a:t>   Mg</a:t>
            </a:r>
            <a:r>
              <a:rPr lang="en-AU" sz="2800" b="1" baseline="30000" dirty="0" smtClean="0"/>
              <a:t>2+</a:t>
            </a:r>
            <a:r>
              <a:rPr lang="en-AU" sz="2800" b="1" dirty="0" smtClean="0"/>
              <a:t>   Ca</a:t>
            </a:r>
            <a:r>
              <a:rPr lang="en-AU" sz="2800" b="1" baseline="30000" dirty="0" smtClean="0"/>
              <a:t>2+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34844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Strontium is in group 2. What is the valency of a strontium 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75654"/>
              </p:ext>
            </p:extLst>
          </p:nvPr>
        </p:nvGraphicFramePr>
        <p:xfrm>
          <a:off x="9523071" y="1637159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Rubidium is underneath potassium on the Periodic Table. What is its valency?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900598" y="1498659"/>
            <a:ext cx="2452423" cy="5277672"/>
            <a:chOff x="6900598" y="1498659"/>
            <a:chExt cx="2452423" cy="5277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r="70990"/>
            <a:stretch/>
          </p:blipFill>
          <p:spPr>
            <a:xfrm>
              <a:off x="6900598" y="1637159"/>
              <a:ext cx="2452423" cy="513917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34804" y="234482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 2</a:t>
              </a:r>
              <a:endParaRPr lang="en-AU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1487" y="14986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 1</a:t>
              </a:r>
              <a:endParaRPr lang="en-AU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9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573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Elements with Multiple Valencies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Some transition metals can form ions with different valencies.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Lead can form ions with a valency of 2+ or 4+ 					      </a:t>
            </a:r>
            <a:r>
              <a:rPr lang="en-AU" sz="2800" b="1" dirty="0" smtClean="0"/>
              <a:t>Pb</a:t>
            </a:r>
            <a:r>
              <a:rPr lang="en-AU" sz="2800" b="1" baseline="30000" dirty="0" smtClean="0"/>
              <a:t>2+</a:t>
            </a:r>
            <a:r>
              <a:rPr lang="en-AU" sz="2800" b="1" dirty="0" smtClean="0"/>
              <a:t>   or   Pb</a:t>
            </a:r>
            <a:r>
              <a:rPr lang="en-AU" sz="2800" b="1" baseline="30000" dirty="0" smtClean="0"/>
              <a:t>4+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valency is written as roman numerals in brackets after the name of the element								</a:t>
            </a:r>
            <a:r>
              <a:rPr lang="en-AU" sz="2800" b="1" dirty="0" smtClean="0"/>
              <a:t>Lead (II)  or  Lead (IV)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3485"/>
              </p:ext>
            </p:extLst>
          </p:nvPr>
        </p:nvGraphicFramePr>
        <p:xfrm>
          <a:off x="9523075" y="16020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Copper can have a valency of +1 or +2. Write the </a:t>
                      </a:r>
                      <a:r>
                        <a:rPr lang="en-AU" b="1" baseline="0" dirty="0" smtClean="0"/>
                        <a:t>symbol</a:t>
                      </a:r>
                      <a:r>
                        <a:rPr lang="en-AU" baseline="0" dirty="0" smtClean="0"/>
                        <a:t> for the two ions.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54186"/>
              </p:ext>
            </p:extLst>
          </p:nvPr>
        </p:nvGraphicFramePr>
        <p:xfrm>
          <a:off x="9523075" y="1911479"/>
          <a:ext cx="2463073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Copper can have a valency of +1 or +2. Write the </a:t>
                      </a:r>
                      <a:r>
                        <a:rPr lang="en-AU" b="1" baseline="0" dirty="0" smtClean="0"/>
                        <a:t>name </a:t>
                      </a:r>
                      <a:r>
                        <a:rPr lang="en-AU" baseline="0" dirty="0" smtClean="0"/>
                        <a:t>for the two ions.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7702"/>
          <a:stretch/>
        </p:blipFill>
        <p:spPr>
          <a:xfrm>
            <a:off x="967786" y="3932829"/>
            <a:ext cx="6858000" cy="27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 smtClean="0"/>
              <a:t>Writing Ionic Formulae</a:t>
            </a:r>
            <a:br>
              <a:rPr lang="en-AU" dirty="0" smtClean="0"/>
            </a:br>
            <a:r>
              <a:rPr lang="en-AU" sz="3600" dirty="0" smtClean="0"/>
              <a:t>Year 9 Chemistry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6404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732983"/>
            <a:ext cx="9581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Write ionic formulae from 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0" y="3207985"/>
            <a:ext cx="12430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Some compounds are made from a metal and a non-metal.  Sodium chloride (table salt) contains one atom of sodium and one of chlorine. Its chemical formula is </a:t>
            </a:r>
            <a:r>
              <a:rPr lang="en-AU" sz="2800" dirty="0" err="1" smtClean="0"/>
              <a:t>NaCl</a:t>
            </a:r>
            <a:r>
              <a:rPr lang="en-AU" sz="2800" dirty="0" smtClean="0"/>
              <a:t>.</a:t>
            </a:r>
          </a:p>
          <a:p>
            <a:endParaRPr lang="en-AU" sz="2800" dirty="0"/>
          </a:p>
          <a:p>
            <a:r>
              <a:rPr lang="en-AU" sz="2800" dirty="0" smtClean="0"/>
              <a:t>For each of the compounds listed below, underline the metal atom and put a circle around the non-metal.</a:t>
            </a:r>
          </a:p>
          <a:p>
            <a:endParaRPr lang="en-AU" sz="2800" dirty="0" smtClean="0"/>
          </a:p>
          <a:p>
            <a:pPr algn="ctr"/>
            <a:r>
              <a:rPr lang="en-AU" sz="2800" b="1" dirty="0" err="1" smtClean="0"/>
              <a:t>ZnO</a:t>
            </a:r>
            <a:r>
              <a:rPr lang="en-AU" sz="2800" b="1" dirty="0"/>
              <a:t>	</a:t>
            </a:r>
            <a:r>
              <a:rPr lang="en-AU" sz="2800" b="1" dirty="0" smtClean="0"/>
              <a:t>	MgCl</a:t>
            </a:r>
            <a:r>
              <a:rPr lang="en-AU" sz="2800" b="1" baseline="-25000" dirty="0" smtClean="0"/>
              <a:t>2</a:t>
            </a:r>
            <a:r>
              <a:rPr lang="en-AU" sz="2800" b="1" dirty="0"/>
              <a:t>	</a:t>
            </a:r>
            <a:r>
              <a:rPr lang="en-AU" sz="2800" b="1" dirty="0" smtClean="0"/>
              <a:t>	</a:t>
            </a:r>
            <a:r>
              <a:rPr lang="en-AU" sz="2800" b="1" dirty="0" err="1" smtClean="0"/>
              <a:t>FeO</a:t>
            </a:r>
            <a:r>
              <a:rPr lang="en-AU" sz="2800" b="1" dirty="0" smtClean="0"/>
              <a:t>		AlBr</a:t>
            </a:r>
            <a:r>
              <a:rPr lang="en-AU" sz="2800" b="1" baseline="-25000" dirty="0" smtClean="0"/>
              <a:t>3</a:t>
            </a:r>
            <a:endParaRPr lang="en-AU" sz="2800" b="1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5467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Ionic Compounds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Ionic compounds form when a metal with a nearly empty outer shell reacts with a non-metal with a nearly full outer shell.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metal loses </a:t>
            </a:r>
            <a:r>
              <a:rPr lang="en-AU" sz="2800" dirty="0" smtClean="0"/>
              <a:t>the electrons from the </a:t>
            </a:r>
            <a:r>
              <a:rPr lang="en-AU" sz="2800" dirty="0" smtClean="0"/>
              <a:t>valance shell </a:t>
            </a:r>
            <a:r>
              <a:rPr lang="en-AU" sz="2800" dirty="0" smtClean="0"/>
              <a:t>and </a:t>
            </a:r>
            <a:r>
              <a:rPr lang="en-AU" sz="2800" dirty="0" smtClean="0"/>
              <a:t>donates them to the </a:t>
            </a:r>
            <a:r>
              <a:rPr lang="en-AU" sz="2800" dirty="0" smtClean="0"/>
              <a:t>non-metal, filling its valence shell.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oppositely charged ions attract, forming an ionic bond.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37272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happens to the metal’s electrons?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94820"/>
              </p:ext>
            </p:extLst>
          </p:nvPr>
        </p:nvGraphicFramePr>
        <p:xfrm>
          <a:off x="9523074" y="1381726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does an ionic bond form?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2.2.1: Ions and Ionic Bonds - Biology LibreTex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50" y="4327049"/>
            <a:ext cx="9467499" cy="20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546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Rules for Writing Ionic Formulae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The positive ion is written first.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The negative ion is written second (non-metal or group of non-metals).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The total number of each ion is adjusted so that the </a:t>
            </a:r>
            <a:r>
              <a:rPr lang="en-AU" sz="2800" b="1" dirty="0" smtClean="0"/>
              <a:t>total positive charge equals the total negative charge.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Subscripts are used to indicate the number of each ion present.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11061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happens to the charges in an ionic compound?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84854"/>
              </p:ext>
            </p:extLst>
          </p:nvPr>
        </p:nvGraphicFramePr>
        <p:xfrm>
          <a:off x="9523074" y="1672306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subscripts used?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046970" y="3915930"/>
            <a:ext cx="8695765" cy="2842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36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For example		Calcium bromide</a:t>
            </a:r>
          </a:p>
          <a:p>
            <a:pPr>
              <a:spcAft>
                <a:spcPts val="1200"/>
              </a:spcAft>
            </a:pPr>
            <a:r>
              <a:rPr lang="en-AU" sz="3600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	</a:t>
            </a:r>
            <a:r>
              <a:rPr lang="en-AU" sz="36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				Ca</a:t>
            </a:r>
            <a:r>
              <a:rPr lang="en-AU" sz="3600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2+       </a:t>
            </a:r>
            <a:r>
              <a:rPr lang="en-AU" sz="36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Br</a:t>
            </a:r>
            <a:r>
              <a:rPr lang="en-AU" sz="3600" b="1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</a:p>
          <a:p>
            <a:pPr>
              <a:spcAft>
                <a:spcPts val="1200"/>
              </a:spcAft>
            </a:pPr>
            <a:r>
              <a:rPr lang="en-AU" sz="36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				1 Ca</a:t>
            </a:r>
            <a:r>
              <a:rPr lang="en-AU" sz="3600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2+   </a:t>
            </a:r>
            <a:r>
              <a:rPr lang="en-AU" sz="36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for  2 Br</a:t>
            </a:r>
            <a:r>
              <a:rPr lang="en-AU" sz="3600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  <a:endParaRPr lang="en-AU" sz="3600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36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					    CaBr</a:t>
            </a:r>
            <a:r>
              <a:rPr lang="en-AU" sz="3600" baseline="-25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48752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Ionic Formulae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for each ion, including the valency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Determine how many of each ion is needed to make the overall charge neutral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with the number of each ion needed at the bottom right of the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7182236" y="830358"/>
            <a:ext cx="3855110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Write the formula for aluminium bromide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97684" y="3143044"/>
            <a:ext cx="8695765" cy="2842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   </a:t>
            </a:r>
            <a:r>
              <a:rPr lang="en-AU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Al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3+      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Br</a:t>
            </a:r>
            <a:r>
              <a:rPr lang="en-AU" b="1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Al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3+  	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balances 	3 Br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  <a:endParaRPr lang="en-AU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Correct formula:	   AlBr</a:t>
            </a:r>
            <a:r>
              <a:rPr lang="en-AU" baseline="-25000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3</a:t>
            </a:r>
            <a:endParaRPr lang="en-AU" baseline="-25000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8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48752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Ionic Formulae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for each ion, including the valency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Determine how many of each ion is needed to make the overall charge neutral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formula with the number of each ion needed at the bottom right of the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7182236" y="830358"/>
            <a:ext cx="3855110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Write the formula for sodium oxide.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97684" y="3143044"/>
            <a:ext cx="8695765" cy="2842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1    </a:t>
            </a:r>
            <a:r>
              <a:rPr lang="en-AU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Na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      O</a:t>
            </a:r>
            <a:r>
              <a:rPr lang="en-AU" b="1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</a:t>
            </a: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 Na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+  	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balances 	1 O</a:t>
            </a:r>
            <a:r>
              <a:rPr lang="en-AU" baseline="30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-2</a:t>
            </a:r>
            <a:endParaRPr lang="en-AU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  <a:p>
            <a:pPr marL="914400" indent="-914400">
              <a:spcAft>
                <a:spcPts val="1200"/>
              </a:spcAft>
              <a:buAutoNum type="arabicPlain" startAt="2"/>
            </a:pP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Correct formula:	   Na</a:t>
            </a:r>
            <a:r>
              <a:rPr lang="en-AU" baseline="-25000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2</a:t>
            </a:r>
            <a:r>
              <a:rPr lang="en-AU" dirty="0" smtClean="0">
                <a:solidFill>
                  <a:srgbClr val="BC8F00"/>
                </a:solidFill>
                <a:latin typeface="+mn-lt"/>
                <a:sym typeface="Wingdings" panose="05000000000000000000" pitchFamily="2" charset="2"/>
              </a:rPr>
              <a:t>O</a:t>
            </a:r>
            <a:endParaRPr lang="en-AU" baseline="-25000" dirty="0" smtClean="0">
              <a:solidFill>
                <a:srgbClr val="BC8F0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02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52884</TotalTime>
  <Words>1026</Words>
  <Application>Microsoft Office PowerPoint</Application>
  <PresentationFormat>Widescreen</PresentationFormat>
  <Paragraphs>158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Writing Ionic Formulae Year 9 Chemistry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921</cp:revision>
  <cp:lastPrinted>2019-08-14T00:04:28Z</cp:lastPrinted>
  <dcterms:created xsi:type="dcterms:W3CDTF">2017-01-28T08:32:28Z</dcterms:created>
  <dcterms:modified xsi:type="dcterms:W3CDTF">2020-11-26T01:27:12Z</dcterms:modified>
</cp:coreProperties>
</file>