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642" r:id="rId2"/>
    <p:sldId id="655" r:id="rId3"/>
    <p:sldId id="256" r:id="rId4"/>
    <p:sldId id="263" r:id="rId5"/>
    <p:sldId id="647" r:id="rId6"/>
    <p:sldId id="576" r:id="rId7"/>
    <p:sldId id="646" r:id="rId8"/>
    <p:sldId id="656" r:id="rId9"/>
    <p:sldId id="657" r:id="rId10"/>
    <p:sldId id="608" r:id="rId11"/>
    <p:sldId id="660" r:id="rId12"/>
    <p:sldId id="661" r:id="rId13"/>
    <p:sldId id="662" r:id="rId14"/>
    <p:sldId id="351" r:id="rId15"/>
    <p:sldId id="463" r:id="rId16"/>
    <p:sldId id="615" r:id="rId17"/>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5A00"/>
    <a:srgbClr val="BC8F00"/>
    <a:srgbClr val="00B050"/>
    <a:srgbClr val="E1E1E1"/>
    <a:srgbClr val="9CBD8D"/>
    <a:srgbClr val="D5E3CF"/>
    <a:srgbClr val="8C1E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1441" autoAdjust="0"/>
  </p:normalViewPr>
  <p:slideViewPr>
    <p:cSldViewPr snapToGrid="0">
      <p:cViewPr varScale="1">
        <p:scale>
          <a:sx n="83" d="100"/>
          <a:sy n="83" d="100"/>
        </p:scale>
        <p:origin x="57" y="159"/>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CCB4A6C1-B0A7-4C65-9777-F5B3323CF083}" type="datetimeFigureOut">
              <a:rPr lang="en-AU" smtClean="0"/>
              <a:t>3/12/2020</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6D6A51B3-9319-42D0-A550-90C1F3CDF38D}" type="slidenum">
              <a:rPr lang="en-AU" smtClean="0"/>
              <a:t>‹#›</a:t>
            </a:fld>
            <a:endParaRPr lang="en-AU"/>
          </a:p>
        </p:txBody>
      </p:sp>
    </p:spTree>
    <p:extLst>
      <p:ext uri="{BB962C8B-B14F-4D97-AF65-F5344CB8AC3E}">
        <p14:creationId xmlns:p14="http://schemas.microsoft.com/office/powerpoint/2010/main" val="2987469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095A372-E219-4A47-9B57-DAB16DC91C8E}" type="datetimeFigureOut">
              <a:rPr lang="en-AU" smtClean="0"/>
              <a:t>3/12/2020</a:t>
            </a:fld>
            <a:endParaRPr lang="en-AU"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8929ABA3-72B8-441F-AA9B-D3737D2CB9D9}" type="slidenum">
              <a:rPr lang="en-AU" smtClean="0"/>
              <a:t>‹#›</a:t>
            </a:fld>
            <a:endParaRPr lang="en-AU" dirty="0"/>
          </a:p>
        </p:txBody>
      </p:sp>
    </p:spTree>
    <p:extLst>
      <p:ext uri="{BB962C8B-B14F-4D97-AF65-F5344CB8AC3E}">
        <p14:creationId xmlns:p14="http://schemas.microsoft.com/office/powerpoint/2010/main" val="2652865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a:t>
            </a:fld>
            <a:endParaRPr lang="en-AU"/>
          </a:p>
        </p:txBody>
      </p:sp>
    </p:spTree>
    <p:extLst>
      <p:ext uri="{BB962C8B-B14F-4D97-AF65-F5344CB8AC3E}">
        <p14:creationId xmlns:p14="http://schemas.microsoft.com/office/powerpoint/2010/main" val="3357032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11</a:t>
            </a:fld>
            <a:endParaRPr lang="en-AU"/>
          </a:p>
        </p:txBody>
      </p:sp>
    </p:spTree>
    <p:extLst>
      <p:ext uri="{BB962C8B-B14F-4D97-AF65-F5344CB8AC3E}">
        <p14:creationId xmlns:p14="http://schemas.microsoft.com/office/powerpoint/2010/main" val="378046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12</a:t>
            </a:fld>
            <a:endParaRPr lang="en-AU"/>
          </a:p>
        </p:txBody>
      </p:sp>
    </p:spTree>
    <p:extLst>
      <p:ext uri="{BB962C8B-B14F-4D97-AF65-F5344CB8AC3E}">
        <p14:creationId xmlns:p14="http://schemas.microsoft.com/office/powerpoint/2010/main" val="199594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13</a:t>
            </a:fld>
            <a:endParaRPr lang="en-AU"/>
          </a:p>
        </p:txBody>
      </p:sp>
    </p:spTree>
    <p:extLst>
      <p:ext uri="{BB962C8B-B14F-4D97-AF65-F5344CB8AC3E}">
        <p14:creationId xmlns:p14="http://schemas.microsoft.com/office/powerpoint/2010/main" val="100580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2</a:t>
            </a:fld>
            <a:endParaRPr lang="en-AU" dirty="0"/>
          </a:p>
        </p:txBody>
      </p:sp>
    </p:spTree>
    <p:extLst>
      <p:ext uri="{BB962C8B-B14F-4D97-AF65-F5344CB8AC3E}">
        <p14:creationId xmlns:p14="http://schemas.microsoft.com/office/powerpoint/2010/main" val="707481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4</a:t>
            </a:fld>
            <a:endParaRPr lang="en-AU" dirty="0"/>
          </a:p>
        </p:txBody>
      </p:sp>
    </p:spTree>
    <p:extLst>
      <p:ext uri="{BB962C8B-B14F-4D97-AF65-F5344CB8AC3E}">
        <p14:creationId xmlns:p14="http://schemas.microsoft.com/office/powerpoint/2010/main" val="1159509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5</a:t>
            </a:fld>
            <a:endParaRPr lang="en-AU" dirty="0"/>
          </a:p>
        </p:txBody>
      </p:sp>
    </p:spTree>
    <p:extLst>
      <p:ext uri="{BB962C8B-B14F-4D97-AF65-F5344CB8AC3E}">
        <p14:creationId xmlns:p14="http://schemas.microsoft.com/office/powerpoint/2010/main" val="236468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6</a:t>
            </a:fld>
            <a:endParaRPr lang="en-AU" dirty="0"/>
          </a:p>
        </p:txBody>
      </p:sp>
    </p:spTree>
    <p:extLst>
      <p:ext uri="{BB962C8B-B14F-4D97-AF65-F5344CB8AC3E}">
        <p14:creationId xmlns:p14="http://schemas.microsoft.com/office/powerpoint/2010/main" val="40649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7</a:t>
            </a:fld>
            <a:endParaRPr lang="en-AU" dirty="0"/>
          </a:p>
        </p:txBody>
      </p:sp>
    </p:spTree>
    <p:extLst>
      <p:ext uri="{BB962C8B-B14F-4D97-AF65-F5344CB8AC3E}">
        <p14:creationId xmlns:p14="http://schemas.microsoft.com/office/powerpoint/2010/main" val="220648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8</a:t>
            </a:fld>
            <a:endParaRPr lang="en-AU" dirty="0"/>
          </a:p>
        </p:txBody>
      </p:sp>
    </p:spTree>
    <p:extLst>
      <p:ext uri="{BB962C8B-B14F-4D97-AF65-F5344CB8AC3E}">
        <p14:creationId xmlns:p14="http://schemas.microsoft.com/office/powerpoint/2010/main" val="2768074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9</a:t>
            </a:fld>
            <a:endParaRPr lang="en-AU" dirty="0"/>
          </a:p>
        </p:txBody>
      </p:sp>
    </p:spTree>
    <p:extLst>
      <p:ext uri="{BB962C8B-B14F-4D97-AF65-F5344CB8AC3E}">
        <p14:creationId xmlns:p14="http://schemas.microsoft.com/office/powerpoint/2010/main" val="3339095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929ABA3-72B8-441F-AA9B-D3737D2CB9D9}" type="slidenum">
              <a:rPr lang="en-AU" smtClean="0"/>
              <a:t>10</a:t>
            </a:fld>
            <a:endParaRPr lang="en-AU"/>
          </a:p>
        </p:txBody>
      </p:sp>
    </p:spTree>
    <p:extLst>
      <p:ext uri="{BB962C8B-B14F-4D97-AF65-F5344CB8AC3E}">
        <p14:creationId xmlns:p14="http://schemas.microsoft.com/office/powerpoint/2010/main" val="621846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3/12/2020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dirty="0"/>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3/12/2020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dirty="0"/>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429041"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10" name="Title 1"/>
          <p:cNvSpPr txBox="1">
            <a:spLocks/>
          </p:cNvSpPr>
          <p:nvPr/>
        </p:nvSpPr>
        <p:spPr>
          <a:xfrm>
            <a:off x="0" y="3000374"/>
            <a:ext cx="6590581" cy="78934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a:latin typeface="+mn-lt"/>
                <a:sym typeface="Wingdings" panose="05000000000000000000" pitchFamily="2" charset="2"/>
              </a:rPr>
              <a:t>D</a:t>
            </a:r>
            <a:r>
              <a:rPr lang="en-AU" sz="2800" dirty="0" smtClean="0">
                <a:latin typeface="+mn-lt"/>
                <a:sym typeface="Wingdings" panose="05000000000000000000" pitchFamily="2" charset="2"/>
              </a:rPr>
              <a:t>escribe the structure of the helium atom.</a:t>
            </a:r>
            <a:endParaRPr lang="en-AU" sz="2800" dirty="0">
              <a:latin typeface="+mn-lt"/>
              <a:sym typeface="Wingdings" panose="05000000000000000000" pitchFamily="2" charset="2"/>
            </a:endParaRPr>
          </a:p>
        </p:txBody>
      </p:sp>
      <p:graphicFrame>
        <p:nvGraphicFramePr>
          <p:cNvPr id="13" name="Table 12"/>
          <p:cNvGraphicFramePr>
            <a:graphicFrameLocks noGrp="1"/>
          </p:cNvGraphicFramePr>
          <p:nvPr>
            <p:extLst>
              <p:ext uri="{D42A27DB-BD31-4B8C-83A1-F6EECF244321}">
                <p14:modId xmlns:p14="http://schemas.microsoft.com/office/powerpoint/2010/main" val="953954981"/>
              </p:ext>
            </p:extLst>
          </p:nvPr>
        </p:nvGraphicFramePr>
        <p:xfrm>
          <a:off x="1243" y="830358"/>
          <a:ext cx="6635346" cy="2072640"/>
        </p:xfrm>
        <a:graphic>
          <a:graphicData uri="http://schemas.openxmlformats.org/drawingml/2006/table">
            <a:tbl>
              <a:tblPr firstRow="1" bandRow="1">
                <a:tableStyleId>{00A15C55-8517-42AA-B614-E9B94910E393}</a:tableStyleId>
              </a:tblPr>
              <a:tblGrid>
                <a:gridCol w="6635346">
                  <a:extLst>
                    <a:ext uri="{9D8B030D-6E8A-4147-A177-3AD203B41FA5}">
                      <a16:colId xmlns="" xmlns:a16="http://schemas.microsoft.com/office/drawing/2014/main" val="20000"/>
                    </a:ext>
                  </a:extLst>
                </a:gridCol>
              </a:tblGrid>
              <a:tr h="402942">
                <a:tc>
                  <a:txBody>
                    <a:bodyPr/>
                    <a:lstStyle/>
                    <a:p>
                      <a:r>
                        <a:rPr lang="en-AU" sz="2400" dirty="0" smtClean="0"/>
                        <a:t>Describing the Structure</a:t>
                      </a:r>
                      <a:r>
                        <a:rPr lang="en-AU" sz="2400" baseline="0" dirty="0" smtClean="0"/>
                        <a:t> of an Atom</a:t>
                      </a:r>
                      <a:endParaRPr lang="en-AU" sz="2000" dirty="0"/>
                    </a:p>
                  </a:txBody>
                  <a:tcPr/>
                </a:tc>
                <a:extLst>
                  <a:ext uri="{0D108BD9-81ED-4DB2-BD59-A6C34878D82A}">
                    <a16:rowId xmlns="" xmlns:a16="http://schemas.microsoft.com/office/drawing/2014/main" val="10000"/>
                  </a:ext>
                </a:extLst>
              </a:tr>
              <a:tr h="1052462">
                <a:tc>
                  <a:txBody>
                    <a:bodyPr/>
                    <a:lstStyle/>
                    <a:p>
                      <a:pPr marL="457200" indent="-457200">
                        <a:buFont typeface="+mj-lt"/>
                        <a:buAutoNum type="arabicPeriod"/>
                      </a:pPr>
                      <a:r>
                        <a:rPr lang="en-AU" sz="2000" baseline="0" dirty="0" smtClean="0"/>
                        <a:t>State the number of protons and neutrons in the nucleus.</a:t>
                      </a:r>
                    </a:p>
                    <a:p>
                      <a:pPr marL="457200" indent="-457200">
                        <a:buFont typeface="+mj-lt"/>
                        <a:buAutoNum type="arabicPeriod"/>
                      </a:pPr>
                      <a:r>
                        <a:rPr lang="en-AU" sz="2000" baseline="0" dirty="0" smtClean="0"/>
                        <a:t>State the number of electrons orbiting the nucleus.</a:t>
                      </a:r>
                    </a:p>
                    <a:p>
                      <a:pPr marL="457200" indent="-457200">
                        <a:buFont typeface="+mj-lt"/>
                        <a:buAutoNum type="arabicPeriod"/>
                      </a:pPr>
                      <a:r>
                        <a:rPr lang="en-AU" sz="2000" b="0" baseline="0" dirty="0" smtClean="0"/>
                        <a:t>State whether the atom is neutral or charged.</a:t>
                      </a:r>
                    </a:p>
                    <a:p>
                      <a:pPr marL="0" indent="0">
                        <a:buFont typeface="+mj-lt"/>
                        <a:buNone/>
                      </a:pPr>
                      <a:r>
                        <a:rPr lang="en-AU" sz="2000" b="0" baseline="0" dirty="0" smtClean="0"/>
                        <a:t>           neutral = number of protons and electrons is </a:t>
                      </a:r>
                      <a:r>
                        <a:rPr lang="en-AU" sz="2000" b="1" baseline="0" dirty="0" smtClean="0"/>
                        <a:t>equal</a:t>
                      </a:r>
                    </a:p>
                    <a:p>
                      <a:pPr marL="0" indent="0">
                        <a:buFont typeface="+mj-lt"/>
                        <a:buNone/>
                      </a:pPr>
                      <a:r>
                        <a:rPr lang="en-AU" sz="2000" b="0" baseline="0" dirty="0" smtClean="0"/>
                        <a:t>           charged = number of protons and electrons is </a:t>
                      </a:r>
                      <a:r>
                        <a:rPr lang="en-AU" sz="2000" b="1" baseline="0" dirty="0" smtClean="0"/>
                        <a:t>not equal</a:t>
                      </a:r>
                    </a:p>
                  </a:txBody>
                  <a:tcPr/>
                </a:tc>
                <a:extLst>
                  <a:ext uri="{0D108BD9-81ED-4DB2-BD59-A6C34878D82A}">
                    <a16:rowId xmlns="" xmlns:a16="http://schemas.microsoft.com/office/drawing/2014/main" val="10001"/>
                  </a:ext>
                </a:extLst>
              </a:tr>
            </a:tbl>
          </a:graphicData>
        </a:graphic>
      </p:graphicFrame>
      <p:pic>
        <p:nvPicPr>
          <p:cNvPr id="12" name="Picture 11"/>
          <p:cNvPicPr>
            <a:picLocks noChangeAspect="1"/>
          </p:cNvPicPr>
          <p:nvPr/>
        </p:nvPicPr>
        <p:blipFill rotWithShape="1">
          <a:blip r:embed="rId3"/>
          <a:srcRect l="17710" t="6172" r="17216" b="6660"/>
          <a:stretch/>
        </p:blipFill>
        <p:spPr>
          <a:xfrm>
            <a:off x="6983354" y="1278138"/>
            <a:ext cx="4709637" cy="4233818"/>
          </a:xfrm>
          <a:prstGeom prst="rect">
            <a:avLst/>
          </a:prstGeom>
        </p:spPr>
      </p:pic>
      <p:sp>
        <p:nvSpPr>
          <p:cNvPr id="14" name="Title 1"/>
          <p:cNvSpPr txBox="1">
            <a:spLocks/>
          </p:cNvSpPr>
          <p:nvPr/>
        </p:nvSpPr>
        <p:spPr>
          <a:xfrm>
            <a:off x="0" y="3789719"/>
            <a:ext cx="6590581" cy="250183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rgbClr val="765A00"/>
                </a:solidFill>
                <a:latin typeface="+mn-lt"/>
                <a:sym typeface="Wingdings" panose="05000000000000000000" pitchFamily="2" charset="2"/>
              </a:rPr>
              <a:t>There are ___ protons and ___ neutrons in the nucleus.</a:t>
            </a:r>
          </a:p>
          <a:p>
            <a:pPr>
              <a:spcAft>
                <a:spcPts val="1200"/>
              </a:spcAft>
            </a:pPr>
            <a:r>
              <a:rPr lang="en-AU" sz="2800" dirty="0" smtClean="0">
                <a:solidFill>
                  <a:srgbClr val="765A00"/>
                </a:solidFill>
                <a:latin typeface="+mn-lt"/>
                <a:sym typeface="Wingdings" panose="05000000000000000000" pitchFamily="2" charset="2"/>
              </a:rPr>
              <a:t>There are ___ electrons orbiting the nucleus.</a:t>
            </a:r>
          </a:p>
          <a:p>
            <a:pPr>
              <a:spcAft>
                <a:spcPts val="1200"/>
              </a:spcAft>
            </a:pPr>
            <a:r>
              <a:rPr lang="en-AU" sz="2800" dirty="0" smtClean="0">
                <a:solidFill>
                  <a:srgbClr val="765A00"/>
                </a:solidFill>
                <a:latin typeface="+mn-lt"/>
                <a:sym typeface="Wingdings" panose="05000000000000000000" pitchFamily="2" charset="2"/>
              </a:rPr>
              <a:t>The atom is ________ because __________.</a:t>
            </a:r>
            <a:endParaRPr lang="en-AU" sz="2800" dirty="0">
              <a:solidFill>
                <a:srgbClr val="765A00"/>
              </a:solidFill>
              <a:latin typeface="+mn-lt"/>
              <a:sym typeface="Wingdings" panose="05000000000000000000" pitchFamily="2" charset="2"/>
            </a:endParaRPr>
          </a:p>
        </p:txBody>
      </p:sp>
    </p:spTree>
    <p:extLst>
      <p:ext uri="{BB962C8B-B14F-4D97-AF65-F5344CB8AC3E}">
        <p14:creationId xmlns:p14="http://schemas.microsoft.com/office/powerpoint/2010/main" val="9747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p:sp>
        <p:nvSpPr>
          <p:cNvPr id="10" name="Title 1"/>
          <p:cNvSpPr txBox="1">
            <a:spLocks/>
          </p:cNvSpPr>
          <p:nvPr/>
        </p:nvSpPr>
        <p:spPr>
          <a:xfrm>
            <a:off x="0" y="2384863"/>
            <a:ext cx="8202920" cy="54940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latin typeface="+mn-lt"/>
                <a:sym typeface="Wingdings" panose="05000000000000000000" pitchFamily="2" charset="2"/>
              </a:rPr>
              <a:t>What fraction of Iodine-131 remains after 16 days?</a:t>
            </a:r>
            <a:endParaRPr lang="en-AU" sz="2800" dirty="0">
              <a:latin typeface="+mn-lt"/>
              <a:sym typeface="Wingdings" panose="05000000000000000000" pitchFamily="2" charset="2"/>
            </a:endParaRPr>
          </a:p>
        </p:txBody>
      </p:sp>
      <p:graphicFrame>
        <p:nvGraphicFramePr>
          <p:cNvPr id="13" name="Table 12"/>
          <p:cNvGraphicFramePr>
            <a:graphicFrameLocks noGrp="1"/>
          </p:cNvGraphicFramePr>
          <p:nvPr>
            <p:extLst>
              <p:ext uri="{D42A27DB-BD31-4B8C-83A1-F6EECF244321}">
                <p14:modId xmlns:p14="http://schemas.microsoft.com/office/powerpoint/2010/main" val="3946952006"/>
              </p:ext>
            </p:extLst>
          </p:nvPr>
        </p:nvGraphicFramePr>
        <p:xfrm>
          <a:off x="1242" y="830358"/>
          <a:ext cx="8296597" cy="1455404"/>
        </p:xfrm>
        <a:graphic>
          <a:graphicData uri="http://schemas.openxmlformats.org/drawingml/2006/table">
            <a:tbl>
              <a:tblPr firstRow="1" bandRow="1">
                <a:tableStyleId>{00A15C55-8517-42AA-B614-E9B94910E393}</a:tableStyleId>
              </a:tblPr>
              <a:tblGrid>
                <a:gridCol w="8296597">
                  <a:extLst>
                    <a:ext uri="{9D8B030D-6E8A-4147-A177-3AD203B41FA5}">
                      <a16:colId xmlns="" xmlns:a16="http://schemas.microsoft.com/office/drawing/2014/main" val="20000"/>
                    </a:ext>
                  </a:extLst>
                </a:gridCol>
              </a:tblGrid>
              <a:tr h="402942">
                <a:tc>
                  <a:txBody>
                    <a:bodyPr/>
                    <a:lstStyle/>
                    <a:p>
                      <a:r>
                        <a:rPr lang="en-AU" sz="2000" dirty="0" smtClean="0"/>
                        <a:t>Interpreting Half-Life Graphs</a:t>
                      </a:r>
                      <a:endParaRPr lang="en-AU" sz="2000" dirty="0"/>
                    </a:p>
                  </a:txBody>
                  <a:tcPr/>
                </a:tc>
                <a:extLst>
                  <a:ext uri="{0D108BD9-81ED-4DB2-BD59-A6C34878D82A}">
                    <a16:rowId xmlns="" xmlns:a16="http://schemas.microsoft.com/office/drawing/2014/main" val="10000"/>
                  </a:ext>
                </a:extLst>
              </a:tr>
              <a:tr h="1052462">
                <a:tc>
                  <a:txBody>
                    <a:bodyPr/>
                    <a:lstStyle/>
                    <a:p>
                      <a:pPr marL="457200" indent="-457200">
                        <a:buFont typeface="+mj-lt"/>
                        <a:buAutoNum type="arabicPeriod"/>
                      </a:pPr>
                      <a:r>
                        <a:rPr lang="en-AU" sz="2000" baseline="0" dirty="0" smtClean="0"/>
                        <a:t>Use the graph to determine the half-life of the radioisotope.</a:t>
                      </a:r>
                    </a:p>
                    <a:p>
                      <a:pPr marL="457200" indent="-457200">
                        <a:buFont typeface="+mj-lt"/>
                        <a:buAutoNum type="arabicPeriod"/>
                      </a:pPr>
                      <a:r>
                        <a:rPr lang="en-AU" sz="2000" baseline="0" dirty="0" smtClean="0"/>
                        <a:t>Calculate the number of half-lives that have passed.</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AU" sz="2000" b="0" baseline="0" dirty="0" smtClean="0"/>
                        <a:t>State the percentage or fraction of radioisotopes remaining in the sample.</a:t>
                      </a:r>
                      <a:endParaRPr lang="en-AU" sz="2000" baseline="0" dirty="0" smtClean="0"/>
                    </a:p>
                  </a:txBody>
                  <a:tcPr/>
                </a:tc>
                <a:extLst>
                  <a:ext uri="{0D108BD9-81ED-4DB2-BD59-A6C34878D82A}">
                    <a16:rowId xmlns=""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59498664"/>
              </p:ext>
            </p:extLst>
          </p:nvPr>
        </p:nvGraphicFramePr>
        <p:xfrm>
          <a:off x="9520981" y="2779536"/>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1</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What is the half-life</a:t>
                      </a:r>
                      <a:r>
                        <a:rPr lang="en-AU" baseline="0" dirty="0" smtClean="0"/>
                        <a:t> of the radioisotope?</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2518365"/>
              </p:ext>
            </p:extLst>
          </p:nvPr>
        </p:nvGraphicFramePr>
        <p:xfrm>
          <a:off x="9520981" y="3922424"/>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dirty="0" smtClean="0"/>
                        <a:t>How many half-lives</a:t>
                      </a:r>
                      <a:r>
                        <a:rPr lang="en-AU" baseline="0" dirty="0" smtClean="0"/>
                        <a:t> have passed?</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0973461"/>
              </p:ext>
            </p:extLst>
          </p:nvPr>
        </p:nvGraphicFramePr>
        <p:xfrm>
          <a:off x="9520980" y="5065312"/>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3</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What amount of the radioisotope</a:t>
                      </a:r>
                      <a:r>
                        <a:rPr lang="en-AU" baseline="0" dirty="0" smtClean="0"/>
                        <a:t> remains?</a:t>
                      </a:r>
                      <a:endParaRPr lang="en-AU" dirty="0"/>
                    </a:p>
                  </a:txBody>
                  <a:tcPr/>
                </a:tc>
                <a:extLst>
                  <a:ext uri="{0D108BD9-81ED-4DB2-BD59-A6C34878D82A}">
                    <a16:rowId xmlns="" xmlns:a16="http://schemas.microsoft.com/office/drawing/2014/main" val="10001"/>
                  </a:ext>
                </a:extLst>
              </a:tr>
            </a:tbl>
          </a:graphicData>
        </a:graphic>
      </p:graphicFrame>
      <p:pic>
        <p:nvPicPr>
          <p:cNvPr id="18" name="Picture 17"/>
          <p:cNvPicPr>
            <a:picLocks noChangeAspect="1"/>
          </p:cNvPicPr>
          <p:nvPr/>
        </p:nvPicPr>
        <p:blipFill>
          <a:blip r:embed="rId3"/>
          <a:stretch>
            <a:fillRect/>
          </a:stretch>
        </p:blipFill>
        <p:spPr>
          <a:xfrm>
            <a:off x="4318177" y="2779536"/>
            <a:ext cx="5202803" cy="3796443"/>
          </a:xfrm>
          <a:prstGeom prst="rect">
            <a:avLst/>
          </a:prstGeom>
        </p:spPr>
      </p:pic>
      <mc:AlternateContent xmlns:mc="http://schemas.openxmlformats.org/markup-compatibility/2006" xmlns:a14="http://schemas.microsoft.com/office/drawing/2010/main">
        <mc:Choice Requires="a14">
          <p:graphicFrame>
            <p:nvGraphicFramePr>
              <p:cNvPr id="19" name="Table 18"/>
              <p:cNvGraphicFramePr>
                <a:graphicFrameLocks noGrp="1"/>
              </p:cNvGraphicFramePr>
              <p:nvPr>
                <p:extLst>
                  <p:ext uri="{D42A27DB-BD31-4B8C-83A1-F6EECF244321}">
                    <p14:modId xmlns:p14="http://schemas.microsoft.com/office/powerpoint/2010/main" val="1674983094"/>
                  </p:ext>
                </p:extLst>
              </p:nvPr>
            </p:nvGraphicFramePr>
            <p:xfrm>
              <a:off x="8502554" y="148208"/>
              <a:ext cx="3481503" cy="2433320"/>
            </p:xfrm>
            <a:graphic>
              <a:graphicData uri="http://schemas.openxmlformats.org/drawingml/2006/table">
                <a:tbl>
                  <a:tblPr firstRow="1" bandRow="1">
                    <a:tableStyleId>{F5AB1C69-6EDB-4FF4-983F-18BD219EF322}</a:tableStyleId>
                  </a:tblPr>
                  <a:tblGrid>
                    <a:gridCol w="1175314"/>
                    <a:gridCol w="1145688"/>
                    <a:gridCol w="1160501"/>
                  </a:tblGrid>
                  <a:tr h="37084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𝟐</m:t>
                                    </m:r>
                                  </m:den>
                                </m:f>
                              </m:oMath>
                            </m:oMathPara>
                          </a14:m>
                          <a:endParaRPr lang="en-AU" sz="1050" b="1" i="0" dirty="0">
                            <a:latin typeface="+mn-lt"/>
                          </a:endParaRPr>
                        </a:p>
                      </a:txBody>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𝟒</m:t>
                                    </m:r>
                                  </m:den>
                                </m:f>
                              </m:oMath>
                            </m:oMathPara>
                          </a14:m>
                          <a:endParaRPr lang="en-AU" sz="1050" b="1" i="0" dirty="0">
                            <a:latin typeface="+mn-lt"/>
                          </a:endParaRPr>
                        </a:p>
                      </a:txBody>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𝟖</m:t>
                                    </m:r>
                                  </m:den>
                                </m:f>
                              </m:oMath>
                            </m:oMathPara>
                          </a14:m>
                          <a:endParaRPr lang="en-AU" sz="1050" b="1" i="0" dirty="0">
                            <a:latin typeface="+mn-lt"/>
                          </a:endParaRPr>
                        </a:p>
                      </a:txBody>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𝟏𝟔</m:t>
                                    </m:r>
                                  </m:den>
                                </m:f>
                              </m:oMath>
                            </m:oMathPara>
                          </a14:m>
                          <a:endParaRPr lang="en-AU" sz="1050" b="1" i="0" dirty="0">
                            <a:latin typeface="+mn-lt"/>
                          </a:endParaRPr>
                        </a:p>
                      </a:txBody>
                      <a:tcPr/>
                    </a:tc>
                  </a:tr>
                </a:tbl>
              </a:graphicData>
            </a:graphic>
          </p:graphicFrame>
        </mc:Choice>
        <mc:Fallback xmlns="">
          <p:graphicFrame>
            <p:nvGraphicFramePr>
              <p:cNvPr id="19" name="Table 18"/>
              <p:cNvGraphicFramePr>
                <a:graphicFrameLocks noGrp="1"/>
              </p:cNvGraphicFramePr>
              <p:nvPr>
                <p:extLst>
                  <p:ext uri="{D42A27DB-BD31-4B8C-83A1-F6EECF244321}">
                    <p14:modId xmlns:p14="http://schemas.microsoft.com/office/powerpoint/2010/main" val="1674983094"/>
                  </p:ext>
                </p:extLst>
              </p:nvPr>
            </p:nvGraphicFramePr>
            <p:xfrm>
              <a:off x="8502554" y="148208"/>
              <a:ext cx="3481503" cy="2433320"/>
            </p:xfrm>
            <a:graphic>
              <a:graphicData uri="http://schemas.openxmlformats.org/drawingml/2006/table">
                <a:tbl>
                  <a:tblPr firstRow="1" bandRow="1">
                    <a:tableStyleId>{F5AB1C69-6EDB-4FF4-983F-18BD219EF322}</a:tableStyleId>
                  </a:tblPr>
                  <a:tblGrid>
                    <a:gridCol w="1175314"/>
                    <a:gridCol w="1145688"/>
                    <a:gridCol w="1160501"/>
                  </a:tblGrid>
                  <a:tr h="57912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endParaRPr lang="en-US"/>
                        </a:p>
                      </a:txBody>
                      <a:tcPr>
                        <a:blipFill rotWithShape="0">
                          <a:blip r:embed="rId4"/>
                          <a:stretch>
                            <a:fillRect l="-200000" t="-260656" r="-2618" b="-408197"/>
                          </a:stretch>
                        </a:blipFill>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endParaRPr lang="en-US"/>
                        </a:p>
                      </a:txBody>
                      <a:tcPr>
                        <a:blipFill rotWithShape="0">
                          <a:blip r:embed="rId4"/>
                          <a:stretch>
                            <a:fillRect l="-200000" t="-360656" r="-2618" b="-308197"/>
                          </a:stretch>
                        </a:blipFill>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endParaRPr lang="en-US"/>
                        </a:p>
                      </a:txBody>
                      <a:tcPr>
                        <a:blipFill rotWithShape="0">
                          <a:blip r:embed="rId4"/>
                          <a:stretch>
                            <a:fillRect l="-200000" t="-460656" r="-2618" b="-208197"/>
                          </a:stretch>
                        </a:blipFill>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endParaRPr lang="en-US"/>
                        </a:p>
                      </a:txBody>
                      <a:tcPr>
                        <a:blipFill rotWithShape="0">
                          <a:blip r:embed="rId4"/>
                          <a:stretch>
                            <a:fillRect l="-200000" t="-560656" r="-2618" b="-108197"/>
                          </a:stretch>
                        </a:blipFill>
                      </a:tcPr>
                    </a:tc>
                  </a:tr>
                </a:tbl>
              </a:graphicData>
            </a:graphic>
          </p:graphicFrame>
        </mc:Fallback>
      </mc:AlternateContent>
      <p:sp>
        <p:nvSpPr>
          <p:cNvPr id="21" name="Title 1"/>
          <p:cNvSpPr txBox="1">
            <a:spLocks/>
          </p:cNvSpPr>
          <p:nvPr/>
        </p:nvSpPr>
        <p:spPr>
          <a:xfrm>
            <a:off x="0" y="3214048"/>
            <a:ext cx="4101152" cy="900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The half-life of Iodine-131 is 8 days.</a:t>
            </a:r>
            <a:endParaRPr lang="en-AU" sz="2800" dirty="0">
              <a:solidFill>
                <a:schemeClr val="accent4">
                  <a:lumMod val="75000"/>
                </a:schemeClr>
              </a:solidFill>
              <a:latin typeface="+mn-lt"/>
              <a:sym typeface="Wingdings" panose="05000000000000000000" pitchFamily="2" charset="2"/>
            </a:endParaRPr>
          </a:p>
        </p:txBody>
      </p:sp>
      <p:sp>
        <p:nvSpPr>
          <p:cNvPr id="22" name="Title 1"/>
          <p:cNvSpPr txBox="1">
            <a:spLocks/>
          </p:cNvSpPr>
          <p:nvPr/>
        </p:nvSpPr>
        <p:spPr>
          <a:xfrm>
            <a:off x="0" y="4065155"/>
            <a:ext cx="4101152" cy="9881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In 16 days, two half-lives have passed.</a:t>
            </a:r>
            <a:endParaRPr lang="en-AU" sz="2800" dirty="0">
              <a:solidFill>
                <a:schemeClr val="accent4">
                  <a:lumMod val="75000"/>
                </a:schemeClr>
              </a:solidFill>
              <a:latin typeface="+mn-lt"/>
              <a:sym typeface="Wingdings" panose="05000000000000000000" pitchFamily="2" charset="2"/>
            </a:endParaRPr>
          </a:p>
        </p:txBody>
      </p:sp>
      <p:sp>
        <p:nvSpPr>
          <p:cNvPr id="23" name="Title 1"/>
          <p:cNvSpPr txBox="1">
            <a:spLocks/>
          </p:cNvSpPr>
          <p:nvPr/>
        </p:nvSpPr>
        <p:spPr>
          <a:xfrm>
            <a:off x="0" y="5053311"/>
            <a:ext cx="4101152" cy="9881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There would be ¼ of the radioisotopes remaining.</a:t>
            </a:r>
            <a:endParaRPr lang="en-AU" sz="2800" dirty="0">
              <a:solidFill>
                <a:schemeClr val="accent4">
                  <a:lumMod val="75000"/>
                </a:schemeClr>
              </a:solidFill>
              <a:latin typeface="+mn-lt"/>
              <a:sym typeface="Wingdings" panose="05000000000000000000" pitchFamily="2" charset="2"/>
            </a:endParaRPr>
          </a:p>
        </p:txBody>
      </p:sp>
    </p:spTree>
    <p:extLst>
      <p:ext uri="{BB962C8B-B14F-4D97-AF65-F5344CB8AC3E}">
        <p14:creationId xmlns:p14="http://schemas.microsoft.com/office/powerpoint/2010/main" val="1784864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1" grpId="0" build="p"/>
      <p:bldP spid="22" grpId="0" build="p"/>
      <p:bldP spid="2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p:sp>
        <p:nvSpPr>
          <p:cNvPr id="10" name="Title 1"/>
          <p:cNvSpPr txBox="1">
            <a:spLocks/>
          </p:cNvSpPr>
          <p:nvPr/>
        </p:nvSpPr>
        <p:spPr>
          <a:xfrm>
            <a:off x="0" y="2384863"/>
            <a:ext cx="8202920" cy="54940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latin typeface="+mn-lt"/>
                <a:sym typeface="Wingdings" panose="05000000000000000000" pitchFamily="2" charset="2"/>
              </a:rPr>
              <a:t>What percentage of Cobalt-60 remains after 15 years?</a:t>
            </a:r>
            <a:endParaRPr lang="en-AU" sz="2800" dirty="0">
              <a:latin typeface="+mn-lt"/>
              <a:sym typeface="Wingdings" panose="05000000000000000000" pitchFamily="2" charset="2"/>
            </a:endParaRPr>
          </a:p>
        </p:txBody>
      </p:sp>
      <p:graphicFrame>
        <p:nvGraphicFramePr>
          <p:cNvPr id="13" name="Table 12"/>
          <p:cNvGraphicFramePr>
            <a:graphicFrameLocks noGrp="1"/>
          </p:cNvGraphicFramePr>
          <p:nvPr>
            <p:extLst>
              <p:ext uri="{D42A27DB-BD31-4B8C-83A1-F6EECF244321}">
                <p14:modId xmlns:p14="http://schemas.microsoft.com/office/powerpoint/2010/main" val="3946952006"/>
              </p:ext>
            </p:extLst>
          </p:nvPr>
        </p:nvGraphicFramePr>
        <p:xfrm>
          <a:off x="1242" y="830358"/>
          <a:ext cx="8296597" cy="1455404"/>
        </p:xfrm>
        <a:graphic>
          <a:graphicData uri="http://schemas.openxmlformats.org/drawingml/2006/table">
            <a:tbl>
              <a:tblPr firstRow="1" bandRow="1">
                <a:tableStyleId>{00A15C55-8517-42AA-B614-E9B94910E393}</a:tableStyleId>
              </a:tblPr>
              <a:tblGrid>
                <a:gridCol w="8296597">
                  <a:extLst>
                    <a:ext uri="{9D8B030D-6E8A-4147-A177-3AD203B41FA5}">
                      <a16:colId xmlns="" xmlns:a16="http://schemas.microsoft.com/office/drawing/2014/main" val="20000"/>
                    </a:ext>
                  </a:extLst>
                </a:gridCol>
              </a:tblGrid>
              <a:tr h="402942">
                <a:tc>
                  <a:txBody>
                    <a:bodyPr/>
                    <a:lstStyle/>
                    <a:p>
                      <a:r>
                        <a:rPr lang="en-AU" sz="2000" dirty="0" smtClean="0"/>
                        <a:t>Interpreting Half-Life Graphs</a:t>
                      </a:r>
                      <a:endParaRPr lang="en-AU" sz="2000" dirty="0"/>
                    </a:p>
                  </a:txBody>
                  <a:tcPr/>
                </a:tc>
                <a:extLst>
                  <a:ext uri="{0D108BD9-81ED-4DB2-BD59-A6C34878D82A}">
                    <a16:rowId xmlns="" xmlns:a16="http://schemas.microsoft.com/office/drawing/2014/main" val="10000"/>
                  </a:ext>
                </a:extLst>
              </a:tr>
              <a:tr h="1052462">
                <a:tc>
                  <a:txBody>
                    <a:bodyPr/>
                    <a:lstStyle/>
                    <a:p>
                      <a:pPr marL="457200" indent="-457200">
                        <a:buFont typeface="+mj-lt"/>
                        <a:buAutoNum type="arabicPeriod"/>
                      </a:pPr>
                      <a:r>
                        <a:rPr lang="en-AU" sz="2000" baseline="0" dirty="0" smtClean="0"/>
                        <a:t>Use the graph to determine the half-life of the radioisotope.</a:t>
                      </a:r>
                    </a:p>
                    <a:p>
                      <a:pPr marL="457200" indent="-457200">
                        <a:buFont typeface="+mj-lt"/>
                        <a:buAutoNum type="arabicPeriod"/>
                      </a:pPr>
                      <a:r>
                        <a:rPr lang="en-AU" sz="2000" baseline="0" dirty="0" smtClean="0"/>
                        <a:t>Calculate the number of half-lives that have passed.</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AU" sz="2000" b="0" baseline="0" dirty="0" smtClean="0"/>
                        <a:t>State the percentage or fraction of radioisotopes remaining in the sample.</a:t>
                      </a:r>
                      <a:endParaRPr lang="en-AU" sz="2000" baseline="0" dirty="0" smtClean="0"/>
                    </a:p>
                  </a:txBody>
                  <a:tcPr/>
                </a:tc>
                <a:extLst>
                  <a:ext uri="{0D108BD9-81ED-4DB2-BD59-A6C34878D82A}">
                    <a16:rowId xmlns=""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59498664"/>
              </p:ext>
            </p:extLst>
          </p:nvPr>
        </p:nvGraphicFramePr>
        <p:xfrm>
          <a:off x="9520981" y="2779536"/>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1</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What is the half-life</a:t>
                      </a:r>
                      <a:r>
                        <a:rPr lang="en-AU" baseline="0" dirty="0" smtClean="0"/>
                        <a:t> of the radioisotope?</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2518365"/>
              </p:ext>
            </p:extLst>
          </p:nvPr>
        </p:nvGraphicFramePr>
        <p:xfrm>
          <a:off x="9520981" y="3922424"/>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dirty="0" smtClean="0"/>
                        <a:t>How many half-lives</a:t>
                      </a:r>
                      <a:r>
                        <a:rPr lang="en-AU" baseline="0" dirty="0" smtClean="0"/>
                        <a:t> have passed?</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0973461"/>
              </p:ext>
            </p:extLst>
          </p:nvPr>
        </p:nvGraphicFramePr>
        <p:xfrm>
          <a:off x="9520980" y="5065312"/>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3</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What amount of the radioisotope</a:t>
                      </a:r>
                      <a:r>
                        <a:rPr lang="en-AU" baseline="0" dirty="0" smtClean="0"/>
                        <a:t> remains?</a:t>
                      </a:r>
                      <a:endParaRPr lang="en-AU" dirty="0"/>
                    </a:p>
                  </a:txBody>
                  <a:tcPr/>
                </a:tc>
                <a:extLst>
                  <a:ext uri="{0D108BD9-81ED-4DB2-BD59-A6C34878D82A}">
                    <a16:rowId xmlns=""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19" name="Table 18"/>
              <p:cNvGraphicFramePr>
                <a:graphicFrameLocks noGrp="1"/>
              </p:cNvGraphicFramePr>
              <p:nvPr>
                <p:extLst>
                  <p:ext uri="{D42A27DB-BD31-4B8C-83A1-F6EECF244321}">
                    <p14:modId xmlns:p14="http://schemas.microsoft.com/office/powerpoint/2010/main" val="1674983094"/>
                  </p:ext>
                </p:extLst>
              </p:nvPr>
            </p:nvGraphicFramePr>
            <p:xfrm>
              <a:off x="8502554" y="148208"/>
              <a:ext cx="3481503" cy="2433320"/>
            </p:xfrm>
            <a:graphic>
              <a:graphicData uri="http://schemas.openxmlformats.org/drawingml/2006/table">
                <a:tbl>
                  <a:tblPr firstRow="1" bandRow="1">
                    <a:tableStyleId>{F5AB1C69-6EDB-4FF4-983F-18BD219EF322}</a:tableStyleId>
                  </a:tblPr>
                  <a:tblGrid>
                    <a:gridCol w="1175314"/>
                    <a:gridCol w="1145688"/>
                    <a:gridCol w="1160501"/>
                  </a:tblGrid>
                  <a:tr h="37084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𝟐</m:t>
                                    </m:r>
                                  </m:den>
                                </m:f>
                              </m:oMath>
                            </m:oMathPara>
                          </a14:m>
                          <a:endParaRPr lang="en-AU" sz="1050" b="1" i="0" dirty="0">
                            <a:latin typeface="+mn-lt"/>
                          </a:endParaRPr>
                        </a:p>
                      </a:txBody>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𝟒</m:t>
                                    </m:r>
                                  </m:den>
                                </m:f>
                              </m:oMath>
                            </m:oMathPara>
                          </a14:m>
                          <a:endParaRPr lang="en-AU" sz="1050" b="1" i="0" dirty="0">
                            <a:latin typeface="+mn-lt"/>
                          </a:endParaRPr>
                        </a:p>
                      </a:txBody>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𝟖</m:t>
                                    </m:r>
                                  </m:den>
                                </m:f>
                              </m:oMath>
                            </m:oMathPara>
                          </a14:m>
                          <a:endParaRPr lang="en-AU" sz="1050" b="1" i="0" dirty="0">
                            <a:latin typeface="+mn-lt"/>
                          </a:endParaRPr>
                        </a:p>
                      </a:txBody>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𝟏𝟔</m:t>
                                    </m:r>
                                  </m:den>
                                </m:f>
                              </m:oMath>
                            </m:oMathPara>
                          </a14:m>
                          <a:endParaRPr lang="en-AU" sz="1050" b="1" i="0" dirty="0">
                            <a:latin typeface="+mn-lt"/>
                          </a:endParaRPr>
                        </a:p>
                      </a:txBody>
                      <a:tcPr/>
                    </a:tc>
                  </a:tr>
                </a:tbl>
              </a:graphicData>
            </a:graphic>
          </p:graphicFrame>
        </mc:Choice>
        <mc:Fallback xmlns="">
          <p:graphicFrame>
            <p:nvGraphicFramePr>
              <p:cNvPr id="19" name="Table 18"/>
              <p:cNvGraphicFramePr>
                <a:graphicFrameLocks noGrp="1"/>
              </p:cNvGraphicFramePr>
              <p:nvPr>
                <p:extLst>
                  <p:ext uri="{D42A27DB-BD31-4B8C-83A1-F6EECF244321}">
                    <p14:modId xmlns:p14="http://schemas.microsoft.com/office/powerpoint/2010/main" val="1674983094"/>
                  </p:ext>
                </p:extLst>
              </p:nvPr>
            </p:nvGraphicFramePr>
            <p:xfrm>
              <a:off x="8502554" y="148208"/>
              <a:ext cx="3481503" cy="2433320"/>
            </p:xfrm>
            <a:graphic>
              <a:graphicData uri="http://schemas.openxmlformats.org/drawingml/2006/table">
                <a:tbl>
                  <a:tblPr firstRow="1" bandRow="1">
                    <a:tableStyleId>{F5AB1C69-6EDB-4FF4-983F-18BD219EF322}</a:tableStyleId>
                  </a:tblPr>
                  <a:tblGrid>
                    <a:gridCol w="1175314"/>
                    <a:gridCol w="1145688"/>
                    <a:gridCol w="1160501"/>
                  </a:tblGrid>
                  <a:tr h="57912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endParaRPr lang="en-US"/>
                        </a:p>
                      </a:txBody>
                      <a:tcPr>
                        <a:blipFill rotWithShape="0">
                          <a:blip r:embed="rId3"/>
                          <a:stretch>
                            <a:fillRect l="-200000" t="-260656" r="-2618" b="-408197"/>
                          </a:stretch>
                        </a:blipFill>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endParaRPr lang="en-US"/>
                        </a:p>
                      </a:txBody>
                      <a:tcPr>
                        <a:blipFill rotWithShape="0">
                          <a:blip r:embed="rId3"/>
                          <a:stretch>
                            <a:fillRect l="-200000" t="-360656" r="-2618" b="-308197"/>
                          </a:stretch>
                        </a:blipFill>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endParaRPr lang="en-US"/>
                        </a:p>
                      </a:txBody>
                      <a:tcPr>
                        <a:blipFill rotWithShape="0">
                          <a:blip r:embed="rId3"/>
                          <a:stretch>
                            <a:fillRect l="-200000" t="-460656" r="-2618" b="-208197"/>
                          </a:stretch>
                        </a:blipFill>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endParaRPr lang="en-US"/>
                        </a:p>
                      </a:txBody>
                      <a:tcPr>
                        <a:blipFill rotWithShape="0">
                          <a:blip r:embed="rId3"/>
                          <a:stretch>
                            <a:fillRect l="-200000" t="-560656" r="-2618" b="-108197"/>
                          </a:stretch>
                        </a:blipFill>
                      </a:tcPr>
                    </a:tc>
                  </a:tr>
                </a:tbl>
              </a:graphicData>
            </a:graphic>
          </p:graphicFrame>
        </mc:Fallback>
      </mc:AlternateContent>
      <p:sp>
        <p:nvSpPr>
          <p:cNvPr id="21" name="Title 1"/>
          <p:cNvSpPr txBox="1">
            <a:spLocks/>
          </p:cNvSpPr>
          <p:nvPr/>
        </p:nvSpPr>
        <p:spPr>
          <a:xfrm>
            <a:off x="0" y="3214048"/>
            <a:ext cx="4101152" cy="900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The half-life of Cobalt-60 is </a:t>
            </a:r>
            <a:r>
              <a:rPr lang="en-AU" sz="2800" dirty="0">
                <a:solidFill>
                  <a:schemeClr val="accent4">
                    <a:lumMod val="75000"/>
                  </a:schemeClr>
                </a:solidFill>
                <a:latin typeface="+mn-lt"/>
                <a:sym typeface="Wingdings" panose="05000000000000000000" pitchFamily="2" charset="2"/>
              </a:rPr>
              <a:t>5</a:t>
            </a:r>
            <a:r>
              <a:rPr lang="en-AU" sz="2800" dirty="0" smtClean="0">
                <a:solidFill>
                  <a:schemeClr val="accent4">
                    <a:lumMod val="75000"/>
                  </a:schemeClr>
                </a:solidFill>
                <a:latin typeface="+mn-lt"/>
                <a:sym typeface="Wingdings" panose="05000000000000000000" pitchFamily="2" charset="2"/>
              </a:rPr>
              <a:t> years.</a:t>
            </a:r>
            <a:endParaRPr lang="en-AU" sz="2800" dirty="0">
              <a:solidFill>
                <a:schemeClr val="accent4">
                  <a:lumMod val="75000"/>
                </a:schemeClr>
              </a:solidFill>
              <a:latin typeface="+mn-lt"/>
              <a:sym typeface="Wingdings" panose="05000000000000000000" pitchFamily="2" charset="2"/>
            </a:endParaRPr>
          </a:p>
        </p:txBody>
      </p:sp>
      <p:sp>
        <p:nvSpPr>
          <p:cNvPr id="22" name="Title 1"/>
          <p:cNvSpPr txBox="1">
            <a:spLocks/>
          </p:cNvSpPr>
          <p:nvPr/>
        </p:nvSpPr>
        <p:spPr>
          <a:xfrm>
            <a:off x="0" y="4065155"/>
            <a:ext cx="4101152" cy="9881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In 15 years, three half-lives have passed.</a:t>
            </a:r>
            <a:endParaRPr lang="en-AU" sz="2800" dirty="0">
              <a:solidFill>
                <a:schemeClr val="accent4">
                  <a:lumMod val="75000"/>
                </a:schemeClr>
              </a:solidFill>
              <a:latin typeface="+mn-lt"/>
              <a:sym typeface="Wingdings" panose="05000000000000000000" pitchFamily="2" charset="2"/>
            </a:endParaRPr>
          </a:p>
        </p:txBody>
      </p:sp>
      <p:sp>
        <p:nvSpPr>
          <p:cNvPr id="23" name="Title 1"/>
          <p:cNvSpPr txBox="1">
            <a:spLocks/>
          </p:cNvSpPr>
          <p:nvPr/>
        </p:nvSpPr>
        <p:spPr>
          <a:xfrm>
            <a:off x="-1" y="5053311"/>
            <a:ext cx="4381169" cy="9881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There would be 12.5% of the radioisotopes remaining.</a:t>
            </a:r>
            <a:endParaRPr lang="en-AU" sz="2800" dirty="0">
              <a:solidFill>
                <a:schemeClr val="accent4">
                  <a:lumMod val="75000"/>
                </a:schemeClr>
              </a:solidFill>
              <a:latin typeface="+mn-lt"/>
              <a:sym typeface="Wingdings" panose="05000000000000000000" pitchFamily="2" charset="2"/>
            </a:endParaRPr>
          </a:p>
        </p:txBody>
      </p:sp>
      <p:pic>
        <p:nvPicPr>
          <p:cNvPr id="14" name="Picture 13"/>
          <p:cNvPicPr>
            <a:picLocks noChangeAspect="1"/>
          </p:cNvPicPr>
          <p:nvPr/>
        </p:nvPicPr>
        <p:blipFill rotWithShape="1">
          <a:blip r:embed="rId4"/>
          <a:srcRect l="12270" r="15039"/>
          <a:stretch/>
        </p:blipFill>
        <p:spPr>
          <a:xfrm>
            <a:off x="4595854" y="2779537"/>
            <a:ext cx="4925126" cy="3971812"/>
          </a:xfrm>
          <a:prstGeom prst="rect">
            <a:avLst/>
          </a:prstGeom>
        </p:spPr>
      </p:pic>
    </p:spTree>
    <p:extLst>
      <p:ext uri="{BB962C8B-B14F-4D97-AF65-F5344CB8AC3E}">
        <p14:creationId xmlns:p14="http://schemas.microsoft.com/office/powerpoint/2010/main" val="393683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1" grpId="0" build="p"/>
      <p:bldP spid="22" grpId="0" build="p"/>
      <p:bldP spid="2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p:sp>
        <p:nvSpPr>
          <p:cNvPr id="10" name="Title 1"/>
          <p:cNvSpPr txBox="1">
            <a:spLocks/>
          </p:cNvSpPr>
          <p:nvPr/>
        </p:nvSpPr>
        <p:spPr>
          <a:xfrm>
            <a:off x="0" y="2384863"/>
            <a:ext cx="8202920" cy="54940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latin typeface="+mn-lt"/>
                <a:sym typeface="Wingdings" panose="05000000000000000000" pitchFamily="2" charset="2"/>
              </a:rPr>
              <a:t>What fraction of Carbon-14 remains after 11400 years?</a:t>
            </a:r>
            <a:endParaRPr lang="en-AU" sz="2800" dirty="0">
              <a:latin typeface="+mn-lt"/>
              <a:sym typeface="Wingdings" panose="05000000000000000000" pitchFamily="2" charset="2"/>
            </a:endParaRPr>
          </a:p>
        </p:txBody>
      </p:sp>
      <p:graphicFrame>
        <p:nvGraphicFramePr>
          <p:cNvPr id="13" name="Table 12"/>
          <p:cNvGraphicFramePr>
            <a:graphicFrameLocks noGrp="1"/>
          </p:cNvGraphicFramePr>
          <p:nvPr>
            <p:extLst>
              <p:ext uri="{D42A27DB-BD31-4B8C-83A1-F6EECF244321}">
                <p14:modId xmlns:p14="http://schemas.microsoft.com/office/powerpoint/2010/main" val="3946952006"/>
              </p:ext>
            </p:extLst>
          </p:nvPr>
        </p:nvGraphicFramePr>
        <p:xfrm>
          <a:off x="1242" y="830358"/>
          <a:ext cx="8296597" cy="1455404"/>
        </p:xfrm>
        <a:graphic>
          <a:graphicData uri="http://schemas.openxmlformats.org/drawingml/2006/table">
            <a:tbl>
              <a:tblPr firstRow="1" bandRow="1">
                <a:tableStyleId>{00A15C55-8517-42AA-B614-E9B94910E393}</a:tableStyleId>
              </a:tblPr>
              <a:tblGrid>
                <a:gridCol w="8296597">
                  <a:extLst>
                    <a:ext uri="{9D8B030D-6E8A-4147-A177-3AD203B41FA5}">
                      <a16:colId xmlns="" xmlns:a16="http://schemas.microsoft.com/office/drawing/2014/main" val="20000"/>
                    </a:ext>
                  </a:extLst>
                </a:gridCol>
              </a:tblGrid>
              <a:tr h="402942">
                <a:tc>
                  <a:txBody>
                    <a:bodyPr/>
                    <a:lstStyle/>
                    <a:p>
                      <a:r>
                        <a:rPr lang="en-AU" sz="2000" dirty="0" smtClean="0"/>
                        <a:t>Interpreting Half-Life Graphs</a:t>
                      </a:r>
                      <a:endParaRPr lang="en-AU" sz="2000" dirty="0"/>
                    </a:p>
                  </a:txBody>
                  <a:tcPr/>
                </a:tc>
                <a:extLst>
                  <a:ext uri="{0D108BD9-81ED-4DB2-BD59-A6C34878D82A}">
                    <a16:rowId xmlns="" xmlns:a16="http://schemas.microsoft.com/office/drawing/2014/main" val="10000"/>
                  </a:ext>
                </a:extLst>
              </a:tr>
              <a:tr h="1052462">
                <a:tc>
                  <a:txBody>
                    <a:bodyPr/>
                    <a:lstStyle/>
                    <a:p>
                      <a:pPr marL="457200" indent="-457200">
                        <a:buFont typeface="+mj-lt"/>
                        <a:buAutoNum type="arabicPeriod"/>
                      </a:pPr>
                      <a:r>
                        <a:rPr lang="en-AU" sz="2000" baseline="0" dirty="0" smtClean="0"/>
                        <a:t>Use the graph to determine the half-life of the radioisotope.</a:t>
                      </a:r>
                    </a:p>
                    <a:p>
                      <a:pPr marL="457200" indent="-457200">
                        <a:buFont typeface="+mj-lt"/>
                        <a:buAutoNum type="arabicPeriod"/>
                      </a:pPr>
                      <a:r>
                        <a:rPr lang="en-AU" sz="2000" baseline="0" dirty="0" smtClean="0"/>
                        <a:t>Calculate the number of half-lives that have passed.</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AU" sz="2000" b="0" baseline="0" dirty="0" smtClean="0"/>
                        <a:t>State the percentage or fraction of radioisotopes remaining in the sample.</a:t>
                      </a:r>
                      <a:endParaRPr lang="en-AU" sz="2000" baseline="0" dirty="0" smtClean="0"/>
                    </a:p>
                  </a:txBody>
                  <a:tcPr/>
                </a:tc>
                <a:extLst>
                  <a:ext uri="{0D108BD9-81ED-4DB2-BD59-A6C34878D82A}">
                    <a16:rowId xmlns=""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59498664"/>
              </p:ext>
            </p:extLst>
          </p:nvPr>
        </p:nvGraphicFramePr>
        <p:xfrm>
          <a:off x="9520981" y="2779536"/>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1</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What is the half-life</a:t>
                      </a:r>
                      <a:r>
                        <a:rPr lang="en-AU" baseline="0" dirty="0" smtClean="0"/>
                        <a:t> of the radioisotope?</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2518365"/>
              </p:ext>
            </p:extLst>
          </p:nvPr>
        </p:nvGraphicFramePr>
        <p:xfrm>
          <a:off x="9520981" y="3922424"/>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dirty="0" smtClean="0"/>
                        <a:t>How many half-lives</a:t>
                      </a:r>
                      <a:r>
                        <a:rPr lang="en-AU" baseline="0" dirty="0" smtClean="0"/>
                        <a:t> have passed?</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0973461"/>
              </p:ext>
            </p:extLst>
          </p:nvPr>
        </p:nvGraphicFramePr>
        <p:xfrm>
          <a:off x="9520980" y="5065312"/>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3</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What amount of the radioisotope</a:t>
                      </a:r>
                      <a:r>
                        <a:rPr lang="en-AU" baseline="0" dirty="0" smtClean="0"/>
                        <a:t> remains?</a:t>
                      </a:r>
                      <a:endParaRPr lang="en-AU" dirty="0"/>
                    </a:p>
                  </a:txBody>
                  <a:tcPr/>
                </a:tc>
                <a:extLst>
                  <a:ext uri="{0D108BD9-81ED-4DB2-BD59-A6C34878D82A}">
                    <a16:rowId xmlns=""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19" name="Table 18"/>
              <p:cNvGraphicFramePr>
                <a:graphicFrameLocks noGrp="1"/>
              </p:cNvGraphicFramePr>
              <p:nvPr>
                <p:extLst>
                  <p:ext uri="{D42A27DB-BD31-4B8C-83A1-F6EECF244321}">
                    <p14:modId xmlns:p14="http://schemas.microsoft.com/office/powerpoint/2010/main" val="1674983094"/>
                  </p:ext>
                </p:extLst>
              </p:nvPr>
            </p:nvGraphicFramePr>
            <p:xfrm>
              <a:off x="8502554" y="148208"/>
              <a:ext cx="3481503" cy="2433320"/>
            </p:xfrm>
            <a:graphic>
              <a:graphicData uri="http://schemas.openxmlformats.org/drawingml/2006/table">
                <a:tbl>
                  <a:tblPr firstRow="1" bandRow="1">
                    <a:tableStyleId>{F5AB1C69-6EDB-4FF4-983F-18BD219EF322}</a:tableStyleId>
                  </a:tblPr>
                  <a:tblGrid>
                    <a:gridCol w="1175314"/>
                    <a:gridCol w="1145688"/>
                    <a:gridCol w="1160501"/>
                  </a:tblGrid>
                  <a:tr h="37084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𝟐</m:t>
                                    </m:r>
                                  </m:den>
                                </m:f>
                              </m:oMath>
                            </m:oMathPara>
                          </a14:m>
                          <a:endParaRPr lang="en-AU" sz="1050" b="1" i="0" dirty="0">
                            <a:latin typeface="+mn-lt"/>
                          </a:endParaRPr>
                        </a:p>
                      </a:txBody>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𝟒</m:t>
                                    </m:r>
                                  </m:den>
                                </m:f>
                              </m:oMath>
                            </m:oMathPara>
                          </a14:m>
                          <a:endParaRPr lang="en-AU" sz="1050" b="1" i="0" dirty="0">
                            <a:latin typeface="+mn-lt"/>
                          </a:endParaRPr>
                        </a:p>
                      </a:txBody>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𝟖</m:t>
                                    </m:r>
                                  </m:den>
                                </m:f>
                              </m:oMath>
                            </m:oMathPara>
                          </a14:m>
                          <a:endParaRPr lang="en-AU" sz="1050" b="1" i="0" dirty="0">
                            <a:latin typeface="+mn-lt"/>
                          </a:endParaRPr>
                        </a:p>
                      </a:txBody>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𝟏𝟔</m:t>
                                    </m:r>
                                  </m:den>
                                </m:f>
                              </m:oMath>
                            </m:oMathPara>
                          </a14:m>
                          <a:endParaRPr lang="en-AU" sz="1050" b="1" i="0" dirty="0">
                            <a:latin typeface="+mn-lt"/>
                          </a:endParaRPr>
                        </a:p>
                      </a:txBody>
                      <a:tcPr/>
                    </a:tc>
                  </a:tr>
                </a:tbl>
              </a:graphicData>
            </a:graphic>
          </p:graphicFrame>
        </mc:Choice>
        <mc:Fallback xmlns="">
          <p:graphicFrame>
            <p:nvGraphicFramePr>
              <p:cNvPr id="19" name="Table 18"/>
              <p:cNvGraphicFramePr>
                <a:graphicFrameLocks noGrp="1"/>
              </p:cNvGraphicFramePr>
              <p:nvPr>
                <p:extLst>
                  <p:ext uri="{D42A27DB-BD31-4B8C-83A1-F6EECF244321}">
                    <p14:modId xmlns:p14="http://schemas.microsoft.com/office/powerpoint/2010/main" val="1674983094"/>
                  </p:ext>
                </p:extLst>
              </p:nvPr>
            </p:nvGraphicFramePr>
            <p:xfrm>
              <a:off x="8502554" y="148208"/>
              <a:ext cx="3481503" cy="2433320"/>
            </p:xfrm>
            <a:graphic>
              <a:graphicData uri="http://schemas.openxmlformats.org/drawingml/2006/table">
                <a:tbl>
                  <a:tblPr firstRow="1" bandRow="1">
                    <a:tableStyleId>{F5AB1C69-6EDB-4FF4-983F-18BD219EF322}</a:tableStyleId>
                  </a:tblPr>
                  <a:tblGrid>
                    <a:gridCol w="1175314"/>
                    <a:gridCol w="1145688"/>
                    <a:gridCol w="1160501"/>
                  </a:tblGrid>
                  <a:tr h="57912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endParaRPr lang="en-US"/>
                        </a:p>
                      </a:txBody>
                      <a:tcPr>
                        <a:blipFill rotWithShape="0">
                          <a:blip r:embed="rId3"/>
                          <a:stretch>
                            <a:fillRect l="-200000" t="-260656" r="-2618" b="-408197"/>
                          </a:stretch>
                        </a:blipFill>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endParaRPr lang="en-US"/>
                        </a:p>
                      </a:txBody>
                      <a:tcPr>
                        <a:blipFill rotWithShape="0">
                          <a:blip r:embed="rId3"/>
                          <a:stretch>
                            <a:fillRect l="-200000" t="-360656" r="-2618" b="-308197"/>
                          </a:stretch>
                        </a:blipFill>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endParaRPr lang="en-US"/>
                        </a:p>
                      </a:txBody>
                      <a:tcPr>
                        <a:blipFill rotWithShape="0">
                          <a:blip r:embed="rId3"/>
                          <a:stretch>
                            <a:fillRect l="-200000" t="-460656" r="-2618" b="-208197"/>
                          </a:stretch>
                        </a:blipFill>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endParaRPr lang="en-US"/>
                        </a:p>
                      </a:txBody>
                      <a:tcPr>
                        <a:blipFill rotWithShape="0">
                          <a:blip r:embed="rId3"/>
                          <a:stretch>
                            <a:fillRect l="-200000" t="-560656" r="-2618" b="-108197"/>
                          </a:stretch>
                        </a:blipFill>
                      </a:tcPr>
                    </a:tc>
                  </a:tr>
                </a:tbl>
              </a:graphicData>
            </a:graphic>
          </p:graphicFrame>
        </mc:Fallback>
      </mc:AlternateContent>
      <p:sp>
        <p:nvSpPr>
          <p:cNvPr id="21" name="Title 1"/>
          <p:cNvSpPr txBox="1">
            <a:spLocks/>
          </p:cNvSpPr>
          <p:nvPr/>
        </p:nvSpPr>
        <p:spPr>
          <a:xfrm>
            <a:off x="0" y="3214048"/>
            <a:ext cx="4101152" cy="900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The half-life of Carbon-14 is 5700 years.</a:t>
            </a:r>
            <a:endParaRPr lang="en-AU" sz="2800" dirty="0">
              <a:solidFill>
                <a:schemeClr val="accent4">
                  <a:lumMod val="75000"/>
                </a:schemeClr>
              </a:solidFill>
              <a:latin typeface="+mn-lt"/>
              <a:sym typeface="Wingdings" panose="05000000000000000000" pitchFamily="2" charset="2"/>
            </a:endParaRPr>
          </a:p>
        </p:txBody>
      </p:sp>
      <p:sp>
        <p:nvSpPr>
          <p:cNvPr id="22" name="Title 1"/>
          <p:cNvSpPr txBox="1">
            <a:spLocks/>
          </p:cNvSpPr>
          <p:nvPr/>
        </p:nvSpPr>
        <p:spPr>
          <a:xfrm>
            <a:off x="0" y="4065155"/>
            <a:ext cx="4101152" cy="9881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In 11400 years, two half-lives have passed.</a:t>
            </a:r>
            <a:endParaRPr lang="en-AU" sz="2800" dirty="0">
              <a:solidFill>
                <a:schemeClr val="accent4">
                  <a:lumMod val="75000"/>
                </a:schemeClr>
              </a:solidFill>
              <a:latin typeface="+mn-lt"/>
              <a:sym typeface="Wingdings" panose="05000000000000000000" pitchFamily="2" charset="2"/>
            </a:endParaRPr>
          </a:p>
        </p:txBody>
      </p:sp>
      <p:sp>
        <p:nvSpPr>
          <p:cNvPr id="23" name="Title 1"/>
          <p:cNvSpPr txBox="1">
            <a:spLocks/>
          </p:cNvSpPr>
          <p:nvPr/>
        </p:nvSpPr>
        <p:spPr>
          <a:xfrm>
            <a:off x="-1" y="5053311"/>
            <a:ext cx="4381169" cy="9881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There would be 25% of the radioisotopes remaining.</a:t>
            </a:r>
            <a:endParaRPr lang="en-AU" sz="2800" dirty="0">
              <a:solidFill>
                <a:schemeClr val="accent4">
                  <a:lumMod val="75000"/>
                </a:schemeClr>
              </a:solidFill>
              <a:latin typeface="+mn-lt"/>
              <a:sym typeface="Wingdings" panose="05000000000000000000" pitchFamily="2" charset="2"/>
            </a:endParaRPr>
          </a:p>
        </p:txBody>
      </p:sp>
      <p:pic>
        <p:nvPicPr>
          <p:cNvPr id="15" name="Picture 14"/>
          <p:cNvPicPr>
            <a:picLocks noChangeAspect="1"/>
          </p:cNvPicPr>
          <p:nvPr/>
        </p:nvPicPr>
        <p:blipFill rotWithShape="1">
          <a:blip r:embed="rId4"/>
          <a:srcRect r="50950" b="5561"/>
          <a:stretch/>
        </p:blipFill>
        <p:spPr>
          <a:xfrm>
            <a:off x="4232237" y="2779536"/>
            <a:ext cx="5288743" cy="4002927"/>
          </a:xfrm>
          <a:prstGeom prst="rect">
            <a:avLst/>
          </a:prstGeom>
        </p:spPr>
      </p:pic>
    </p:spTree>
    <p:extLst>
      <p:ext uri="{BB962C8B-B14F-4D97-AF65-F5344CB8AC3E}">
        <p14:creationId xmlns:p14="http://schemas.microsoft.com/office/powerpoint/2010/main" val="275183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1" grpId="0" build="p"/>
      <p:bldP spid="22" grpId="0" build="p"/>
      <p:bldP spid="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half-life graph"/>
          <p:cNvPicPr>
            <a:picLocks noChangeAspect="1" noChangeArrowheads="1"/>
          </p:cNvPicPr>
          <p:nvPr/>
        </p:nvPicPr>
        <p:blipFill rotWithShape="1">
          <a:blip r:embed="rId3">
            <a:extLst>
              <a:ext uri="{28A0092B-C50C-407E-A947-70E740481C1C}">
                <a14:useLocalDpi xmlns:a14="http://schemas.microsoft.com/office/drawing/2010/main" val="0"/>
              </a:ext>
            </a:extLst>
          </a:blip>
          <a:srcRect l="43178" t="3140" r="1652" b="2580"/>
          <a:stretch/>
        </p:blipFill>
        <p:spPr bwMode="auto">
          <a:xfrm>
            <a:off x="4101153" y="2767919"/>
            <a:ext cx="5419828" cy="39631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Development/Guided Practice</a:t>
            </a:r>
            <a:endParaRPr lang="en-AU" sz="3200" dirty="0"/>
          </a:p>
        </p:txBody>
      </p:sp>
      <mc:AlternateContent xmlns:mc="http://schemas.openxmlformats.org/markup-compatibility/2006" xmlns:a14="http://schemas.microsoft.com/office/drawing/2010/main">
        <mc:Choice Requires="a14">
          <p:graphicFrame>
            <p:nvGraphicFramePr>
              <p:cNvPr id="19" name="Table 18"/>
              <p:cNvGraphicFramePr>
                <a:graphicFrameLocks noGrp="1"/>
              </p:cNvGraphicFramePr>
              <p:nvPr>
                <p:extLst>
                  <p:ext uri="{D42A27DB-BD31-4B8C-83A1-F6EECF244321}">
                    <p14:modId xmlns:p14="http://schemas.microsoft.com/office/powerpoint/2010/main" val="1214232590"/>
                  </p:ext>
                </p:extLst>
              </p:nvPr>
            </p:nvGraphicFramePr>
            <p:xfrm>
              <a:off x="8502554" y="148208"/>
              <a:ext cx="3481503" cy="2433320"/>
            </p:xfrm>
            <a:graphic>
              <a:graphicData uri="http://schemas.openxmlformats.org/drawingml/2006/table">
                <a:tbl>
                  <a:tblPr firstRow="1" bandRow="1">
                    <a:tableStyleId>{F5AB1C69-6EDB-4FF4-983F-18BD219EF322}</a:tableStyleId>
                  </a:tblPr>
                  <a:tblGrid>
                    <a:gridCol w="1175314"/>
                    <a:gridCol w="1145688"/>
                    <a:gridCol w="1160501"/>
                  </a:tblGrid>
                  <a:tr h="37084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𝟐</m:t>
                                    </m:r>
                                  </m:den>
                                </m:f>
                              </m:oMath>
                            </m:oMathPara>
                          </a14:m>
                          <a:endParaRPr lang="en-AU" sz="1050" b="1" i="0" dirty="0">
                            <a:latin typeface="+mn-lt"/>
                          </a:endParaRPr>
                        </a:p>
                      </a:txBody>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𝟒</m:t>
                                    </m:r>
                                  </m:den>
                                </m:f>
                              </m:oMath>
                            </m:oMathPara>
                          </a14:m>
                          <a:endParaRPr lang="en-AU" sz="1050" b="1" i="0" dirty="0">
                            <a:latin typeface="+mn-lt"/>
                          </a:endParaRPr>
                        </a:p>
                      </a:txBody>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𝟖</m:t>
                                    </m:r>
                                  </m:den>
                                </m:f>
                              </m:oMath>
                            </m:oMathPara>
                          </a14:m>
                          <a:endParaRPr lang="en-AU" sz="1050" b="1" i="0" dirty="0">
                            <a:latin typeface="+mn-lt"/>
                          </a:endParaRPr>
                        </a:p>
                      </a:txBody>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𝟏𝟔</m:t>
                                    </m:r>
                                  </m:den>
                                </m:f>
                              </m:oMath>
                            </m:oMathPara>
                          </a14:m>
                          <a:endParaRPr lang="en-AU" sz="1050" b="1" i="0" dirty="0">
                            <a:latin typeface="+mn-lt"/>
                          </a:endParaRPr>
                        </a:p>
                      </a:txBody>
                      <a:tcPr/>
                    </a:tc>
                  </a:tr>
                </a:tbl>
              </a:graphicData>
            </a:graphic>
          </p:graphicFrame>
        </mc:Choice>
        <mc:Fallback xmlns="">
          <p:graphicFrame>
            <p:nvGraphicFramePr>
              <p:cNvPr id="19" name="Table 18"/>
              <p:cNvGraphicFramePr>
                <a:graphicFrameLocks noGrp="1"/>
              </p:cNvGraphicFramePr>
              <p:nvPr>
                <p:extLst>
                  <p:ext uri="{D42A27DB-BD31-4B8C-83A1-F6EECF244321}">
                    <p14:modId xmlns:p14="http://schemas.microsoft.com/office/powerpoint/2010/main" val="1214232590"/>
                  </p:ext>
                </p:extLst>
              </p:nvPr>
            </p:nvGraphicFramePr>
            <p:xfrm>
              <a:off x="8502554" y="148208"/>
              <a:ext cx="3481503" cy="2433320"/>
            </p:xfrm>
            <a:graphic>
              <a:graphicData uri="http://schemas.openxmlformats.org/drawingml/2006/table">
                <a:tbl>
                  <a:tblPr firstRow="1" bandRow="1">
                    <a:tableStyleId>{F5AB1C69-6EDB-4FF4-983F-18BD219EF322}</a:tableStyleId>
                  </a:tblPr>
                  <a:tblGrid>
                    <a:gridCol w="1175314"/>
                    <a:gridCol w="1145688"/>
                    <a:gridCol w="1160501"/>
                  </a:tblGrid>
                  <a:tr h="57912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endParaRPr lang="en-US"/>
                        </a:p>
                      </a:txBody>
                      <a:tcPr>
                        <a:blipFill rotWithShape="0">
                          <a:blip r:embed="rId4"/>
                          <a:stretch>
                            <a:fillRect l="-200000" t="-260656" r="-2618" b="-408197"/>
                          </a:stretch>
                        </a:blipFill>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endParaRPr lang="en-US"/>
                        </a:p>
                      </a:txBody>
                      <a:tcPr>
                        <a:blipFill rotWithShape="0">
                          <a:blip r:embed="rId4"/>
                          <a:stretch>
                            <a:fillRect l="-200000" t="-360656" r="-2618" b="-308197"/>
                          </a:stretch>
                        </a:blipFill>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endParaRPr lang="en-US"/>
                        </a:p>
                      </a:txBody>
                      <a:tcPr>
                        <a:blipFill rotWithShape="0">
                          <a:blip r:embed="rId4"/>
                          <a:stretch>
                            <a:fillRect l="-200000" t="-460656" r="-2618" b="-208197"/>
                          </a:stretch>
                        </a:blipFill>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endParaRPr lang="en-US"/>
                        </a:p>
                      </a:txBody>
                      <a:tcPr>
                        <a:blipFill rotWithShape="0">
                          <a:blip r:embed="rId4"/>
                          <a:stretch>
                            <a:fillRect l="-200000" t="-560656" r="-2618" b="-108197"/>
                          </a:stretch>
                        </a:blipFill>
                      </a:tcPr>
                    </a:tc>
                  </a:tr>
                </a:tbl>
              </a:graphicData>
            </a:graphic>
          </p:graphicFrame>
        </mc:Fallback>
      </mc:AlternateContent>
      <p:sp>
        <p:nvSpPr>
          <p:cNvPr id="10" name="Title 1"/>
          <p:cNvSpPr txBox="1">
            <a:spLocks/>
          </p:cNvSpPr>
          <p:nvPr/>
        </p:nvSpPr>
        <p:spPr>
          <a:xfrm>
            <a:off x="-1" y="2384863"/>
            <a:ext cx="8810045" cy="54940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latin typeface="+mn-lt"/>
                <a:sym typeface="Wingdings" panose="05000000000000000000" pitchFamily="2" charset="2"/>
              </a:rPr>
              <a:t>What percentage of Magnesium-28 remains after 2.5 days?</a:t>
            </a:r>
            <a:endParaRPr lang="en-AU" sz="2800" dirty="0">
              <a:latin typeface="+mn-lt"/>
              <a:sym typeface="Wingdings" panose="05000000000000000000" pitchFamily="2" charset="2"/>
            </a:endParaRPr>
          </a:p>
        </p:txBody>
      </p:sp>
      <p:graphicFrame>
        <p:nvGraphicFramePr>
          <p:cNvPr id="13" name="Table 12"/>
          <p:cNvGraphicFramePr>
            <a:graphicFrameLocks noGrp="1"/>
          </p:cNvGraphicFramePr>
          <p:nvPr>
            <p:extLst>
              <p:ext uri="{D42A27DB-BD31-4B8C-83A1-F6EECF244321}">
                <p14:modId xmlns:p14="http://schemas.microsoft.com/office/powerpoint/2010/main" val="3946952006"/>
              </p:ext>
            </p:extLst>
          </p:nvPr>
        </p:nvGraphicFramePr>
        <p:xfrm>
          <a:off x="1242" y="830358"/>
          <a:ext cx="8296597" cy="1455404"/>
        </p:xfrm>
        <a:graphic>
          <a:graphicData uri="http://schemas.openxmlformats.org/drawingml/2006/table">
            <a:tbl>
              <a:tblPr firstRow="1" bandRow="1">
                <a:tableStyleId>{00A15C55-8517-42AA-B614-E9B94910E393}</a:tableStyleId>
              </a:tblPr>
              <a:tblGrid>
                <a:gridCol w="8296597">
                  <a:extLst>
                    <a:ext uri="{9D8B030D-6E8A-4147-A177-3AD203B41FA5}">
                      <a16:colId xmlns="" xmlns:a16="http://schemas.microsoft.com/office/drawing/2014/main" val="20000"/>
                    </a:ext>
                  </a:extLst>
                </a:gridCol>
              </a:tblGrid>
              <a:tr h="402942">
                <a:tc>
                  <a:txBody>
                    <a:bodyPr/>
                    <a:lstStyle/>
                    <a:p>
                      <a:r>
                        <a:rPr lang="en-AU" sz="2000" dirty="0" smtClean="0"/>
                        <a:t>Interpreting Half-Life Graphs</a:t>
                      </a:r>
                      <a:endParaRPr lang="en-AU" sz="2000" dirty="0"/>
                    </a:p>
                  </a:txBody>
                  <a:tcPr/>
                </a:tc>
                <a:extLst>
                  <a:ext uri="{0D108BD9-81ED-4DB2-BD59-A6C34878D82A}">
                    <a16:rowId xmlns="" xmlns:a16="http://schemas.microsoft.com/office/drawing/2014/main" val="10000"/>
                  </a:ext>
                </a:extLst>
              </a:tr>
              <a:tr h="1052462">
                <a:tc>
                  <a:txBody>
                    <a:bodyPr/>
                    <a:lstStyle/>
                    <a:p>
                      <a:pPr marL="457200" indent="-457200">
                        <a:buFont typeface="+mj-lt"/>
                        <a:buAutoNum type="arabicPeriod"/>
                      </a:pPr>
                      <a:r>
                        <a:rPr lang="en-AU" sz="2000" baseline="0" dirty="0" smtClean="0"/>
                        <a:t>Use the graph to determine the half-life of the radioisotope.</a:t>
                      </a:r>
                    </a:p>
                    <a:p>
                      <a:pPr marL="457200" indent="-457200">
                        <a:buFont typeface="+mj-lt"/>
                        <a:buAutoNum type="arabicPeriod"/>
                      </a:pPr>
                      <a:r>
                        <a:rPr lang="en-AU" sz="2000" baseline="0" dirty="0" smtClean="0"/>
                        <a:t>Calculate the number of half-lives that have passed.</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lang="en-AU" sz="2000" b="0" baseline="0" dirty="0" smtClean="0"/>
                        <a:t>State the percentage or fraction of radioisotopes remaining in the sample.</a:t>
                      </a:r>
                      <a:endParaRPr lang="en-AU" sz="2000" baseline="0" dirty="0" smtClean="0"/>
                    </a:p>
                  </a:txBody>
                  <a:tcPr/>
                </a:tc>
                <a:extLst>
                  <a:ext uri="{0D108BD9-81ED-4DB2-BD59-A6C34878D82A}">
                    <a16:rowId xmlns="" xmlns:a16="http://schemas.microsoft.com/office/drawing/2014/main" val="10001"/>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959498664"/>
              </p:ext>
            </p:extLst>
          </p:nvPr>
        </p:nvGraphicFramePr>
        <p:xfrm>
          <a:off x="9520981" y="2779536"/>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1</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What is the half-life</a:t>
                      </a:r>
                      <a:r>
                        <a:rPr lang="en-AU" baseline="0" dirty="0" smtClean="0"/>
                        <a:t> of the radioisotope?</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582518365"/>
              </p:ext>
            </p:extLst>
          </p:nvPr>
        </p:nvGraphicFramePr>
        <p:xfrm>
          <a:off x="9520981" y="3922424"/>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dirty="0" smtClean="0"/>
                        <a:t>How many half-lives</a:t>
                      </a:r>
                      <a:r>
                        <a:rPr lang="en-AU" baseline="0" dirty="0" smtClean="0"/>
                        <a:t> have passed?</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0973461"/>
              </p:ext>
            </p:extLst>
          </p:nvPr>
        </p:nvGraphicFramePr>
        <p:xfrm>
          <a:off x="9520980" y="5065312"/>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3</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What amount of the radioisotope</a:t>
                      </a:r>
                      <a:r>
                        <a:rPr lang="en-AU" baseline="0" dirty="0" smtClean="0"/>
                        <a:t> remains?</a:t>
                      </a:r>
                      <a:endParaRPr lang="en-AU" dirty="0"/>
                    </a:p>
                  </a:txBody>
                  <a:tcPr/>
                </a:tc>
                <a:extLst>
                  <a:ext uri="{0D108BD9-81ED-4DB2-BD59-A6C34878D82A}">
                    <a16:rowId xmlns="" xmlns:a16="http://schemas.microsoft.com/office/drawing/2014/main" val="10001"/>
                  </a:ext>
                </a:extLst>
              </a:tr>
            </a:tbl>
          </a:graphicData>
        </a:graphic>
      </p:graphicFrame>
      <p:sp>
        <p:nvSpPr>
          <p:cNvPr id="21" name="Title 1"/>
          <p:cNvSpPr txBox="1">
            <a:spLocks/>
          </p:cNvSpPr>
          <p:nvPr/>
        </p:nvSpPr>
        <p:spPr>
          <a:xfrm>
            <a:off x="-1" y="3214048"/>
            <a:ext cx="4564050" cy="900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The half-life of Magnesium-28 is 20 hours.</a:t>
            </a:r>
            <a:endParaRPr lang="en-AU" sz="2800" dirty="0">
              <a:solidFill>
                <a:schemeClr val="accent4">
                  <a:lumMod val="75000"/>
                </a:schemeClr>
              </a:solidFill>
              <a:latin typeface="+mn-lt"/>
              <a:sym typeface="Wingdings" panose="05000000000000000000" pitchFamily="2" charset="2"/>
            </a:endParaRPr>
          </a:p>
        </p:txBody>
      </p:sp>
      <p:sp>
        <p:nvSpPr>
          <p:cNvPr id="22" name="Title 1"/>
          <p:cNvSpPr txBox="1">
            <a:spLocks/>
          </p:cNvSpPr>
          <p:nvPr/>
        </p:nvSpPr>
        <p:spPr>
          <a:xfrm>
            <a:off x="0" y="4065155"/>
            <a:ext cx="4101152" cy="9881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In 2.5 days, three half-lives have passed.</a:t>
            </a:r>
            <a:endParaRPr lang="en-AU" sz="2800" dirty="0">
              <a:solidFill>
                <a:schemeClr val="accent4">
                  <a:lumMod val="75000"/>
                </a:schemeClr>
              </a:solidFill>
              <a:latin typeface="+mn-lt"/>
              <a:sym typeface="Wingdings" panose="05000000000000000000" pitchFamily="2" charset="2"/>
            </a:endParaRPr>
          </a:p>
        </p:txBody>
      </p:sp>
      <p:sp>
        <p:nvSpPr>
          <p:cNvPr id="23" name="Title 1"/>
          <p:cNvSpPr txBox="1">
            <a:spLocks/>
          </p:cNvSpPr>
          <p:nvPr/>
        </p:nvSpPr>
        <p:spPr>
          <a:xfrm>
            <a:off x="-1" y="5053311"/>
            <a:ext cx="4381169" cy="98815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1200"/>
              </a:spcAft>
            </a:pPr>
            <a:r>
              <a:rPr lang="en-AU" sz="2800" dirty="0" smtClean="0">
                <a:solidFill>
                  <a:schemeClr val="accent4">
                    <a:lumMod val="75000"/>
                  </a:schemeClr>
                </a:solidFill>
                <a:latin typeface="+mn-lt"/>
                <a:sym typeface="Wingdings" panose="05000000000000000000" pitchFamily="2" charset="2"/>
              </a:rPr>
              <a:t>There would be 12.5% of the radioisotopes remaining.</a:t>
            </a:r>
            <a:endParaRPr lang="en-AU" sz="2800" dirty="0">
              <a:solidFill>
                <a:schemeClr val="accent4">
                  <a:lumMod val="75000"/>
                </a:schemeClr>
              </a:solidFill>
              <a:latin typeface="+mn-lt"/>
              <a:sym typeface="Wingdings" panose="05000000000000000000" pitchFamily="2" charset="2"/>
            </a:endParaRPr>
          </a:p>
        </p:txBody>
      </p:sp>
    </p:spTree>
    <p:extLst>
      <p:ext uri="{BB962C8B-B14F-4D97-AF65-F5344CB8AC3E}">
        <p14:creationId xmlns:p14="http://schemas.microsoft.com/office/powerpoint/2010/main" val="34300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1" grpId="0" build="p"/>
      <p:bldP spid="22" grpId="0" build="p"/>
      <p:bldP spid="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01488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3" name="TextBox 2"/>
          <p:cNvSpPr txBox="1"/>
          <p:nvPr/>
        </p:nvSpPr>
        <p:spPr>
          <a:xfrm>
            <a:off x="0" y="732983"/>
            <a:ext cx="9247367" cy="5693866"/>
          </a:xfrm>
          <a:prstGeom prst="rect">
            <a:avLst/>
          </a:prstGeom>
          <a:noFill/>
        </p:spPr>
        <p:txBody>
          <a:bodyPr wrap="square" rtlCol="0">
            <a:spAutoFit/>
          </a:bodyPr>
          <a:lstStyle/>
          <a:p>
            <a:r>
              <a:rPr lang="en-AU" sz="2800" dirty="0" smtClean="0"/>
              <a:t>Radioisotopes and the radiation they produce are used in a wide variety of applications.  For example: </a:t>
            </a:r>
          </a:p>
          <a:p>
            <a:pPr marL="457200" indent="-457200">
              <a:buFont typeface="Arial" panose="020B0604020202020204" pitchFamily="34" charset="0"/>
              <a:buChar char="•"/>
            </a:pPr>
            <a:r>
              <a:rPr lang="en-AU" sz="2800" dirty="0" smtClean="0"/>
              <a:t>The decay of Carbon-14 can be used to calculate the age of many plant based objects in a process called carbon dating.</a:t>
            </a:r>
          </a:p>
          <a:p>
            <a:pPr marL="457200" indent="-457200">
              <a:buFont typeface="Arial" panose="020B0604020202020204" pitchFamily="34" charset="0"/>
              <a:buChar char="•"/>
            </a:pPr>
            <a:r>
              <a:rPr lang="en-AU" sz="2800" dirty="0" smtClean="0"/>
              <a:t>Some radioisotopes are used to produce images of the human body.  Radioisotopes are injected into the body, and accumulate in particular organs.  The radioactivity can then be detected and used to form an image.</a:t>
            </a:r>
          </a:p>
          <a:p>
            <a:pPr marL="457200" indent="-457200">
              <a:buFont typeface="Arial" panose="020B0604020202020204" pitchFamily="34" charset="0"/>
              <a:buChar char="•"/>
            </a:pPr>
            <a:r>
              <a:rPr lang="en-AU" sz="2800" dirty="0" smtClean="0"/>
              <a:t>Radioactive materials can be used in the production of electricity.  Waste products from nuclear power plants need to be stored until the radiation they produce reaches a safe level, which depends on the half-life of the radioisotope.</a:t>
            </a:r>
            <a:endParaRPr lang="en-AU"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7367" y="1598637"/>
            <a:ext cx="2747821" cy="4140215"/>
          </a:xfrm>
          <a:prstGeom prst="rect">
            <a:avLst/>
          </a:prstGeom>
        </p:spPr>
      </p:pic>
    </p:spTree>
    <p:extLst>
      <p:ext uri="{BB962C8B-B14F-4D97-AF65-F5344CB8AC3E}">
        <p14:creationId xmlns:p14="http://schemas.microsoft.com/office/powerpoint/2010/main" val="409268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3" name="TextBox 2"/>
          <p:cNvSpPr txBox="1"/>
          <p:nvPr/>
        </p:nvSpPr>
        <p:spPr>
          <a:xfrm>
            <a:off x="0" y="732983"/>
            <a:ext cx="11936295" cy="523220"/>
          </a:xfrm>
          <a:prstGeom prst="rect">
            <a:avLst/>
          </a:prstGeom>
          <a:noFill/>
        </p:spPr>
        <p:txBody>
          <a:bodyPr wrap="square" rtlCol="0">
            <a:spAutoFit/>
          </a:bodyPr>
          <a:lstStyle/>
          <a:p>
            <a:r>
              <a:rPr lang="en-AU" sz="2800" dirty="0" smtClean="0"/>
              <a:t>What is a radioisotope?</a:t>
            </a:r>
          </a:p>
        </p:txBody>
      </p:sp>
      <p:sp>
        <p:nvSpPr>
          <p:cNvPr id="7" name="TextBox 6"/>
          <p:cNvSpPr txBox="1"/>
          <p:nvPr/>
        </p:nvSpPr>
        <p:spPr>
          <a:xfrm>
            <a:off x="-1" y="1488023"/>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8" name="TextBox 7"/>
          <p:cNvSpPr txBox="1"/>
          <p:nvPr/>
        </p:nvSpPr>
        <p:spPr>
          <a:xfrm>
            <a:off x="-1" y="2072798"/>
            <a:ext cx="11451480" cy="523220"/>
          </a:xfrm>
          <a:prstGeom prst="rect">
            <a:avLst/>
          </a:prstGeom>
          <a:noFill/>
        </p:spPr>
        <p:txBody>
          <a:bodyPr wrap="square" rtlCol="0">
            <a:spAutoFit/>
          </a:bodyPr>
          <a:lstStyle/>
          <a:p>
            <a:r>
              <a:rPr lang="en-AU" sz="2800" dirty="0" smtClean="0"/>
              <a:t>What does the term half-life mean?</a:t>
            </a:r>
            <a:endParaRPr lang="en-AU" sz="2800" b="1" dirty="0"/>
          </a:p>
        </p:txBody>
      </p:sp>
      <p:sp>
        <p:nvSpPr>
          <p:cNvPr id="9" name="TextBox 8">
            <a:extLst>
              <a:ext uri="{FF2B5EF4-FFF2-40B4-BE49-F238E27FC236}">
                <a16:creationId xmlns="" xmlns:a16="http://schemas.microsoft.com/office/drawing/2014/main" id="{20657D86-99B7-4295-994D-BA25464B1A90}"/>
              </a:ext>
            </a:extLst>
          </p:cNvPr>
          <p:cNvSpPr txBox="1"/>
          <p:nvPr/>
        </p:nvSpPr>
        <p:spPr>
          <a:xfrm>
            <a:off x="-2" y="3258725"/>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0" name="TextBox 9">
            <a:extLst>
              <a:ext uri="{FF2B5EF4-FFF2-40B4-BE49-F238E27FC236}">
                <a16:creationId xmlns="" xmlns:a16="http://schemas.microsoft.com/office/drawing/2014/main" id="{296E3605-FFA2-4D3E-988D-BB783EB6FD9F}"/>
              </a:ext>
            </a:extLst>
          </p:cNvPr>
          <p:cNvSpPr txBox="1"/>
          <p:nvPr/>
        </p:nvSpPr>
        <p:spPr>
          <a:xfrm>
            <a:off x="-2" y="3843500"/>
            <a:ext cx="5367132" cy="1815882"/>
          </a:xfrm>
          <a:prstGeom prst="rect">
            <a:avLst/>
          </a:prstGeom>
          <a:noFill/>
        </p:spPr>
        <p:txBody>
          <a:bodyPr wrap="square" rtlCol="0">
            <a:spAutoFit/>
          </a:bodyPr>
          <a:lstStyle/>
          <a:p>
            <a:pPr>
              <a:spcAft>
                <a:spcPts val="1200"/>
              </a:spcAft>
            </a:pPr>
            <a:r>
              <a:rPr lang="en-AU" sz="2800" dirty="0" smtClean="0">
                <a:sym typeface="Wingdings" panose="05000000000000000000" pitchFamily="2" charset="2"/>
              </a:rPr>
              <a:t>If 75% of the radioisotopes in a sample of Iodine-131 have decayed, how much time has passed?</a:t>
            </a:r>
            <a:endParaRPr lang="en-AU" sz="2800" dirty="0">
              <a:sym typeface="Wingdings" panose="05000000000000000000" pitchFamily="2" charset="2"/>
            </a:endParaRPr>
          </a:p>
        </p:txBody>
      </p:sp>
      <p:pic>
        <p:nvPicPr>
          <p:cNvPr id="15" name="Picture 14"/>
          <p:cNvPicPr>
            <a:picLocks noChangeAspect="1"/>
          </p:cNvPicPr>
          <p:nvPr/>
        </p:nvPicPr>
        <p:blipFill>
          <a:blip r:embed="rId2"/>
          <a:stretch>
            <a:fillRect/>
          </a:stretch>
        </p:blipFill>
        <p:spPr>
          <a:xfrm>
            <a:off x="5534108" y="732930"/>
            <a:ext cx="6511886" cy="5769531"/>
          </a:xfrm>
          <a:prstGeom prst="rect">
            <a:avLst/>
          </a:prstGeom>
        </p:spPr>
      </p:pic>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885957954"/>
                  </p:ext>
                </p:extLst>
              </p:nvPr>
            </p:nvGraphicFramePr>
            <p:xfrm>
              <a:off x="8564491" y="1780410"/>
              <a:ext cx="3481503" cy="2433320"/>
            </p:xfrm>
            <a:graphic>
              <a:graphicData uri="http://schemas.openxmlformats.org/drawingml/2006/table">
                <a:tbl>
                  <a:tblPr firstRow="1" bandRow="1">
                    <a:tableStyleId>{F5AB1C69-6EDB-4FF4-983F-18BD219EF322}</a:tableStyleId>
                  </a:tblPr>
                  <a:tblGrid>
                    <a:gridCol w="1175314"/>
                    <a:gridCol w="1145688"/>
                    <a:gridCol w="1160501"/>
                  </a:tblGrid>
                  <a:tr h="37084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𝟐</m:t>
                                    </m:r>
                                  </m:den>
                                </m:f>
                              </m:oMath>
                            </m:oMathPara>
                          </a14:m>
                          <a:endParaRPr lang="en-AU" sz="1050" b="1" i="0" dirty="0">
                            <a:latin typeface="+mn-lt"/>
                          </a:endParaRPr>
                        </a:p>
                      </a:txBody>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𝟒</m:t>
                                    </m:r>
                                  </m:den>
                                </m:f>
                              </m:oMath>
                            </m:oMathPara>
                          </a14:m>
                          <a:endParaRPr lang="en-AU" sz="1050" b="1" i="0" dirty="0">
                            <a:latin typeface="+mn-lt"/>
                          </a:endParaRPr>
                        </a:p>
                      </a:txBody>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𝟖</m:t>
                                    </m:r>
                                  </m:den>
                                </m:f>
                              </m:oMath>
                            </m:oMathPara>
                          </a14:m>
                          <a:endParaRPr lang="en-AU" sz="1050" b="1" i="0" dirty="0">
                            <a:latin typeface="+mn-lt"/>
                          </a:endParaRPr>
                        </a:p>
                      </a:txBody>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pPr algn="ctr"/>
                          <a14:m>
                            <m:oMathPara xmlns:m="http://schemas.openxmlformats.org/officeDocument/2006/math">
                              <m:oMathParaPr>
                                <m:jc m:val="centerGroup"/>
                              </m:oMathParaPr>
                              <m:oMath xmlns:m="http://schemas.openxmlformats.org/officeDocument/2006/math">
                                <m:f>
                                  <m:fPr>
                                    <m:type m:val="skw"/>
                                    <m:ctrlPr>
                                      <a:rPr lang="en-AU" sz="1050" b="1" i="1" smtClean="0">
                                        <a:latin typeface="Cambria Math" panose="02040503050406030204" pitchFamily="18" charset="0"/>
                                      </a:rPr>
                                    </m:ctrlPr>
                                  </m:fPr>
                                  <m:num>
                                    <m:r>
                                      <a:rPr lang="en-AU" sz="1050" b="1" i="0" smtClean="0">
                                        <a:latin typeface="Cambria Math" panose="02040503050406030204" pitchFamily="18" charset="0"/>
                                      </a:rPr>
                                      <m:t>𝟏</m:t>
                                    </m:r>
                                  </m:num>
                                  <m:den>
                                    <m:r>
                                      <a:rPr lang="en-AU" sz="1050" b="1" i="0" smtClean="0">
                                        <a:latin typeface="Cambria Math" panose="02040503050406030204" pitchFamily="18" charset="0"/>
                                      </a:rPr>
                                      <m:t>𝟏𝟔</m:t>
                                    </m:r>
                                  </m:den>
                                </m:f>
                              </m:oMath>
                            </m:oMathPara>
                          </a14:m>
                          <a:endParaRPr lang="en-AU" sz="1050" b="1" i="0" dirty="0">
                            <a:latin typeface="+mn-lt"/>
                          </a:endParaRPr>
                        </a:p>
                      </a:txBody>
                      <a:tcPr/>
                    </a:tc>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885957954"/>
                  </p:ext>
                </p:extLst>
              </p:nvPr>
            </p:nvGraphicFramePr>
            <p:xfrm>
              <a:off x="8564491" y="1780410"/>
              <a:ext cx="3481503" cy="2433320"/>
            </p:xfrm>
            <a:graphic>
              <a:graphicData uri="http://schemas.openxmlformats.org/drawingml/2006/table">
                <a:tbl>
                  <a:tblPr firstRow="1" bandRow="1">
                    <a:tableStyleId>{F5AB1C69-6EDB-4FF4-983F-18BD219EF322}</a:tableStyleId>
                  </a:tblPr>
                  <a:tblGrid>
                    <a:gridCol w="1175314"/>
                    <a:gridCol w="1145688"/>
                    <a:gridCol w="1160501"/>
                  </a:tblGrid>
                  <a:tr h="579120">
                    <a:tc>
                      <a:txBody>
                        <a:bodyPr/>
                        <a:lstStyle/>
                        <a:p>
                          <a:pPr algn="ctr"/>
                          <a:r>
                            <a:rPr lang="en-AU" sz="1600" dirty="0" smtClean="0"/>
                            <a:t>Number of Half-Lives</a:t>
                          </a:r>
                          <a:endParaRPr lang="en-AU" sz="1600" dirty="0"/>
                        </a:p>
                      </a:txBody>
                      <a:tcPr/>
                    </a:tc>
                    <a:tc>
                      <a:txBody>
                        <a:bodyPr/>
                        <a:lstStyle/>
                        <a:p>
                          <a:pPr algn="ctr"/>
                          <a:r>
                            <a:rPr lang="en-AU" sz="1600" dirty="0" smtClean="0"/>
                            <a:t>%</a:t>
                          </a:r>
                          <a:r>
                            <a:rPr lang="en-AU" sz="1600" baseline="0" dirty="0" smtClean="0"/>
                            <a:t> Remaining</a:t>
                          </a:r>
                          <a:endParaRPr lang="en-AU" sz="1600" dirty="0"/>
                        </a:p>
                      </a:txBody>
                      <a:tcPr/>
                    </a:tc>
                    <a:tc>
                      <a:txBody>
                        <a:bodyPr/>
                        <a:lstStyle/>
                        <a:p>
                          <a:pPr algn="ctr"/>
                          <a:r>
                            <a:rPr lang="en-AU" sz="1600" dirty="0" smtClean="0">
                              <a:latin typeface="+mn-lt"/>
                            </a:rPr>
                            <a:t>Fraction</a:t>
                          </a:r>
                          <a:r>
                            <a:rPr lang="en-AU" sz="1600" baseline="0" dirty="0" smtClean="0">
                              <a:latin typeface="+mn-lt"/>
                            </a:rPr>
                            <a:t> Remaining</a:t>
                          </a:r>
                          <a:endParaRPr lang="en-AU" sz="1600" dirty="0">
                            <a:latin typeface="+mn-lt"/>
                          </a:endParaRPr>
                        </a:p>
                      </a:txBody>
                      <a:tcPr/>
                    </a:tc>
                  </a:tr>
                  <a:tr h="370840">
                    <a:tc>
                      <a:txBody>
                        <a:bodyPr/>
                        <a:lstStyle/>
                        <a:p>
                          <a:pPr algn="ctr"/>
                          <a:r>
                            <a:rPr lang="en-AU" sz="1600" dirty="0" smtClean="0"/>
                            <a:t>0</a:t>
                          </a:r>
                          <a:endParaRPr lang="en-AU" sz="1600" dirty="0"/>
                        </a:p>
                      </a:txBody>
                      <a:tcPr/>
                    </a:tc>
                    <a:tc>
                      <a:txBody>
                        <a:bodyPr/>
                        <a:lstStyle/>
                        <a:p>
                          <a:pPr algn="ctr"/>
                          <a:r>
                            <a:rPr lang="en-AU" sz="1600" dirty="0" smtClean="0"/>
                            <a:t>100</a:t>
                          </a:r>
                          <a:endParaRPr lang="en-AU" sz="1600" dirty="0"/>
                        </a:p>
                      </a:txBody>
                      <a:tcPr/>
                    </a:tc>
                    <a:tc>
                      <a:txBody>
                        <a:bodyPr/>
                        <a:lstStyle/>
                        <a:p>
                          <a:pPr algn="ctr"/>
                          <a:r>
                            <a:rPr lang="en-AU" sz="1600" dirty="0" smtClean="0">
                              <a:latin typeface="+mn-lt"/>
                            </a:rPr>
                            <a:t>1</a:t>
                          </a:r>
                          <a:endParaRPr lang="en-AU" sz="1600" dirty="0">
                            <a:latin typeface="+mn-lt"/>
                          </a:endParaRPr>
                        </a:p>
                      </a:txBody>
                      <a:tcPr/>
                    </a:tc>
                  </a:tr>
                  <a:tr h="370840">
                    <a:tc>
                      <a:txBody>
                        <a:bodyPr/>
                        <a:lstStyle/>
                        <a:p>
                          <a:pPr algn="ctr"/>
                          <a:r>
                            <a:rPr lang="en-AU" sz="1600" dirty="0" smtClean="0"/>
                            <a:t>1</a:t>
                          </a:r>
                          <a:endParaRPr lang="en-AU" sz="1600" dirty="0"/>
                        </a:p>
                      </a:txBody>
                      <a:tcPr/>
                    </a:tc>
                    <a:tc>
                      <a:txBody>
                        <a:bodyPr/>
                        <a:lstStyle/>
                        <a:p>
                          <a:pPr algn="ctr"/>
                          <a:r>
                            <a:rPr lang="en-AU" sz="1600" dirty="0" smtClean="0"/>
                            <a:t>50</a:t>
                          </a:r>
                          <a:endParaRPr lang="en-AU" sz="1600" dirty="0"/>
                        </a:p>
                      </a:txBody>
                      <a:tcPr/>
                    </a:tc>
                    <a:tc>
                      <a:txBody>
                        <a:bodyPr/>
                        <a:lstStyle/>
                        <a:p>
                          <a:endParaRPr lang="en-US"/>
                        </a:p>
                      </a:txBody>
                      <a:tcPr>
                        <a:blipFill rotWithShape="0">
                          <a:blip r:embed="rId3"/>
                          <a:stretch>
                            <a:fillRect l="-200524" t="-260656" r="-2094" b="-406557"/>
                          </a:stretch>
                        </a:blipFill>
                      </a:tcPr>
                    </a:tc>
                  </a:tr>
                  <a:tr h="370840">
                    <a:tc>
                      <a:txBody>
                        <a:bodyPr/>
                        <a:lstStyle/>
                        <a:p>
                          <a:pPr algn="ctr"/>
                          <a:r>
                            <a:rPr lang="en-AU" sz="1600" dirty="0" smtClean="0"/>
                            <a:t>2</a:t>
                          </a:r>
                          <a:endParaRPr lang="en-AU" sz="1600" dirty="0"/>
                        </a:p>
                      </a:txBody>
                      <a:tcPr/>
                    </a:tc>
                    <a:tc>
                      <a:txBody>
                        <a:bodyPr/>
                        <a:lstStyle/>
                        <a:p>
                          <a:pPr algn="ctr"/>
                          <a:r>
                            <a:rPr lang="en-AU" sz="1600" dirty="0" smtClean="0"/>
                            <a:t>25</a:t>
                          </a:r>
                          <a:endParaRPr lang="en-AU" sz="1600" dirty="0"/>
                        </a:p>
                      </a:txBody>
                      <a:tcPr/>
                    </a:tc>
                    <a:tc>
                      <a:txBody>
                        <a:bodyPr/>
                        <a:lstStyle/>
                        <a:p>
                          <a:endParaRPr lang="en-US"/>
                        </a:p>
                      </a:txBody>
                      <a:tcPr>
                        <a:blipFill rotWithShape="0">
                          <a:blip r:embed="rId3"/>
                          <a:stretch>
                            <a:fillRect l="-200524" t="-360656" r="-2094" b="-306557"/>
                          </a:stretch>
                        </a:blipFill>
                      </a:tcPr>
                    </a:tc>
                  </a:tr>
                  <a:tr h="370840">
                    <a:tc>
                      <a:txBody>
                        <a:bodyPr/>
                        <a:lstStyle/>
                        <a:p>
                          <a:pPr algn="ctr"/>
                          <a:r>
                            <a:rPr lang="en-AU" sz="1600" dirty="0" smtClean="0"/>
                            <a:t>3</a:t>
                          </a:r>
                          <a:endParaRPr lang="en-AU" sz="1600" dirty="0"/>
                        </a:p>
                      </a:txBody>
                      <a:tcPr/>
                    </a:tc>
                    <a:tc>
                      <a:txBody>
                        <a:bodyPr/>
                        <a:lstStyle/>
                        <a:p>
                          <a:pPr algn="ctr"/>
                          <a:r>
                            <a:rPr lang="en-AU" sz="1600" dirty="0" smtClean="0"/>
                            <a:t>12.5</a:t>
                          </a:r>
                          <a:endParaRPr lang="en-AU" sz="1600" dirty="0"/>
                        </a:p>
                      </a:txBody>
                      <a:tcPr/>
                    </a:tc>
                    <a:tc>
                      <a:txBody>
                        <a:bodyPr/>
                        <a:lstStyle/>
                        <a:p>
                          <a:endParaRPr lang="en-US"/>
                        </a:p>
                      </a:txBody>
                      <a:tcPr>
                        <a:blipFill rotWithShape="0">
                          <a:blip r:embed="rId3"/>
                          <a:stretch>
                            <a:fillRect l="-200524" t="-460656" r="-2094" b="-206557"/>
                          </a:stretch>
                        </a:blipFill>
                      </a:tcPr>
                    </a:tc>
                  </a:tr>
                  <a:tr h="370840">
                    <a:tc>
                      <a:txBody>
                        <a:bodyPr/>
                        <a:lstStyle/>
                        <a:p>
                          <a:pPr algn="ctr"/>
                          <a:r>
                            <a:rPr lang="en-AU" sz="1600" dirty="0" smtClean="0"/>
                            <a:t>4</a:t>
                          </a:r>
                          <a:endParaRPr lang="en-AU" sz="1600" dirty="0"/>
                        </a:p>
                      </a:txBody>
                      <a:tcPr/>
                    </a:tc>
                    <a:tc>
                      <a:txBody>
                        <a:bodyPr/>
                        <a:lstStyle/>
                        <a:p>
                          <a:pPr algn="ctr"/>
                          <a:r>
                            <a:rPr lang="en-AU" sz="1600" dirty="0" smtClean="0"/>
                            <a:t>6.25</a:t>
                          </a:r>
                          <a:endParaRPr lang="en-AU" sz="1600" dirty="0"/>
                        </a:p>
                      </a:txBody>
                      <a:tcPr/>
                    </a:tc>
                    <a:tc>
                      <a:txBody>
                        <a:bodyPr/>
                        <a:lstStyle/>
                        <a:p>
                          <a:endParaRPr lang="en-US"/>
                        </a:p>
                      </a:txBody>
                      <a:tcPr>
                        <a:blipFill rotWithShape="0">
                          <a:blip r:embed="rId3"/>
                          <a:stretch>
                            <a:fillRect l="-200524" t="-560656" r="-2094" b="-106557"/>
                          </a:stretch>
                        </a:blipFill>
                      </a:tcPr>
                    </a:tc>
                  </a:tr>
                </a:tbl>
              </a:graphicData>
            </a:graphic>
          </p:graphicFrame>
        </mc:Fallback>
      </mc:AlternateContent>
    </p:spTree>
    <p:extLst>
      <p:ext uri="{BB962C8B-B14F-4D97-AF65-F5344CB8AC3E}">
        <p14:creationId xmlns:p14="http://schemas.microsoft.com/office/powerpoint/2010/main" val="311382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89546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
        <p:nvSpPr>
          <p:cNvPr id="3" name="TextBox 2"/>
          <p:cNvSpPr txBox="1"/>
          <p:nvPr/>
        </p:nvSpPr>
        <p:spPr>
          <a:xfrm>
            <a:off x="0" y="584775"/>
            <a:ext cx="10535478" cy="523220"/>
          </a:xfrm>
          <a:prstGeom prst="rect">
            <a:avLst/>
          </a:prstGeom>
          <a:noFill/>
        </p:spPr>
        <p:txBody>
          <a:bodyPr wrap="square" rtlCol="0">
            <a:spAutoFit/>
          </a:bodyPr>
          <a:lstStyle/>
          <a:p>
            <a:r>
              <a:rPr lang="en-AU" sz="2800" dirty="0" smtClean="0"/>
              <a:t>Complete the Half-Life Decay worksheet on a paper copy.</a:t>
            </a:r>
          </a:p>
        </p:txBody>
      </p:sp>
      <p:pic>
        <p:nvPicPr>
          <p:cNvPr id="2" name="Picture 2" descr="Image result for radioactivity meme"/>
          <p:cNvPicPr>
            <a:picLocks noChangeAspect="1" noChangeArrowheads="1"/>
          </p:cNvPicPr>
          <p:nvPr/>
        </p:nvPicPr>
        <p:blipFill rotWithShape="1">
          <a:blip r:embed="rId2">
            <a:extLst>
              <a:ext uri="{28A0092B-C50C-407E-A947-70E740481C1C}">
                <a14:useLocalDpi xmlns:a14="http://schemas.microsoft.com/office/drawing/2010/main" val="0"/>
              </a:ext>
            </a:extLst>
          </a:blip>
          <a:srcRect b="19395"/>
          <a:stretch/>
        </p:blipFill>
        <p:spPr bwMode="auto">
          <a:xfrm>
            <a:off x="3192073" y="1610294"/>
            <a:ext cx="4762500" cy="4537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486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429041"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2" name="TextBox 1"/>
          <p:cNvSpPr txBox="1"/>
          <p:nvPr/>
        </p:nvSpPr>
        <p:spPr>
          <a:xfrm>
            <a:off x="-1" y="732983"/>
            <a:ext cx="8896709" cy="3108543"/>
          </a:xfrm>
          <a:prstGeom prst="rect">
            <a:avLst/>
          </a:prstGeom>
          <a:noFill/>
        </p:spPr>
        <p:txBody>
          <a:bodyPr wrap="square" rtlCol="0">
            <a:spAutoFit/>
          </a:bodyPr>
          <a:lstStyle/>
          <a:p>
            <a:r>
              <a:rPr lang="en-AU" sz="2800" b="1" dirty="0" smtClean="0"/>
              <a:t>Atomic Weight</a:t>
            </a:r>
          </a:p>
          <a:p>
            <a:pPr marL="457200" indent="-457200">
              <a:buFont typeface="Arial" panose="020B0604020202020204" pitchFamily="34" charset="0"/>
              <a:buChar char="•"/>
            </a:pPr>
            <a:r>
              <a:rPr lang="en-AU" sz="2800" dirty="0" smtClean="0"/>
              <a:t>The weight of an atom is found by adding the number of protons and neutrons.</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r>
              <a:rPr lang="en-AU" sz="2800" dirty="0" smtClean="0"/>
              <a:t>Different isotopes are written with their atomic weight after the element name, for example 		      helium-4 or helium-5.</a:t>
            </a:r>
          </a:p>
        </p:txBody>
      </p:sp>
      <p:graphicFrame>
        <p:nvGraphicFramePr>
          <p:cNvPr id="10" name="Table 9"/>
          <p:cNvGraphicFramePr>
            <a:graphicFrameLocks noGrp="1"/>
          </p:cNvGraphicFramePr>
          <p:nvPr>
            <p:extLst/>
          </p:nvPr>
        </p:nvGraphicFramePr>
        <p:xfrm>
          <a:off x="9523075" y="160203"/>
          <a:ext cx="2463077" cy="128016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1</a:t>
                      </a:r>
                      <a:endParaRPr lang="en-AU" dirty="0"/>
                    </a:p>
                  </a:txBody>
                  <a:tcPr/>
                </a:tc>
                <a:extLst>
                  <a:ext uri="{0D108BD9-81ED-4DB2-BD59-A6C34878D82A}">
                    <a16:rowId xmlns="" xmlns:a16="http://schemas.microsoft.com/office/drawing/2014/main" val="10000"/>
                  </a:ext>
                </a:extLst>
              </a:tr>
              <a:tr h="370840">
                <a:tc>
                  <a:txBody>
                    <a:bodyPr/>
                    <a:lstStyle/>
                    <a:p>
                      <a:r>
                        <a:rPr lang="en-AU" baseline="0" dirty="0" smtClean="0"/>
                        <a:t>What is the atomic weight of each of these lithium atoms?</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4" name="Table 13"/>
          <p:cNvGraphicFramePr>
            <a:graphicFrameLocks noGrp="1"/>
          </p:cNvGraphicFramePr>
          <p:nvPr>
            <p:extLst/>
          </p:nvPr>
        </p:nvGraphicFramePr>
        <p:xfrm>
          <a:off x="9523074" y="1689343"/>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baseline="0" dirty="0" smtClean="0"/>
                        <a:t>Write the name of each lithium isotope.</a:t>
                      </a:r>
                      <a:endParaRPr lang="en-AU" dirty="0"/>
                    </a:p>
                  </a:txBody>
                  <a:tcPr/>
                </a:tc>
                <a:extLst>
                  <a:ext uri="{0D108BD9-81ED-4DB2-BD59-A6C34878D82A}">
                    <a16:rowId xmlns="" xmlns:a16="http://schemas.microsoft.com/office/drawing/2014/main" val="10001"/>
                  </a:ext>
                </a:extLst>
              </a:tr>
            </a:tbl>
          </a:graphicData>
        </a:graphic>
      </p:graphicFrame>
      <p:pic>
        <p:nvPicPr>
          <p:cNvPr id="7" name="Picture 6"/>
          <p:cNvPicPr>
            <a:picLocks noChangeAspect="1"/>
          </p:cNvPicPr>
          <p:nvPr/>
        </p:nvPicPr>
        <p:blipFill rotWithShape="1">
          <a:blip r:embed="rId3"/>
          <a:srcRect t="48738"/>
          <a:stretch/>
        </p:blipFill>
        <p:spPr>
          <a:xfrm>
            <a:off x="4173777" y="3841526"/>
            <a:ext cx="7149832" cy="2191761"/>
          </a:xfrm>
          <a:prstGeom prst="rect">
            <a:avLst/>
          </a:prstGeom>
        </p:spPr>
      </p:pic>
    </p:spTree>
    <p:extLst>
      <p:ext uri="{BB962C8B-B14F-4D97-AF65-F5344CB8AC3E}">
        <p14:creationId xmlns:p14="http://schemas.microsoft.com/office/powerpoint/2010/main" val="338971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ln w="38100">
            <a:solidFill>
              <a:schemeClr val="accent4"/>
            </a:solidFill>
          </a:ln>
        </p:spPr>
        <p:txBody>
          <a:bodyPr anchor="ctr"/>
          <a:lstStyle/>
          <a:p>
            <a:r>
              <a:rPr lang="en-AU" dirty="0" smtClean="0"/>
              <a:t>Radioactivity and Half-Life</a:t>
            </a:r>
            <a:endParaRPr lang="en-AU" dirty="0"/>
          </a:p>
        </p:txBody>
      </p:sp>
    </p:spTree>
    <p:extLst>
      <p:ext uri="{BB962C8B-B14F-4D97-AF65-F5344CB8AC3E}">
        <p14:creationId xmlns:p14="http://schemas.microsoft.com/office/powerpoint/2010/main" val="35828478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590904"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623210"/>
            <a:ext cx="449854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ext uri="{D42A27DB-BD31-4B8C-83A1-F6EECF244321}">
                <p14:modId xmlns:p14="http://schemas.microsoft.com/office/powerpoint/2010/main" val="3019746404"/>
              </p:ext>
            </p:extLst>
          </p:nvPr>
        </p:nvGraphicFramePr>
        <p:xfrm>
          <a:off x="9328245" y="244761"/>
          <a:ext cx="2605964" cy="1005840"/>
        </p:xfrm>
        <a:graphic>
          <a:graphicData uri="http://schemas.openxmlformats.org/drawingml/2006/table">
            <a:tbl>
              <a:tblPr firstRow="1" bandRow="1">
                <a:tableStyleId>{00A15C55-8517-42AA-B614-E9B94910E393}</a:tableStyleId>
              </a:tblPr>
              <a:tblGrid>
                <a:gridCol w="2605964">
                  <a:extLst>
                    <a:ext uri="{9D8B030D-6E8A-4147-A177-3AD203B41FA5}">
                      <a16:colId xmlns="" xmlns:a16="http://schemas.microsoft.com/office/drawing/2014/main" val="20000"/>
                    </a:ext>
                  </a:extLst>
                </a:gridCol>
              </a:tblGrid>
              <a:tr h="353527">
                <a:tc>
                  <a:txBody>
                    <a:bodyPr/>
                    <a:lstStyle/>
                    <a:p>
                      <a:r>
                        <a:rPr lang="en-AU" dirty="0"/>
                        <a:t>CFU</a:t>
                      </a:r>
                    </a:p>
                  </a:txBody>
                  <a:tcPr/>
                </a:tc>
                <a:extLst>
                  <a:ext uri="{0D108BD9-81ED-4DB2-BD59-A6C34878D82A}">
                    <a16:rowId xmlns="" xmlns:a16="http://schemas.microsoft.com/office/drawing/2014/main" val="10000"/>
                  </a:ext>
                </a:extLst>
              </a:tr>
              <a:tr h="370840">
                <a:tc>
                  <a:txBody>
                    <a:bodyPr/>
                    <a:lstStyle/>
                    <a:p>
                      <a:r>
                        <a:rPr lang="en-AU" dirty="0"/>
                        <a:t>What are we going to learn?</a:t>
                      </a:r>
                    </a:p>
                  </a:txBody>
                  <a:tcPr/>
                </a:tc>
                <a:extLst>
                  <a:ext uri="{0D108BD9-81ED-4DB2-BD59-A6C34878D82A}">
                    <a16:rowId xmlns="" xmlns:a16="http://schemas.microsoft.com/office/drawing/2014/main" val="10001"/>
                  </a:ext>
                </a:extLst>
              </a:tr>
            </a:tbl>
          </a:graphicData>
        </a:graphic>
      </p:graphicFrame>
      <p:sp>
        <p:nvSpPr>
          <p:cNvPr id="5" name="TextBox 4"/>
          <p:cNvSpPr txBox="1"/>
          <p:nvPr/>
        </p:nvSpPr>
        <p:spPr>
          <a:xfrm>
            <a:off x="0" y="732983"/>
            <a:ext cx="11079332" cy="1384995"/>
          </a:xfrm>
          <a:prstGeom prst="rect">
            <a:avLst/>
          </a:prstGeom>
          <a:noFill/>
        </p:spPr>
        <p:txBody>
          <a:bodyPr wrap="square" rtlCol="0">
            <a:spAutoFit/>
          </a:bodyPr>
          <a:lstStyle/>
          <a:p>
            <a:pPr marL="514350" indent="-514350">
              <a:buFont typeface="+mj-lt"/>
              <a:buAutoNum type="arabicPeriod"/>
            </a:pPr>
            <a:r>
              <a:rPr lang="en-AU" sz="2800" dirty="0" smtClean="0"/>
              <a:t>Define radioisotopes.</a:t>
            </a:r>
          </a:p>
          <a:p>
            <a:pPr marL="514350" indent="-514350">
              <a:buFont typeface="+mj-lt"/>
              <a:buAutoNum type="arabicPeriod"/>
            </a:pPr>
            <a:r>
              <a:rPr lang="en-AU" sz="2800" dirty="0" smtClean="0"/>
              <a:t>Define half-life of radioisotopes</a:t>
            </a:r>
          </a:p>
          <a:p>
            <a:pPr marL="514350" indent="-514350">
              <a:buFont typeface="+mj-lt"/>
              <a:buAutoNum type="arabicPeriod"/>
            </a:pPr>
            <a:r>
              <a:rPr lang="en-AU" sz="2800" dirty="0" smtClean="0"/>
              <a:t>Use half-life to calculate the remaining amount of radioactive samples.</a:t>
            </a:r>
          </a:p>
        </p:txBody>
      </p:sp>
      <p:sp>
        <p:nvSpPr>
          <p:cNvPr id="18" name="Rectangle 17"/>
          <p:cNvSpPr/>
          <p:nvPr/>
        </p:nvSpPr>
        <p:spPr>
          <a:xfrm>
            <a:off x="-1" y="3207985"/>
            <a:ext cx="6542843" cy="3108543"/>
          </a:xfrm>
          <a:prstGeom prst="rect">
            <a:avLst/>
          </a:prstGeom>
        </p:spPr>
        <p:txBody>
          <a:bodyPr wrap="square">
            <a:spAutoFit/>
          </a:bodyPr>
          <a:lstStyle/>
          <a:p>
            <a:r>
              <a:rPr lang="en-AU" sz="2800" dirty="0" smtClean="0"/>
              <a:t>Look at the picture of the three atoms.</a:t>
            </a:r>
          </a:p>
          <a:p>
            <a:endParaRPr lang="en-AU" sz="2800" dirty="0"/>
          </a:p>
          <a:p>
            <a:r>
              <a:rPr lang="en-AU" sz="2800" dirty="0" smtClean="0"/>
              <a:t>Think-pair-share: How are these three atoms the same?  How are they different?</a:t>
            </a:r>
          </a:p>
          <a:p>
            <a:endParaRPr lang="en-AU" sz="2800" dirty="0"/>
          </a:p>
          <a:p>
            <a:r>
              <a:rPr lang="en-AU" sz="2800" dirty="0" smtClean="0"/>
              <a:t>Isotopes of which element are represented in the picture?</a:t>
            </a:r>
          </a:p>
        </p:txBody>
      </p:sp>
      <p:pic>
        <p:nvPicPr>
          <p:cNvPr id="3" name="Picture 2"/>
          <p:cNvPicPr>
            <a:picLocks noChangeAspect="1"/>
          </p:cNvPicPr>
          <p:nvPr/>
        </p:nvPicPr>
        <p:blipFill>
          <a:blip r:embed="rId3"/>
          <a:stretch>
            <a:fillRect/>
          </a:stretch>
        </p:blipFill>
        <p:spPr>
          <a:xfrm>
            <a:off x="7178330" y="3092575"/>
            <a:ext cx="4850518" cy="3650015"/>
          </a:xfrm>
          <a:prstGeom prst="rect">
            <a:avLst/>
          </a:prstGeom>
        </p:spPr>
      </p:pic>
    </p:spTree>
    <p:extLst>
      <p:ext uri="{BB962C8B-B14F-4D97-AF65-F5344CB8AC3E}">
        <p14:creationId xmlns:p14="http://schemas.microsoft.com/office/powerpoint/2010/main" val="19810461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p:bldP spid="1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t="10773"/>
          <a:stretch/>
        </p:blipFill>
        <p:spPr>
          <a:xfrm>
            <a:off x="4369330" y="3180272"/>
            <a:ext cx="5143500" cy="3178566"/>
          </a:xfrm>
          <a:prstGeom prst="rect">
            <a:avLst/>
          </a:prstGeom>
        </p:spPr>
      </p:pic>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
        <p:nvSpPr>
          <p:cNvPr id="2" name="TextBox 1"/>
          <p:cNvSpPr txBox="1"/>
          <p:nvPr/>
        </p:nvSpPr>
        <p:spPr>
          <a:xfrm>
            <a:off x="0" y="732983"/>
            <a:ext cx="9523072" cy="4832092"/>
          </a:xfrm>
          <a:prstGeom prst="rect">
            <a:avLst/>
          </a:prstGeom>
          <a:noFill/>
        </p:spPr>
        <p:txBody>
          <a:bodyPr wrap="square" rtlCol="0">
            <a:spAutoFit/>
          </a:bodyPr>
          <a:lstStyle/>
          <a:p>
            <a:r>
              <a:rPr lang="en-AU" sz="2800" b="1" dirty="0" smtClean="0"/>
              <a:t>Isotopes</a:t>
            </a:r>
          </a:p>
          <a:p>
            <a:pPr marL="457200" indent="-457200">
              <a:buFont typeface="Arial" panose="020B0604020202020204" pitchFamily="34" charset="0"/>
              <a:buChar char="•"/>
            </a:pPr>
            <a:r>
              <a:rPr lang="en-AU" sz="2800" dirty="0" smtClean="0"/>
              <a:t>While the number of protons in the nucleus of atoms in an element stays the same, the number of </a:t>
            </a:r>
            <a:r>
              <a:rPr lang="en-AU" sz="2800" b="1" dirty="0" smtClean="0"/>
              <a:t>neutrons</a:t>
            </a:r>
            <a:r>
              <a:rPr lang="en-AU" sz="2800" dirty="0" smtClean="0"/>
              <a:t> can change.</a:t>
            </a:r>
          </a:p>
          <a:p>
            <a:pPr marL="457200" indent="-457200">
              <a:buFont typeface="Arial" panose="020B0604020202020204" pitchFamily="34" charset="0"/>
              <a:buChar char="•"/>
            </a:pPr>
            <a:r>
              <a:rPr lang="en-AU" sz="2800" dirty="0" smtClean="0"/>
              <a:t>Atoms of the same element, but with different numbers of neutrons are called </a:t>
            </a:r>
            <a:r>
              <a:rPr lang="en-AU" sz="2800" b="1" dirty="0" smtClean="0"/>
              <a:t>isotopes</a:t>
            </a:r>
            <a:r>
              <a:rPr lang="en-AU" sz="2800" dirty="0" smtClean="0"/>
              <a:t>.</a:t>
            </a:r>
          </a:p>
          <a:p>
            <a:pPr marL="457200" indent="-457200">
              <a:buFont typeface="Arial" panose="020B0604020202020204" pitchFamily="34" charset="0"/>
              <a:buChar char="•"/>
            </a:pPr>
            <a:endParaRPr lang="en-AU" sz="2800" dirty="0" smtClean="0"/>
          </a:p>
          <a:p>
            <a:pPr marL="457200" indent="-457200">
              <a:buFont typeface="Arial" panose="020B0604020202020204" pitchFamily="34" charset="0"/>
              <a:buChar char="•"/>
            </a:pPr>
            <a:r>
              <a:rPr lang="en-AU" sz="2800" dirty="0" smtClean="0"/>
              <a:t>For example, the carbon 				           isotopes all have 6 protons, 					        but have different numbers 					           of neutrons.</a:t>
            </a:r>
            <a:endParaRPr lang="en-AU" sz="2800" dirty="0"/>
          </a:p>
          <a:p>
            <a:pPr marL="457200" indent="-457200">
              <a:buFont typeface="Arial" panose="020B0604020202020204" pitchFamily="34" charset="0"/>
              <a:buChar char="•"/>
            </a:pPr>
            <a:endParaRPr lang="en-AU" sz="2800" dirty="0"/>
          </a:p>
        </p:txBody>
      </p:sp>
      <p:graphicFrame>
        <p:nvGraphicFramePr>
          <p:cNvPr id="10" name="Table 9"/>
          <p:cNvGraphicFramePr>
            <a:graphicFrameLocks noGrp="1"/>
          </p:cNvGraphicFramePr>
          <p:nvPr>
            <p:extLst>
              <p:ext uri="{D42A27DB-BD31-4B8C-83A1-F6EECF244321}">
                <p14:modId xmlns:p14="http://schemas.microsoft.com/office/powerpoint/2010/main" val="1201590132"/>
              </p:ext>
            </p:extLst>
          </p:nvPr>
        </p:nvGraphicFramePr>
        <p:xfrm>
          <a:off x="9523075" y="160203"/>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1</a:t>
                      </a:r>
                    </a:p>
                  </a:txBody>
                  <a:tcPr/>
                </a:tc>
                <a:extLst>
                  <a:ext uri="{0D108BD9-81ED-4DB2-BD59-A6C34878D82A}">
                    <a16:rowId xmlns="" xmlns:a16="http://schemas.microsoft.com/office/drawing/2014/main" val="10000"/>
                  </a:ext>
                </a:extLst>
              </a:tr>
              <a:tr h="370840">
                <a:tc>
                  <a:txBody>
                    <a:bodyPr/>
                    <a:lstStyle/>
                    <a:p>
                      <a:r>
                        <a:rPr lang="en-AU" baseline="0" dirty="0" smtClean="0"/>
                        <a:t>What in the nucleus of an element can change?</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117137382"/>
              </p:ext>
            </p:extLst>
          </p:nvPr>
        </p:nvGraphicFramePr>
        <p:xfrm>
          <a:off x="9523072" y="1415023"/>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baseline="0" dirty="0" smtClean="0"/>
                        <a:t>Explain what is meant by the term ‘isotope’.</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57159710"/>
              </p:ext>
            </p:extLst>
          </p:nvPr>
        </p:nvGraphicFramePr>
        <p:xfrm>
          <a:off x="9523072" y="2669843"/>
          <a:ext cx="2463077" cy="128016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3</a:t>
                      </a:r>
                      <a:endParaRPr lang="en-AU" dirty="0"/>
                    </a:p>
                  </a:txBody>
                  <a:tcPr/>
                </a:tc>
                <a:extLst>
                  <a:ext uri="{0D108BD9-81ED-4DB2-BD59-A6C34878D82A}">
                    <a16:rowId xmlns="" xmlns:a16="http://schemas.microsoft.com/office/drawing/2014/main" val="10000"/>
                  </a:ext>
                </a:extLst>
              </a:tr>
              <a:tr h="370840">
                <a:tc>
                  <a:txBody>
                    <a:bodyPr/>
                    <a:lstStyle/>
                    <a:p>
                      <a:r>
                        <a:rPr lang="en-AU" dirty="0" smtClean="0"/>
                        <a:t>Why are the three atoms</a:t>
                      </a:r>
                      <a:r>
                        <a:rPr lang="en-AU" baseline="0" dirty="0" smtClean="0"/>
                        <a:t> shown classified as isotopes?</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54339145"/>
              </p:ext>
            </p:extLst>
          </p:nvPr>
        </p:nvGraphicFramePr>
        <p:xfrm>
          <a:off x="9451629" y="5412907"/>
          <a:ext cx="2605964" cy="1285240"/>
        </p:xfrm>
        <a:graphic>
          <a:graphicData uri="http://schemas.openxmlformats.org/drawingml/2006/table">
            <a:tbl>
              <a:tblPr firstRow="1" bandRow="1">
                <a:tableStyleId>{F5AB1C69-6EDB-4FF4-983F-18BD219EF322}</a:tableStyleId>
              </a:tblPr>
              <a:tblGrid>
                <a:gridCol w="2605964">
                  <a:extLst>
                    <a:ext uri="{9D8B030D-6E8A-4147-A177-3AD203B41FA5}">
                      <a16:colId xmlns="" xmlns:a16="http://schemas.microsoft.com/office/drawing/2014/main" val="20000"/>
                    </a:ext>
                  </a:extLst>
                </a:gridCol>
              </a:tblGrid>
              <a:tr h="370840">
                <a:tc>
                  <a:txBody>
                    <a:bodyPr/>
                    <a:lstStyle/>
                    <a:p>
                      <a:r>
                        <a:rPr lang="en-AU" dirty="0"/>
                        <a:t>Vocabulary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Subatomic: smaller than, or occurring within, an atom</a:t>
                      </a:r>
                    </a:p>
                  </a:txBody>
                  <a:tcPr>
                    <a:solidFill>
                      <a:schemeClr val="bg1">
                        <a:lumMod val="95000"/>
                      </a:schemeClr>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98587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
        <p:nvSpPr>
          <p:cNvPr id="2" name="TextBox 1"/>
          <p:cNvSpPr txBox="1"/>
          <p:nvPr/>
        </p:nvSpPr>
        <p:spPr>
          <a:xfrm>
            <a:off x="0" y="732983"/>
            <a:ext cx="9469256" cy="3970318"/>
          </a:xfrm>
          <a:prstGeom prst="rect">
            <a:avLst/>
          </a:prstGeom>
          <a:noFill/>
        </p:spPr>
        <p:txBody>
          <a:bodyPr wrap="square" rtlCol="0">
            <a:spAutoFit/>
          </a:bodyPr>
          <a:lstStyle/>
          <a:p>
            <a:r>
              <a:rPr lang="en-AU" sz="2800" b="1" dirty="0" smtClean="0"/>
              <a:t>Radioisotopes</a:t>
            </a:r>
          </a:p>
          <a:p>
            <a:pPr marL="457200" indent="-457200">
              <a:buFont typeface="Arial" panose="020B0604020202020204" pitchFamily="34" charset="0"/>
              <a:buChar char="•"/>
            </a:pPr>
            <a:r>
              <a:rPr lang="en-AU" sz="2800" dirty="0" smtClean="0"/>
              <a:t>In some isotopes, when the ratio of neutrons to protons is too high, the nucleus is unstable.</a:t>
            </a:r>
          </a:p>
          <a:p>
            <a:pPr marL="457200" indent="-457200">
              <a:buFont typeface="Arial" panose="020B0604020202020204" pitchFamily="34" charset="0"/>
              <a:buChar char="•"/>
            </a:pPr>
            <a:r>
              <a:rPr lang="en-AU" sz="2800" dirty="0" smtClean="0"/>
              <a:t>These unstable isotopes decay or change into another isotope that is more stable.</a:t>
            </a:r>
          </a:p>
          <a:p>
            <a:pPr marL="457200" indent="-457200">
              <a:buFont typeface="Arial" panose="020B0604020202020204" pitchFamily="34" charset="0"/>
              <a:buChar char="•"/>
            </a:pPr>
            <a:r>
              <a:rPr lang="en-AU" sz="2800" dirty="0" smtClean="0"/>
              <a:t>When isotopes decay, they emit particles and radiation.</a:t>
            </a:r>
          </a:p>
          <a:p>
            <a:pPr marL="457200" indent="-457200">
              <a:buFont typeface="Arial" panose="020B0604020202020204" pitchFamily="34" charset="0"/>
              <a:buChar char="•"/>
            </a:pPr>
            <a:r>
              <a:rPr lang="en-AU" sz="2800" dirty="0" smtClean="0"/>
              <a:t>Isotopes that emit radiation are called radioisotopes.</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endParaRPr lang="en-AU" sz="2800" dirty="0"/>
          </a:p>
        </p:txBody>
      </p:sp>
      <p:graphicFrame>
        <p:nvGraphicFramePr>
          <p:cNvPr id="10" name="Table 9"/>
          <p:cNvGraphicFramePr>
            <a:graphicFrameLocks noGrp="1"/>
          </p:cNvGraphicFramePr>
          <p:nvPr>
            <p:extLst>
              <p:ext uri="{D42A27DB-BD31-4B8C-83A1-F6EECF244321}">
                <p14:modId xmlns:p14="http://schemas.microsoft.com/office/powerpoint/2010/main" val="3876529174"/>
              </p:ext>
            </p:extLst>
          </p:nvPr>
        </p:nvGraphicFramePr>
        <p:xfrm>
          <a:off x="9523075" y="160203"/>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1</a:t>
                      </a:r>
                    </a:p>
                  </a:txBody>
                  <a:tcPr/>
                </a:tc>
                <a:extLst>
                  <a:ext uri="{0D108BD9-81ED-4DB2-BD59-A6C34878D82A}">
                    <a16:rowId xmlns="" xmlns:a16="http://schemas.microsoft.com/office/drawing/2014/main" val="10000"/>
                  </a:ext>
                </a:extLst>
              </a:tr>
              <a:tr h="370840">
                <a:tc>
                  <a:txBody>
                    <a:bodyPr/>
                    <a:lstStyle/>
                    <a:p>
                      <a:r>
                        <a:rPr lang="en-AU" baseline="0" dirty="0" smtClean="0"/>
                        <a:t>What happens to unstable isotopes?</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96663282"/>
              </p:ext>
            </p:extLst>
          </p:nvPr>
        </p:nvGraphicFramePr>
        <p:xfrm>
          <a:off x="9523072" y="1415023"/>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baseline="0" dirty="0" smtClean="0"/>
                        <a:t>What is released from atoms as they decay?</a:t>
                      </a:r>
                      <a:endParaRPr lang="en-AU" dirty="0"/>
                    </a:p>
                  </a:txBody>
                  <a:tcPr/>
                </a:tc>
                <a:extLst>
                  <a:ext uri="{0D108BD9-81ED-4DB2-BD59-A6C34878D82A}">
                    <a16:rowId xmlns="" xmlns:a16="http://schemas.microsoft.com/office/drawing/2014/main" val="10001"/>
                  </a:ext>
                </a:extLst>
              </a:tr>
            </a:tbl>
          </a:graphicData>
        </a:graphic>
      </p:graphicFrame>
      <p:pic>
        <p:nvPicPr>
          <p:cNvPr id="3" name="Picture 2"/>
          <p:cNvPicPr>
            <a:picLocks noChangeAspect="1"/>
          </p:cNvPicPr>
          <p:nvPr/>
        </p:nvPicPr>
        <p:blipFill>
          <a:blip r:embed="rId3"/>
          <a:stretch>
            <a:fillRect/>
          </a:stretch>
        </p:blipFill>
        <p:spPr>
          <a:xfrm>
            <a:off x="2990312" y="3790584"/>
            <a:ext cx="4861988" cy="2994984"/>
          </a:xfrm>
          <a:prstGeom prst="rect">
            <a:avLst/>
          </a:prstGeom>
        </p:spPr>
      </p:pic>
    </p:spTree>
    <p:extLst>
      <p:ext uri="{BB962C8B-B14F-4D97-AF65-F5344CB8AC3E}">
        <p14:creationId xmlns:p14="http://schemas.microsoft.com/office/powerpoint/2010/main" val="244497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
        <p:nvSpPr>
          <p:cNvPr id="2" name="TextBox 1"/>
          <p:cNvSpPr txBox="1"/>
          <p:nvPr/>
        </p:nvSpPr>
        <p:spPr>
          <a:xfrm>
            <a:off x="0" y="732983"/>
            <a:ext cx="9469256" cy="3970318"/>
          </a:xfrm>
          <a:prstGeom prst="rect">
            <a:avLst/>
          </a:prstGeom>
          <a:noFill/>
        </p:spPr>
        <p:txBody>
          <a:bodyPr wrap="square" rtlCol="0">
            <a:spAutoFit/>
          </a:bodyPr>
          <a:lstStyle/>
          <a:p>
            <a:r>
              <a:rPr lang="en-AU" sz="2800" b="1" dirty="0" smtClean="0"/>
              <a:t>Radioactive Half-Life</a:t>
            </a:r>
          </a:p>
          <a:p>
            <a:pPr marL="457200" indent="-457200">
              <a:buFont typeface="Arial" panose="020B0604020202020204" pitchFamily="34" charset="0"/>
              <a:buChar char="•"/>
            </a:pPr>
            <a:r>
              <a:rPr lang="en-AU" sz="2800" dirty="0" smtClean="0"/>
              <a:t>Radioactive decay is a random process, so we cannot predict exactly when a radioactive nucleus will decay.</a:t>
            </a:r>
          </a:p>
          <a:p>
            <a:pPr marL="457200" indent="-457200">
              <a:buFont typeface="Arial" panose="020B0604020202020204" pitchFamily="34" charset="0"/>
              <a:buChar char="•"/>
            </a:pPr>
            <a:r>
              <a:rPr lang="en-AU" sz="2800" dirty="0" smtClean="0"/>
              <a:t>As a radioactive sample decays, less and less of the original substance is left, so the radioactivity drops.</a:t>
            </a:r>
          </a:p>
          <a:p>
            <a:pPr marL="457200" indent="-457200">
              <a:buFont typeface="Arial" panose="020B0604020202020204" pitchFamily="34" charset="0"/>
              <a:buChar char="•"/>
            </a:pPr>
            <a:r>
              <a:rPr lang="en-AU" sz="2800" dirty="0" smtClean="0"/>
              <a:t>The half-life of a radioactive material, is the time taken for half of the radioactive nuclei in the sample to decay.</a:t>
            </a:r>
          </a:p>
          <a:p>
            <a:pPr marL="457200" indent="-457200">
              <a:buFont typeface="Arial" panose="020B0604020202020204" pitchFamily="34" charset="0"/>
              <a:buChar char="•"/>
            </a:pPr>
            <a:r>
              <a:rPr lang="en-AU" sz="2800" dirty="0" smtClean="0"/>
              <a:t>This is also when the radioactivity of the sample is reduced to half its original level.</a:t>
            </a:r>
            <a:endParaRPr lang="en-AU" sz="2800" dirty="0"/>
          </a:p>
        </p:txBody>
      </p:sp>
      <p:graphicFrame>
        <p:nvGraphicFramePr>
          <p:cNvPr id="10" name="Table 9"/>
          <p:cNvGraphicFramePr>
            <a:graphicFrameLocks noGrp="1"/>
          </p:cNvGraphicFramePr>
          <p:nvPr>
            <p:extLst>
              <p:ext uri="{D42A27DB-BD31-4B8C-83A1-F6EECF244321}">
                <p14:modId xmlns:p14="http://schemas.microsoft.com/office/powerpoint/2010/main" val="3210214323"/>
              </p:ext>
            </p:extLst>
          </p:nvPr>
        </p:nvGraphicFramePr>
        <p:xfrm>
          <a:off x="9523075" y="160203"/>
          <a:ext cx="2463077" cy="128016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1</a:t>
                      </a:r>
                    </a:p>
                  </a:txBody>
                  <a:tcPr/>
                </a:tc>
                <a:extLst>
                  <a:ext uri="{0D108BD9-81ED-4DB2-BD59-A6C34878D82A}">
                    <a16:rowId xmlns="" xmlns:a16="http://schemas.microsoft.com/office/drawing/2014/main" val="10000"/>
                  </a:ext>
                </a:extLst>
              </a:tr>
              <a:tr h="370840">
                <a:tc>
                  <a:txBody>
                    <a:bodyPr/>
                    <a:lstStyle/>
                    <a:p>
                      <a:r>
                        <a:rPr lang="en-AU" baseline="0" dirty="0" smtClean="0"/>
                        <a:t>Why does the radioactivity of a sample drop over time?</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55098307"/>
              </p:ext>
            </p:extLst>
          </p:nvPr>
        </p:nvGraphicFramePr>
        <p:xfrm>
          <a:off x="9523071" y="1689343"/>
          <a:ext cx="2463077" cy="100584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baseline="0" dirty="0" smtClean="0"/>
                        <a:t>What is the half-life of a radioactive material?</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188100897"/>
              </p:ext>
            </p:extLst>
          </p:nvPr>
        </p:nvGraphicFramePr>
        <p:xfrm>
          <a:off x="9523072" y="2944163"/>
          <a:ext cx="2463077" cy="182880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3</a:t>
                      </a:r>
                      <a:endParaRPr lang="en-AU" dirty="0"/>
                    </a:p>
                  </a:txBody>
                  <a:tcPr/>
                </a:tc>
                <a:extLst>
                  <a:ext uri="{0D108BD9-81ED-4DB2-BD59-A6C34878D82A}">
                    <a16:rowId xmlns="" xmlns:a16="http://schemas.microsoft.com/office/drawing/2014/main" val="10000"/>
                  </a:ext>
                </a:extLst>
              </a:tr>
              <a:tr h="370840">
                <a:tc>
                  <a:txBody>
                    <a:bodyPr/>
                    <a:lstStyle/>
                    <a:p>
                      <a:r>
                        <a:rPr lang="en-AU" dirty="0" smtClean="0"/>
                        <a:t>Iodine-131 has a half-life</a:t>
                      </a:r>
                      <a:r>
                        <a:rPr lang="en-AU" baseline="0" dirty="0" smtClean="0"/>
                        <a:t> of 8 days.  What happens to the radioactivity over that amount of time?</a:t>
                      </a:r>
                      <a:endParaRPr lang="en-AU" dirty="0"/>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29784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
        <p:nvSpPr>
          <p:cNvPr id="2" name="TextBox 1"/>
          <p:cNvSpPr txBox="1"/>
          <p:nvPr/>
        </p:nvSpPr>
        <p:spPr>
          <a:xfrm>
            <a:off x="1" y="732983"/>
            <a:ext cx="4744528" cy="5262979"/>
          </a:xfrm>
          <a:prstGeom prst="rect">
            <a:avLst/>
          </a:prstGeom>
          <a:noFill/>
        </p:spPr>
        <p:txBody>
          <a:bodyPr wrap="square" rtlCol="0">
            <a:spAutoFit/>
          </a:bodyPr>
          <a:lstStyle/>
          <a:p>
            <a:r>
              <a:rPr lang="en-AU" sz="2800" b="1" dirty="0" smtClean="0"/>
              <a:t>Radioactive Half-Life</a:t>
            </a:r>
          </a:p>
          <a:p>
            <a:pPr marL="457200" indent="-457200">
              <a:buFont typeface="Arial" panose="020B0604020202020204" pitchFamily="34" charset="0"/>
              <a:buChar char="•"/>
            </a:pPr>
            <a:r>
              <a:rPr lang="en-AU" sz="2800" dirty="0" smtClean="0"/>
              <a:t>When one half-life has passed, the radioactivity reaches half of its </a:t>
            </a:r>
            <a:r>
              <a:rPr lang="en-AU" sz="2800" dirty="0" smtClean="0"/>
              <a:t>     original </a:t>
            </a:r>
            <a:r>
              <a:rPr lang="en-AU" sz="2800" dirty="0" smtClean="0"/>
              <a:t>level.</a:t>
            </a:r>
          </a:p>
          <a:p>
            <a:pPr marL="457200" indent="-457200">
              <a:buFont typeface="Arial" panose="020B0604020202020204" pitchFamily="34" charset="0"/>
              <a:buChar char="•"/>
            </a:pPr>
            <a:r>
              <a:rPr lang="en-AU" sz="2800" dirty="0" smtClean="0"/>
              <a:t>When two half-lives have passed, the radioactivity reached a quarter of its original level (half of a half).</a:t>
            </a:r>
          </a:p>
          <a:p>
            <a:pPr marL="457200" indent="-457200">
              <a:buFont typeface="Arial" panose="020B0604020202020204" pitchFamily="34" charset="0"/>
              <a:buChar char="•"/>
            </a:pPr>
            <a:r>
              <a:rPr lang="en-AU" sz="2800" dirty="0" smtClean="0"/>
              <a:t>After three half-lives, an eighth of the original level of radioactivity remains.</a:t>
            </a:r>
            <a:endParaRPr lang="en-AU" sz="2800" dirty="0"/>
          </a:p>
        </p:txBody>
      </p:sp>
      <p:graphicFrame>
        <p:nvGraphicFramePr>
          <p:cNvPr id="10" name="Table 9"/>
          <p:cNvGraphicFramePr>
            <a:graphicFrameLocks noGrp="1"/>
          </p:cNvGraphicFramePr>
          <p:nvPr>
            <p:extLst>
              <p:ext uri="{D42A27DB-BD31-4B8C-83A1-F6EECF244321}">
                <p14:modId xmlns:p14="http://schemas.microsoft.com/office/powerpoint/2010/main" val="1661590370"/>
              </p:ext>
            </p:extLst>
          </p:nvPr>
        </p:nvGraphicFramePr>
        <p:xfrm>
          <a:off x="9523075" y="160203"/>
          <a:ext cx="2463077" cy="128016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1</a:t>
                      </a:r>
                    </a:p>
                  </a:txBody>
                  <a:tcPr/>
                </a:tc>
                <a:extLst>
                  <a:ext uri="{0D108BD9-81ED-4DB2-BD59-A6C34878D82A}">
                    <a16:rowId xmlns="" xmlns:a16="http://schemas.microsoft.com/office/drawing/2014/main" val="10000"/>
                  </a:ext>
                </a:extLst>
              </a:tr>
              <a:tr h="370840">
                <a:tc>
                  <a:txBody>
                    <a:bodyPr/>
                    <a:lstStyle/>
                    <a:p>
                      <a:r>
                        <a:rPr lang="en-AU" baseline="0" dirty="0" smtClean="0"/>
                        <a:t>When </a:t>
                      </a:r>
                      <a:r>
                        <a:rPr lang="en-AU" baseline="0" dirty="0" smtClean="0"/>
                        <a:t>3 </a:t>
                      </a:r>
                      <a:r>
                        <a:rPr lang="en-AU" baseline="0" dirty="0" smtClean="0"/>
                        <a:t>half-lives have passed, how much radioactivity remains?</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21009468"/>
              </p:ext>
            </p:extLst>
          </p:nvPr>
        </p:nvGraphicFramePr>
        <p:xfrm>
          <a:off x="9523071" y="1689343"/>
          <a:ext cx="2463077" cy="155448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baseline="0" dirty="0" smtClean="0"/>
                        <a:t>If 75% (or ¾) of the radioactivity remains, how many half-lives have passed? </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50118166"/>
              </p:ext>
            </p:extLst>
          </p:nvPr>
        </p:nvGraphicFramePr>
        <p:xfrm>
          <a:off x="9523071" y="3492803"/>
          <a:ext cx="2463077" cy="182880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3</a:t>
                      </a:r>
                      <a:endParaRPr lang="en-AU" dirty="0"/>
                    </a:p>
                  </a:txBody>
                  <a:tcPr/>
                </a:tc>
                <a:extLst>
                  <a:ext uri="{0D108BD9-81ED-4DB2-BD59-A6C34878D82A}">
                    <a16:rowId xmlns="" xmlns:a16="http://schemas.microsoft.com/office/drawing/2014/main" val="10000"/>
                  </a:ext>
                </a:extLst>
              </a:tr>
              <a:tr h="370840">
                <a:tc>
                  <a:txBody>
                    <a:bodyPr/>
                    <a:lstStyle/>
                    <a:p>
                      <a:r>
                        <a:rPr lang="en-AU" dirty="0" smtClean="0"/>
                        <a:t>Iodine-131 has a half-life</a:t>
                      </a:r>
                      <a:r>
                        <a:rPr lang="en-AU" baseline="0" dirty="0" smtClean="0"/>
                        <a:t> of 8 days.  How many days have passed if the radioactivity level is at 25%?</a:t>
                      </a:r>
                      <a:endParaRPr lang="en-AU" dirty="0"/>
                    </a:p>
                  </a:txBody>
                  <a:tcPr/>
                </a:tc>
                <a:extLst>
                  <a:ext uri="{0D108BD9-81ED-4DB2-BD59-A6C34878D82A}">
                    <a16:rowId xmlns="" xmlns:a16="http://schemas.microsoft.com/office/drawing/2014/main" val="10001"/>
                  </a:ext>
                </a:extLst>
              </a:tr>
            </a:tbl>
          </a:graphicData>
        </a:graphic>
      </p:graphicFrame>
      <p:pic>
        <p:nvPicPr>
          <p:cNvPr id="3" name="Picture 2"/>
          <p:cNvPicPr>
            <a:picLocks noChangeAspect="1"/>
          </p:cNvPicPr>
          <p:nvPr/>
        </p:nvPicPr>
        <p:blipFill>
          <a:blip r:embed="rId3"/>
          <a:stretch>
            <a:fillRect/>
          </a:stretch>
        </p:blipFill>
        <p:spPr>
          <a:xfrm>
            <a:off x="4336211" y="678783"/>
            <a:ext cx="4999008" cy="3449316"/>
          </a:xfrm>
          <a:prstGeom prst="rect">
            <a:avLst/>
          </a:prstGeom>
        </p:spPr>
      </p:pic>
    </p:spTree>
    <p:extLst>
      <p:ext uri="{BB962C8B-B14F-4D97-AF65-F5344CB8AC3E}">
        <p14:creationId xmlns:p14="http://schemas.microsoft.com/office/powerpoint/2010/main" val="235771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Concept Development</a:t>
            </a:r>
          </a:p>
        </p:txBody>
      </p:sp>
      <p:sp>
        <p:nvSpPr>
          <p:cNvPr id="2" name="TextBox 1"/>
          <p:cNvSpPr txBox="1"/>
          <p:nvPr/>
        </p:nvSpPr>
        <p:spPr>
          <a:xfrm>
            <a:off x="0" y="732983"/>
            <a:ext cx="9469256" cy="1815882"/>
          </a:xfrm>
          <a:prstGeom prst="rect">
            <a:avLst/>
          </a:prstGeom>
          <a:noFill/>
        </p:spPr>
        <p:txBody>
          <a:bodyPr wrap="square" rtlCol="0">
            <a:spAutoFit/>
          </a:bodyPr>
          <a:lstStyle/>
          <a:p>
            <a:r>
              <a:rPr lang="en-AU" sz="2800" b="1" dirty="0" smtClean="0"/>
              <a:t>Radioactive Half-Life</a:t>
            </a:r>
          </a:p>
          <a:p>
            <a:pPr marL="457200" indent="-457200">
              <a:buFont typeface="Arial" panose="020B0604020202020204" pitchFamily="34" charset="0"/>
              <a:buChar char="•"/>
            </a:pPr>
            <a:r>
              <a:rPr lang="en-AU" sz="2800" dirty="0" smtClean="0"/>
              <a:t>Different radioisotopes have different half-lives.</a:t>
            </a:r>
          </a:p>
          <a:p>
            <a:pPr marL="457200" indent="-457200">
              <a:buFont typeface="Arial" panose="020B0604020202020204" pitchFamily="34" charset="0"/>
              <a:buChar char="•"/>
            </a:pPr>
            <a:r>
              <a:rPr lang="en-AU" sz="2800" dirty="0" smtClean="0"/>
              <a:t>Some half-lives are measured in minutes, some in days, and some in years.</a:t>
            </a:r>
            <a:endParaRPr lang="en-AU" sz="2800" dirty="0"/>
          </a:p>
        </p:txBody>
      </p:sp>
      <p:graphicFrame>
        <p:nvGraphicFramePr>
          <p:cNvPr id="10" name="Table 9"/>
          <p:cNvGraphicFramePr>
            <a:graphicFrameLocks noGrp="1"/>
          </p:cNvGraphicFramePr>
          <p:nvPr>
            <p:extLst>
              <p:ext uri="{D42A27DB-BD31-4B8C-83A1-F6EECF244321}">
                <p14:modId xmlns:p14="http://schemas.microsoft.com/office/powerpoint/2010/main" val="329069603"/>
              </p:ext>
            </p:extLst>
          </p:nvPr>
        </p:nvGraphicFramePr>
        <p:xfrm>
          <a:off x="9523075" y="160203"/>
          <a:ext cx="2463077" cy="155448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1</a:t>
                      </a:r>
                    </a:p>
                  </a:txBody>
                  <a:tcPr/>
                </a:tc>
                <a:extLst>
                  <a:ext uri="{0D108BD9-81ED-4DB2-BD59-A6C34878D82A}">
                    <a16:rowId xmlns="" xmlns:a16="http://schemas.microsoft.com/office/drawing/2014/main" val="10000"/>
                  </a:ext>
                </a:extLst>
              </a:tr>
              <a:tr h="370840">
                <a:tc>
                  <a:txBody>
                    <a:bodyPr/>
                    <a:lstStyle/>
                    <a:p>
                      <a:r>
                        <a:rPr lang="en-AU" baseline="0" dirty="0" smtClean="0"/>
                        <a:t>After 12 hours, how much radioactivity remains in a sample of technetium-99?</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796000893"/>
              </p:ext>
            </p:extLst>
          </p:nvPr>
        </p:nvGraphicFramePr>
        <p:xfrm>
          <a:off x="9523071" y="1938323"/>
          <a:ext cx="2463077" cy="1554480"/>
        </p:xfrm>
        <a:graphic>
          <a:graphicData uri="http://schemas.openxmlformats.org/drawingml/2006/table">
            <a:tbl>
              <a:tblPr firstRow="1" bandRow="1">
                <a:tableStyleId>{00A15C55-8517-42AA-B614-E9B94910E393}</a:tableStyleId>
              </a:tblPr>
              <a:tblGrid>
                <a:gridCol w="2463077">
                  <a:extLst>
                    <a:ext uri="{9D8B030D-6E8A-4147-A177-3AD203B41FA5}">
                      <a16:colId xmlns="" xmlns:a16="http://schemas.microsoft.com/office/drawing/2014/main" val="20000"/>
                    </a:ext>
                  </a:extLst>
                </a:gridCol>
              </a:tblGrid>
              <a:tr h="353527">
                <a:tc>
                  <a:txBody>
                    <a:bodyPr/>
                    <a:lstStyle/>
                    <a:p>
                      <a:r>
                        <a:rPr lang="en-AU" dirty="0"/>
                        <a:t>CFU </a:t>
                      </a:r>
                      <a:r>
                        <a:rPr lang="en-AU" dirty="0" smtClean="0"/>
                        <a:t>2</a:t>
                      </a:r>
                      <a:endParaRPr lang="en-AU" dirty="0"/>
                    </a:p>
                  </a:txBody>
                  <a:tcPr/>
                </a:tc>
                <a:extLst>
                  <a:ext uri="{0D108BD9-81ED-4DB2-BD59-A6C34878D82A}">
                    <a16:rowId xmlns="" xmlns:a16="http://schemas.microsoft.com/office/drawing/2014/main" val="10000"/>
                  </a:ext>
                </a:extLst>
              </a:tr>
              <a:tr h="370840">
                <a:tc>
                  <a:txBody>
                    <a:bodyPr/>
                    <a:lstStyle/>
                    <a:p>
                      <a:r>
                        <a:rPr lang="en-AU" baseline="0" dirty="0" smtClean="0"/>
                        <a:t>When one half-life of chromium-51 passes, how many have passed for lutetium-177? </a:t>
                      </a:r>
                      <a:endParaRPr lang="en-AU" dirty="0"/>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2388898577"/>
              </p:ext>
            </p:extLst>
          </p:nvPr>
        </p:nvGraphicFramePr>
        <p:xfrm>
          <a:off x="2011546" y="3096563"/>
          <a:ext cx="5841042" cy="2595880"/>
        </p:xfrm>
        <a:graphic>
          <a:graphicData uri="http://schemas.openxmlformats.org/drawingml/2006/table">
            <a:tbl>
              <a:tblPr firstRow="1" bandRow="1">
                <a:tableStyleId>{F5AB1C69-6EDB-4FF4-983F-18BD219EF322}</a:tableStyleId>
              </a:tblPr>
              <a:tblGrid>
                <a:gridCol w="2920521"/>
                <a:gridCol w="2920521"/>
              </a:tblGrid>
              <a:tr h="370840">
                <a:tc>
                  <a:txBody>
                    <a:bodyPr/>
                    <a:lstStyle/>
                    <a:p>
                      <a:pPr algn="ctr"/>
                      <a:r>
                        <a:rPr lang="en-AU" dirty="0" smtClean="0"/>
                        <a:t>Radioisotope</a:t>
                      </a:r>
                      <a:endParaRPr lang="en-AU" dirty="0"/>
                    </a:p>
                  </a:txBody>
                  <a:tcPr/>
                </a:tc>
                <a:tc>
                  <a:txBody>
                    <a:bodyPr/>
                    <a:lstStyle/>
                    <a:p>
                      <a:pPr algn="ctr"/>
                      <a:r>
                        <a:rPr lang="en-AU" dirty="0" smtClean="0"/>
                        <a:t>Half-Life</a:t>
                      </a:r>
                      <a:endParaRPr lang="en-AU" dirty="0"/>
                    </a:p>
                  </a:txBody>
                  <a:tcPr/>
                </a:tc>
              </a:tr>
              <a:tr h="370840">
                <a:tc>
                  <a:txBody>
                    <a:bodyPr/>
                    <a:lstStyle/>
                    <a:p>
                      <a:pPr algn="ctr"/>
                      <a:r>
                        <a:rPr lang="en-AU" dirty="0" smtClean="0"/>
                        <a:t>Bismuth-213</a:t>
                      </a:r>
                      <a:endParaRPr lang="en-AU" dirty="0"/>
                    </a:p>
                  </a:txBody>
                  <a:tcPr/>
                </a:tc>
                <a:tc>
                  <a:txBody>
                    <a:bodyPr/>
                    <a:lstStyle/>
                    <a:p>
                      <a:pPr algn="ctr"/>
                      <a:r>
                        <a:rPr lang="en-AU" dirty="0" smtClean="0"/>
                        <a:t>46</a:t>
                      </a:r>
                      <a:r>
                        <a:rPr lang="en-AU" baseline="0" dirty="0" smtClean="0"/>
                        <a:t> minutes</a:t>
                      </a:r>
                      <a:endParaRPr lang="en-AU" dirty="0"/>
                    </a:p>
                  </a:txBody>
                  <a:tcPr/>
                </a:tc>
              </a:tr>
              <a:tr h="370840">
                <a:tc>
                  <a:txBody>
                    <a:bodyPr/>
                    <a:lstStyle/>
                    <a:p>
                      <a:pPr algn="ctr"/>
                      <a:r>
                        <a:rPr lang="en-AU" dirty="0" smtClean="0"/>
                        <a:t>Technetium-99</a:t>
                      </a:r>
                      <a:endParaRPr lang="en-AU" dirty="0"/>
                    </a:p>
                  </a:txBody>
                  <a:tcPr/>
                </a:tc>
                <a:tc>
                  <a:txBody>
                    <a:bodyPr/>
                    <a:lstStyle/>
                    <a:p>
                      <a:pPr algn="ctr"/>
                      <a:r>
                        <a:rPr lang="en-AU" dirty="0" smtClean="0"/>
                        <a:t>6 hours</a:t>
                      </a:r>
                      <a:endParaRPr lang="en-AU" dirty="0"/>
                    </a:p>
                  </a:txBody>
                  <a:tcPr/>
                </a:tc>
              </a:tr>
              <a:tr h="370840">
                <a:tc>
                  <a:txBody>
                    <a:bodyPr/>
                    <a:lstStyle/>
                    <a:p>
                      <a:pPr algn="ctr"/>
                      <a:r>
                        <a:rPr lang="en-AU" dirty="0" smtClean="0"/>
                        <a:t>Lutetium-177</a:t>
                      </a:r>
                      <a:endParaRPr lang="en-AU" dirty="0"/>
                    </a:p>
                  </a:txBody>
                  <a:tcPr/>
                </a:tc>
                <a:tc>
                  <a:txBody>
                    <a:bodyPr/>
                    <a:lstStyle/>
                    <a:p>
                      <a:pPr algn="ctr"/>
                      <a:r>
                        <a:rPr lang="en-AU" dirty="0" smtClean="0"/>
                        <a:t>7 days</a:t>
                      </a:r>
                      <a:endParaRPr lang="en-AU" dirty="0"/>
                    </a:p>
                  </a:txBody>
                  <a:tcPr/>
                </a:tc>
              </a:tr>
              <a:tr h="370840">
                <a:tc>
                  <a:txBody>
                    <a:bodyPr/>
                    <a:lstStyle/>
                    <a:p>
                      <a:pPr algn="ctr"/>
                      <a:r>
                        <a:rPr lang="en-AU" dirty="0" smtClean="0"/>
                        <a:t>Iodine-131</a:t>
                      </a:r>
                      <a:endParaRPr lang="en-AU" dirty="0"/>
                    </a:p>
                  </a:txBody>
                  <a:tcPr/>
                </a:tc>
                <a:tc>
                  <a:txBody>
                    <a:bodyPr/>
                    <a:lstStyle/>
                    <a:p>
                      <a:pPr algn="ctr"/>
                      <a:r>
                        <a:rPr lang="en-AU" dirty="0" smtClean="0"/>
                        <a:t>8 days</a:t>
                      </a:r>
                      <a:endParaRPr lang="en-AU" dirty="0"/>
                    </a:p>
                  </a:txBody>
                  <a:tcPr/>
                </a:tc>
              </a:tr>
              <a:tr h="370840">
                <a:tc>
                  <a:txBody>
                    <a:bodyPr/>
                    <a:lstStyle/>
                    <a:p>
                      <a:pPr algn="ctr"/>
                      <a:r>
                        <a:rPr lang="en-AU" dirty="0" smtClean="0"/>
                        <a:t>Chromium-51</a:t>
                      </a:r>
                      <a:endParaRPr lang="en-AU" dirty="0"/>
                    </a:p>
                  </a:txBody>
                  <a:tcPr/>
                </a:tc>
                <a:tc>
                  <a:txBody>
                    <a:bodyPr/>
                    <a:lstStyle/>
                    <a:p>
                      <a:pPr algn="ctr"/>
                      <a:r>
                        <a:rPr lang="en-AU" dirty="0" smtClean="0"/>
                        <a:t>28</a:t>
                      </a:r>
                      <a:r>
                        <a:rPr lang="en-AU" baseline="0" dirty="0" smtClean="0"/>
                        <a:t> </a:t>
                      </a:r>
                      <a:r>
                        <a:rPr lang="en-AU" dirty="0" smtClean="0"/>
                        <a:t>days</a:t>
                      </a:r>
                      <a:endParaRPr lang="en-AU" dirty="0"/>
                    </a:p>
                  </a:txBody>
                  <a:tcPr/>
                </a:tc>
              </a:tr>
              <a:tr h="370840">
                <a:tc>
                  <a:txBody>
                    <a:bodyPr/>
                    <a:lstStyle/>
                    <a:p>
                      <a:pPr algn="ctr"/>
                      <a:r>
                        <a:rPr lang="en-AU" dirty="0" smtClean="0"/>
                        <a:t>Carbon-14</a:t>
                      </a:r>
                      <a:endParaRPr lang="en-AU" dirty="0"/>
                    </a:p>
                  </a:txBody>
                  <a:tcPr/>
                </a:tc>
                <a:tc>
                  <a:txBody>
                    <a:bodyPr/>
                    <a:lstStyle/>
                    <a:p>
                      <a:pPr algn="ctr"/>
                      <a:r>
                        <a:rPr lang="en-AU" dirty="0" smtClean="0"/>
                        <a:t>5739 years</a:t>
                      </a:r>
                      <a:endParaRPr lang="en-AU" dirty="0"/>
                    </a:p>
                  </a:txBody>
                  <a:tcPr/>
                </a:tc>
              </a:tr>
            </a:tbl>
          </a:graphicData>
        </a:graphic>
      </p:graphicFrame>
    </p:spTree>
    <p:extLst>
      <p:ext uri="{BB962C8B-B14F-4D97-AF65-F5344CB8AC3E}">
        <p14:creationId xmlns:p14="http://schemas.microsoft.com/office/powerpoint/2010/main" val="1845063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50243</TotalTime>
  <Words>1379</Words>
  <Application>Microsoft Office PowerPoint</Application>
  <PresentationFormat>Widescreen</PresentationFormat>
  <Paragraphs>277</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Wingdings</vt:lpstr>
      <vt:lpstr>Office Theme</vt:lpstr>
      <vt:lpstr>PowerPoint Presentation</vt:lpstr>
      <vt:lpstr>PowerPoint Presentation</vt:lpstr>
      <vt:lpstr>Radioactivity and Half-Life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Science</dc:title>
  <dc:creator>Microsoft account</dc:creator>
  <cp:lastModifiedBy>Microsoft account</cp:lastModifiedBy>
  <cp:revision>888</cp:revision>
  <cp:lastPrinted>2019-08-14T00:04:28Z</cp:lastPrinted>
  <dcterms:created xsi:type="dcterms:W3CDTF">2017-01-28T08:32:28Z</dcterms:created>
  <dcterms:modified xsi:type="dcterms:W3CDTF">2020-12-03T00:11:10Z</dcterms:modified>
</cp:coreProperties>
</file>