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76" r:id="rId2"/>
    <p:sldId id="646" r:id="rId3"/>
    <p:sldId id="662" r:id="rId4"/>
    <p:sldId id="608" r:id="rId5"/>
    <p:sldId id="256" r:id="rId6"/>
    <p:sldId id="263" r:id="rId7"/>
    <p:sldId id="647" r:id="rId8"/>
    <p:sldId id="656" r:id="rId9"/>
    <p:sldId id="663" r:id="rId10"/>
    <p:sldId id="664" r:id="rId11"/>
    <p:sldId id="665" r:id="rId12"/>
    <p:sldId id="666" r:id="rId13"/>
    <p:sldId id="657" r:id="rId14"/>
    <p:sldId id="667" r:id="rId15"/>
    <p:sldId id="668" r:id="rId16"/>
    <p:sldId id="660" r:id="rId17"/>
    <p:sldId id="351" r:id="rId18"/>
    <p:sldId id="463" r:id="rId19"/>
    <p:sldId id="669" r:id="rId20"/>
    <p:sldId id="615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00"/>
    <a:srgbClr val="BC8F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1441" autoAdjust="0"/>
  </p:normalViewPr>
  <p:slideViewPr>
    <p:cSldViewPr snapToGrid="0">
      <p:cViewPr>
        <p:scale>
          <a:sx n="83" d="100"/>
          <a:sy n="83" d="100"/>
        </p:scale>
        <p:origin x="99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7/12/2020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5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2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095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63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26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46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97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64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80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468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074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81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9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7/12/2020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Radioisotopes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some isotopes, when the ratio of neutrons to protons is too high, the nucleus is unstable.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unstable isotopes decay or change into another isotope that is more stable.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isotopes decay, they emit particles and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Isotopes that emit radiation are called radioisotopes.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9174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unstable isotopes?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63282"/>
              </p:ext>
            </p:extLst>
          </p:nvPr>
        </p:nvGraphicFramePr>
        <p:xfrm>
          <a:off x="9523072" y="141502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released from atoms as they decay?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12" y="3790584"/>
            <a:ext cx="4861988" cy="29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Beta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During beta decay, a nucleus emits a beta particle.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beta particle is produced when a neutron in the nucleus decays into a proton and an electron.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electron is the beta particle that leaves the atom.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7507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makes up a beta particle?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0430"/>
              </p:ext>
            </p:extLst>
          </p:nvPr>
        </p:nvGraphicFramePr>
        <p:xfrm>
          <a:off x="9523071" y="141502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does beta decay occur?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693"/>
          <a:stretch/>
        </p:blipFill>
        <p:spPr>
          <a:xfrm>
            <a:off x="787977" y="3564527"/>
            <a:ext cx="8016912" cy="27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Beta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</a:t>
            </a:r>
            <a:r>
              <a:rPr lang="en-AU" sz="2800" dirty="0" smtClean="0"/>
              <a:t>a beta particle </a:t>
            </a:r>
            <a:r>
              <a:rPr lang="en-AU" sz="2800" dirty="0"/>
              <a:t>is emitted, </a:t>
            </a:r>
            <a:r>
              <a:rPr lang="en-AU" sz="2800" dirty="0" smtClean="0"/>
              <a:t>a neutron becomes a proton, so the atomic number increases by 1, and the atom becomes a new element.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 example, </a:t>
            </a:r>
            <a:r>
              <a:rPr lang="en-AU" sz="2800" b="1" dirty="0" smtClean="0"/>
              <a:t>carbon </a:t>
            </a:r>
            <a:r>
              <a:rPr lang="en-AU" sz="2800" dirty="0" smtClean="0"/>
              <a:t>has </a:t>
            </a:r>
            <a:r>
              <a:rPr lang="en-AU" sz="2800" b="1" dirty="0" smtClean="0"/>
              <a:t>6 </a:t>
            </a:r>
            <a:r>
              <a:rPr lang="en-AU" sz="2800" dirty="0" smtClean="0"/>
              <a:t>protons</a:t>
            </a:r>
            <a:r>
              <a:rPr lang="en-AU" sz="2800" dirty="0"/>
              <a:t>, so when it emits </a:t>
            </a:r>
            <a:r>
              <a:rPr lang="en-AU" sz="2800" dirty="0" smtClean="0"/>
              <a:t>a beta particle </a:t>
            </a:r>
            <a:r>
              <a:rPr lang="en-AU" sz="2800" dirty="0"/>
              <a:t>it becomes </a:t>
            </a:r>
            <a:r>
              <a:rPr lang="en-AU" sz="2800" b="1" dirty="0" smtClean="0"/>
              <a:t>nitrogen</a:t>
            </a:r>
            <a:r>
              <a:rPr lang="en-AU" sz="2800" dirty="0" smtClean="0"/>
              <a:t>, </a:t>
            </a:r>
            <a:r>
              <a:rPr lang="en-AU" sz="2800" dirty="0"/>
              <a:t>with </a:t>
            </a:r>
            <a:r>
              <a:rPr lang="en-AU" sz="2800" b="1" dirty="0" smtClean="0"/>
              <a:t>7 </a:t>
            </a:r>
            <a:r>
              <a:rPr lang="en-AU" sz="2800" dirty="0" smtClean="0"/>
              <a:t>protons</a:t>
            </a:r>
            <a:r>
              <a:rPr lang="en-AU" sz="2800" dirty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70610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does the atom become a different element?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693"/>
          <a:stretch/>
        </p:blipFill>
        <p:spPr>
          <a:xfrm>
            <a:off x="787977" y="3564527"/>
            <a:ext cx="8016912" cy="27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Gamma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During gamma decay, a nucleus emits gamma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Gamma rays are high-energy electromagnetic rays, similar to X-rays.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can be emitted with alpha and beta particles, or when a nucleus rearranges itself.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90388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</a:t>
                      </a:r>
                      <a:r>
                        <a:rPr lang="en-AU" baseline="0" dirty="0" smtClean="0"/>
                        <a:t>is </a:t>
                      </a:r>
                      <a:r>
                        <a:rPr lang="en-AU" baseline="0" dirty="0" smtClean="0"/>
                        <a:t>produced during gamma decay?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88643"/>
              </p:ext>
            </p:extLst>
          </p:nvPr>
        </p:nvGraphicFramePr>
        <p:xfrm>
          <a:off x="9523071" y="1415023"/>
          <a:ext cx="2463077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are gamma rays?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20949"/>
              </p:ext>
            </p:extLst>
          </p:nvPr>
        </p:nvGraphicFramePr>
        <p:xfrm>
          <a:off x="9523070" y="2404799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does gamma decay occur?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64" y="3567546"/>
            <a:ext cx="7328683" cy="27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Properties of Alpha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Alpha particles are large and slow compared to other types of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Their large size means they collide with atoms often, causing more damage (they are the most ionising form of radiation)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Their large size also means that they can only travel a few centimetres in air, and can be stopped by paper.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79127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alpha particles cause a lot of damage to cells?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4492"/>
              </p:ext>
            </p:extLst>
          </p:nvPr>
        </p:nvGraphicFramePr>
        <p:xfrm>
          <a:off x="9523075" y="1723577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can alpha particles be stopped, and why?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07745"/>
              </p:ext>
            </p:extLst>
          </p:nvPr>
        </p:nvGraphicFramePr>
        <p:xfrm>
          <a:off x="8922326" y="5412907"/>
          <a:ext cx="313526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5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Ionising radiation: radiation with enough energy to remove electrons from substances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880"/>
          <a:stretch/>
        </p:blipFill>
        <p:spPr>
          <a:xfrm>
            <a:off x="1838325" y="3920311"/>
            <a:ext cx="6534150" cy="27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80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Properties of Beta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Beta particles are smaller and faster than alpha particles.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collide with atoms often, causing some damage to cells.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they are smaller than alpha particles, they are able to   travel further through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Beta particles can be stopped by a thin sheet of aluminium foil.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4402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beta particles cause a less damage than alpha particles?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39423"/>
              </p:ext>
            </p:extLst>
          </p:nvPr>
        </p:nvGraphicFramePr>
        <p:xfrm>
          <a:off x="9523075" y="1723577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beta particle travel further than alpha particles?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07745"/>
              </p:ext>
            </p:extLst>
          </p:nvPr>
        </p:nvGraphicFramePr>
        <p:xfrm>
          <a:off x="8922326" y="5412907"/>
          <a:ext cx="313526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5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Ionising radiation: radiation with enough energy to remove electrons from substances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880"/>
          <a:stretch/>
        </p:blipFill>
        <p:spPr>
          <a:xfrm>
            <a:off x="1838325" y="3920311"/>
            <a:ext cx="6534150" cy="277783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03893"/>
              </p:ext>
            </p:extLst>
          </p:nvPr>
        </p:nvGraphicFramePr>
        <p:xfrm>
          <a:off x="9523074" y="3286951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can beta particles be stopped?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Properties of Gamma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Gamma rays are a form of electromagnetic radiation, so they travel at the same speed as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type of radiation can pass through most objects, only a thick layer of lead or concrete will stop gamma rays.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40312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fast do gamma rays travel and why?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13534"/>
              </p:ext>
            </p:extLst>
          </p:nvPr>
        </p:nvGraphicFramePr>
        <p:xfrm>
          <a:off x="9523075" y="145341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can gamma rays be stopped?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07745"/>
              </p:ext>
            </p:extLst>
          </p:nvPr>
        </p:nvGraphicFramePr>
        <p:xfrm>
          <a:off x="8922326" y="5412907"/>
          <a:ext cx="313526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5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Ionising radiation: radiation with enough energy to remove electrons from substances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880"/>
          <a:stretch/>
        </p:blipFill>
        <p:spPr>
          <a:xfrm>
            <a:off x="1838325" y="3920311"/>
            <a:ext cx="6534150" cy="27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10515600" cy="549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Use the information below to complete the graphic organiser.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867163"/>
            <a:ext cx="10515600" cy="3875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b="1" dirty="0" smtClean="0">
                <a:latin typeface="+mn-lt"/>
                <a:sym typeface="Wingdings" panose="05000000000000000000" pitchFamily="2" charset="2"/>
              </a:rPr>
              <a:t>Alpha Particles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 diagram of the particle in the first box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Mass: 4 atomic mass units (2 protons + 2 neutrons)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Charge: +2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Ionising Power: High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Penetrating Power: Low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Uses:  Used in smoke alarms and for long term energy in pacemakers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05" y="1409467"/>
            <a:ext cx="25622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47" y="1642544"/>
            <a:ext cx="4010181" cy="2977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92473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Different types of radiation are used for different purposes.  For example: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Smoke detectors and pacemakers use alpha emitters.  The radiation they produce cannot travel far, so they are relatively safe to handle on a daily basis.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Beta emitters are used to measure the thickness of materials in manufacturing.  A radioactive source          emits beta particles, which pass through the 	       material and can detect the thickness.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Gamma emitters are used in the treatment of cancer to kill cells and to sterilise medical equipment.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Match the type of radiation to the particle or wave produced.</a:t>
            </a:r>
          </a:p>
          <a:p>
            <a:r>
              <a:rPr lang="en-AU" sz="2800" dirty="0" smtClean="0"/>
              <a:t>A	Alpha			1	An electromagnetic wave</a:t>
            </a:r>
          </a:p>
          <a:p>
            <a:r>
              <a:rPr lang="en-AU" sz="2800" dirty="0" smtClean="0"/>
              <a:t>B	Beta			2	A helium nucleus</a:t>
            </a:r>
          </a:p>
          <a:p>
            <a:r>
              <a:rPr lang="en-AU" sz="2800" dirty="0" smtClean="0"/>
              <a:t>C	Gamma		3	An electron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" y="2582447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67222"/>
            <a:ext cx="114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material will stop each of the radiation types?</a:t>
            </a:r>
            <a:r>
              <a:rPr lang="en-AU" sz="2800" dirty="0"/>
              <a:t> </a:t>
            </a:r>
            <a:r>
              <a:rPr lang="en-AU" sz="2800" dirty="0" smtClean="0"/>
              <a:t>(alpha, beta, gamma)</a:t>
            </a:r>
            <a:endParaRPr lang="en-AU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0" y="3990725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-4" y="4575500"/>
            <a:ext cx="11561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>
                <a:sym typeface="Wingdings" panose="05000000000000000000" pitchFamily="2" charset="2"/>
              </a:rPr>
              <a:t>Why is an alpha particle (a helium nucleus) more damaging to cells than a beta particle (an electron)?</a:t>
            </a:r>
            <a:endParaRPr lang="en-AU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732983"/>
            <a:ext cx="10515600" cy="549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Use the information below to complete the graphic organiser.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1282389"/>
            <a:ext cx="6086422" cy="5208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b="1" dirty="0" smtClean="0">
                <a:latin typeface="+mn-lt"/>
                <a:sym typeface="Wingdings" panose="05000000000000000000" pitchFamily="2" charset="2"/>
              </a:rPr>
              <a:t>Beta Particles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Draw a diagram of the particle in the first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box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Mass: 0.0005 </a:t>
            </a:r>
            <a:r>
              <a:rPr lang="en-AU" sz="2800" dirty="0" err="1" smtClean="0">
                <a:latin typeface="+mn-lt"/>
                <a:sym typeface="Wingdings" panose="05000000000000000000" pitchFamily="2" charset="2"/>
              </a:rPr>
              <a:t>amu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(1 electron)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Charge: -1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Ionising Power: Medium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Penetrating Power: Medium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Uses:  monitor thickness of materials in manufacturing and detecting leaks in pipes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86422" y="1282389"/>
            <a:ext cx="5805055" cy="4945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b="1" dirty="0" smtClean="0">
                <a:latin typeface="+mn-lt"/>
                <a:sym typeface="Wingdings" panose="05000000000000000000" pitchFamily="2" charset="2"/>
              </a:rPr>
              <a:t>Gamma Rays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Draw a diagram of the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wave in </a:t>
            </a:r>
            <a:r>
              <a:rPr lang="en-AU" sz="2800" dirty="0">
                <a:latin typeface="+mn-lt"/>
                <a:sym typeface="Wingdings" panose="05000000000000000000" pitchFamily="2" charset="2"/>
              </a:rPr>
              <a:t>the first box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Mass: none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Charge: 0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Ionising Power: Low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Penetrating Power: High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Uses:  treat cancer by killing cells and sterilise medical equipment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20931"/>
            <a:ext cx="810057" cy="743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25" y="1220931"/>
            <a:ext cx="1788071" cy="5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Radioactive Half-Life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a radioactive sample decays, less and less of the original substance is left, so the radioactivity drops.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half-life of a radioactive material, is the time taken for half of the radioactive nuclei in the sample to decay.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is also when the radioactivity of the sample is reduced to half its original level.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14323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does the radioactivity of a sample drop over time?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98307"/>
              </p:ext>
            </p:extLst>
          </p:nvPr>
        </p:nvGraphicFramePr>
        <p:xfrm>
          <a:off x="9523071" y="168934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half-life of a radioactive material?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00897"/>
              </p:ext>
            </p:extLst>
          </p:nvPr>
        </p:nvGraphicFramePr>
        <p:xfrm>
          <a:off x="9523072" y="2944163"/>
          <a:ext cx="2463077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Iodine-131 has a half-life</a:t>
                      </a:r>
                      <a:r>
                        <a:rPr lang="en-AU" baseline="0" dirty="0" smtClean="0"/>
                        <a:t> of 8 days.  What happens to the radioactivity over that amount of time?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535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text book questions on page 147.</a:t>
            </a:r>
          </a:p>
        </p:txBody>
      </p:sp>
      <p:pic>
        <p:nvPicPr>
          <p:cNvPr id="1026" name="Picture 2" descr="Image result for radioactivit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927802"/>
            <a:ext cx="34575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alf-life 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8" t="3140" r="1652" b="2580"/>
          <a:stretch/>
        </p:blipFill>
        <p:spPr bwMode="auto">
          <a:xfrm>
            <a:off x="4101153" y="2767919"/>
            <a:ext cx="5419828" cy="39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232590"/>
                  </p:ext>
                </p:extLst>
              </p:nvPr>
            </p:nvGraphicFramePr>
            <p:xfrm>
              <a:off x="8502554" y="148208"/>
              <a:ext cx="3481503" cy="2433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75314"/>
                    <a:gridCol w="1145688"/>
                    <a:gridCol w="11605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Number of Half-Lives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%</a:t>
                          </a:r>
                          <a:r>
                            <a:rPr lang="en-AU" sz="1600" baseline="0" dirty="0" smtClean="0"/>
                            <a:t> Remaining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Fraction</a:t>
                          </a:r>
                          <a:r>
                            <a:rPr lang="en-AU" sz="1600" baseline="0" dirty="0" smtClean="0">
                              <a:latin typeface="+mn-lt"/>
                            </a:rPr>
                            <a:t> Remaining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100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1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50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3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12.5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4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6.25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4232590"/>
                  </p:ext>
                </p:extLst>
              </p:nvPr>
            </p:nvGraphicFramePr>
            <p:xfrm>
              <a:off x="8502554" y="148208"/>
              <a:ext cx="3481503" cy="2433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75314"/>
                    <a:gridCol w="1145688"/>
                    <a:gridCol w="1160501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Number of Half-Lives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%</a:t>
                          </a:r>
                          <a:r>
                            <a:rPr lang="en-AU" sz="1600" baseline="0" dirty="0" smtClean="0"/>
                            <a:t> Remaining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Fraction</a:t>
                          </a:r>
                          <a:r>
                            <a:rPr lang="en-AU" sz="1600" baseline="0" dirty="0" smtClean="0">
                              <a:latin typeface="+mn-lt"/>
                            </a:rPr>
                            <a:t> Remaining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100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1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50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260656" r="-2618" b="-4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360656" r="-2618" b="-3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3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12.5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460656" r="-2618" b="-2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4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6.25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560656" r="-2618" b="-1081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-1" y="2384863"/>
            <a:ext cx="8810045" cy="549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percentage of Magnesium-28 remains after </a:t>
            </a:r>
            <a:r>
              <a:rPr lang="en-AU" sz="2800" smtClean="0">
                <a:latin typeface="+mn-lt"/>
                <a:sym typeface="Wingdings" panose="05000000000000000000" pitchFamily="2" charset="2"/>
              </a:rPr>
              <a:t>40 hours?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52006"/>
              </p:ext>
            </p:extLst>
          </p:nvPr>
        </p:nvGraphicFramePr>
        <p:xfrm>
          <a:off x="1242" y="830358"/>
          <a:ext cx="8296597" cy="1455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96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Interpreting Half-Life 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Use the graph to determine the half-life of the radioisotope.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number of half-lives that have passed.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percentage or fraction of radioisotopes remaining in the sample.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98664"/>
              </p:ext>
            </p:extLst>
          </p:nvPr>
        </p:nvGraphicFramePr>
        <p:xfrm>
          <a:off x="9520981" y="2779536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half-life</a:t>
                      </a:r>
                      <a:r>
                        <a:rPr lang="en-AU" baseline="0" dirty="0" smtClean="0"/>
                        <a:t> of the radioisotope?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8365"/>
              </p:ext>
            </p:extLst>
          </p:nvPr>
        </p:nvGraphicFramePr>
        <p:xfrm>
          <a:off x="9520981" y="392242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half-lives</a:t>
                      </a:r>
                      <a:r>
                        <a:rPr lang="en-AU" baseline="0" dirty="0" smtClean="0"/>
                        <a:t> have passed?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3461"/>
              </p:ext>
            </p:extLst>
          </p:nvPr>
        </p:nvGraphicFramePr>
        <p:xfrm>
          <a:off x="9520980" y="5065312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amount of the radioisotope</a:t>
                      </a:r>
                      <a:r>
                        <a:rPr lang="en-AU" baseline="0" dirty="0" smtClean="0"/>
                        <a:t> remains?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-1" y="3214048"/>
            <a:ext cx="4564050" cy="900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The half-life of Magnesium-28 is 20 hours.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4065155"/>
            <a:ext cx="4101152" cy="988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In 40 hours, two half-lives have passed.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-1" y="5053311"/>
            <a:ext cx="4381169" cy="988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There would be 25% of the radioisotopes remaining.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00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1" grpId="0" build="p"/>
      <p:bldP spid="22" grpId="0" build="p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384863"/>
            <a:ext cx="8202920" cy="549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What fraction of Iodine-131 remains after 8 days?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52006"/>
              </p:ext>
            </p:extLst>
          </p:nvPr>
        </p:nvGraphicFramePr>
        <p:xfrm>
          <a:off x="1242" y="830358"/>
          <a:ext cx="8296597" cy="14554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96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Interpreting Half-Life Graphs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Use the graph to determine the half-life of the radioisotope.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Calculate the number of half-lives that have passed.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percentage or fraction of radioisotopes remaining in the sample.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98664"/>
              </p:ext>
            </p:extLst>
          </p:nvPr>
        </p:nvGraphicFramePr>
        <p:xfrm>
          <a:off x="9520981" y="2779536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half-life</a:t>
                      </a:r>
                      <a:r>
                        <a:rPr lang="en-AU" baseline="0" dirty="0" smtClean="0"/>
                        <a:t> of the radioisotope?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18365"/>
              </p:ext>
            </p:extLst>
          </p:nvPr>
        </p:nvGraphicFramePr>
        <p:xfrm>
          <a:off x="9520981" y="3922424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half-lives</a:t>
                      </a:r>
                      <a:r>
                        <a:rPr lang="en-AU" baseline="0" dirty="0" smtClean="0"/>
                        <a:t> have passed?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3461"/>
              </p:ext>
            </p:extLst>
          </p:nvPr>
        </p:nvGraphicFramePr>
        <p:xfrm>
          <a:off x="9520980" y="5065312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amount of the radioisotope</a:t>
                      </a:r>
                      <a:r>
                        <a:rPr lang="en-AU" baseline="0" dirty="0" smtClean="0"/>
                        <a:t> remains?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77" y="2779536"/>
            <a:ext cx="5202803" cy="3796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983094"/>
                  </p:ext>
                </p:extLst>
              </p:nvPr>
            </p:nvGraphicFramePr>
            <p:xfrm>
              <a:off x="8502554" y="148208"/>
              <a:ext cx="3481503" cy="2433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75314"/>
                    <a:gridCol w="1145688"/>
                    <a:gridCol w="116050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Number of Half-Lives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%</a:t>
                          </a:r>
                          <a:r>
                            <a:rPr lang="en-AU" sz="1600" baseline="0" dirty="0" smtClean="0"/>
                            <a:t> Remaining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Fraction</a:t>
                          </a:r>
                          <a:r>
                            <a:rPr lang="en-AU" sz="1600" baseline="0" dirty="0" smtClean="0">
                              <a:latin typeface="+mn-lt"/>
                            </a:rPr>
                            <a:t> Remaining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100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1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50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3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12.5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4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6.25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AU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1050" b="1" i="0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050" b="1" i="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983094"/>
                  </p:ext>
                </p:extLst>
              </p:nvPr>
            </p:nvGraphicFramePr>
            <p:xfrm>
              <a:off x="8502554" y="148208"/>
              <a:ext cx="3481503" cy="2433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75314"/>
                    <a:gridCol w="1145688"/>
                    <a:gridCol w="1160501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Number of Half-Lives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%</a:t>
                          </a:r>
                          <a:r>
                            <a:rPr lang="en-AU" sz="1600" baseline="0" dirty="0" smtClean="0"/>
                            <a:t> Remaining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Fraction</a:t>
                          </a:r>
                          <a:r>
                            <a:rPr lang="en-AU" sz="1600" baseline="0" dirty="0" smtClean="0">
                              <a:latin typeface="+mn-lt"/>
                            </a:rPr>
                            <a:t> Remaining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100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>
                              <a:latin typeface="+mn-lt"/>
                            </a:rPr>
                            <a:t>1</a:t>
                          </a:r>
                          <a:endParaRPr lang="en-AU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50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260656" r="-2618" b="-4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360656" r="-2618" b="-3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3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12.5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460656" r="-2618" b="-2081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4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600" dirty="0" smtClean="0"/>
                            <a:t>6.25</a:t>
                          </a:r>
                          <a:endParaRPr lang="en-A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560656" r="-2618" b="-1081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0" y="3214048"/>
            <a:ext cx="4101152" cy="900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The half-life of Iodine-131 is 8 days.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4065155"/>
            <a:ext cx="4101152" cy="988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In 8 days, one half-life has passed.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5053311"/>
            <a:ext cx="4101152" cy="988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There would be ½ of the radioisotopes remaining.</a:t>
            </a:r>
            <a:endParaRPr lang="en-AU" sz="2800" dirty="0">
              <a:solidFill>
                <a:schemeClr val="accent4">
                  <a:lumMod val="75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build="p"/>
      <p:bldP spid="22" grpId="0" build="p"/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Types of Radiation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2"/>
            <a:ext cx="9033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the properties of the three types of radiation produced by radioisotopes.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" y="3207985"/>
            <a:ext cx="65428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Materials that produce radiation have many uses.</a:t>
            </a:r>
          </a:p>
          <a:p>
            <a:endParaRPr lang="en-AU" sz="2800" dirty="0"/>
          </a:p>
          <a:p>
            <a:r>
              <a:rPr lang="en-AU" sz="2800" dirty="0" smtClean="0"/>
              <a:t>Think-pair-share: What are some uses of radioactive materials in everyday life?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2" y="2854693"/>
            <a:ext cx="5475023" cy="36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230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Nuclear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Nuclear radiation describes any rays or particles emitted (released) by atomic nuclei.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three types of nuclear radiation that can be emitted, which are: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Alpha radiation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AU" sz="2800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Beta radiation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AU" sz="2800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Gamma radiation (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AU" sz="2800" dirty="0" smtClean="0">
                <a:cs typeface="Calibri Light" panose="020F0302020204030204" pitchFamily="34" charset="0"/>
              </a:rPr>
              <a:t>)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types of radiation are called </a:t>
            </a:r>
            <a:r>
              <a:rPr lang="en-AU" sz="2800" b="1" dirty="0" smtClean="0"/>
              <a:t>ionising radiation </a:t>
            </a:r>
            <a:r>
              <a:rPr lang="en-AU" sz="2800" dirty="0" smtClean="0"/>
              <a:t>because they can remove electrons from atoms and molecules.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Exposing cells to ionising radiation can cause them to mutate or die.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7141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nuclear radiation?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98761"/>
              </p:ext>
            </p:extLst>
          </p:nvPr>
        </p:nvGraphicFramePr>
        <p:xfrm>
          <a:off x="9523072" y="141502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can happen to cells when they are exposed to radiation?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77339"/>
              </p:ext>
            </p:extLst>
          </p:nvPr>
        </p:nvGraphicFramePr>
        <p:xfrm>
          <a:off x="9523072" y="294416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the symbol for: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dirty="0" smtClean="0"/>
                        <a:t>Gamma radiation?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dirty="0" smtClean="0"/>
                        <a:t>Alpha radiation?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dirty="0" smtClean="0"/>
                        <a:t>Beta radiation?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65440"/>
              </p:ext>
            </p:extLst>
          </p:nvPr>
        </p:nvGraphicFramePr>
        <p:xfrm>
          <a:off x="9451629" y="5412907"/>
          <a:ext cx="260596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Nuclei: plural of nucleus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Alpha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During alpha decay, a nucleus emits an alpha particle.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 alpha particle is a group </a:t>
            </a:r>
            <a:r>
              <a:rPr lang="en-AU" sz="2800" smtClean="0"/>
              <a:t>of </a:t>
            </a:r>
            <a:r>
              <a:rPr lang="en-AU" sz="2800" smtClean="0"/>
              <a:t>2 protons </a:t>
            </a:r>
            <a:r>
              <a:rPr lang="en-AU" sz="2800" dirty="0" smtClean="0"/>
              <a:t>and 2 neutrons (the same as a helium nucleus)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Alpha decay occurs in very large nuclei, for example uranium-238 or radium-226.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29052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makes up an alpha particle?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94651"/>
              </p:ext>
            </p:extLst>
          </p:nvPr>
        </p:nvGraphicFramePr>
        <p:xfrm>
          <a:off x="9523071" y="141502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type of nucleus is an alpha particle the same as?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08846"/>
              </p:ext>
            </p:extLst>
          </p:nvPr>
        </p:nvGraphicFramePr>
        <p:xfrm>
          <a:off x="9523070" y="2944163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does alpha decay occur?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71" y="3297867"/>
            <a:ext cx="6276337" cy="3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Alpha Radiation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an alpha particle is emitted, the number of protons drops by 2, so the atom becomes a different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</a:t>
            </a:r>
            <a:r>
              <a:rPr lang="en-AU" sz="2800" b="1" dirty="0" smtClean="0"/>
              <a:t>uranium</a:t>
            </a:r>
            <a:r>
              <a:rPr lang="en-AU" sz="2800" dirty="0" smtClean="0"/>
              <a:t> has </a:t>
            </a:r>
            <a:r>
              <a:rPr lang="en-AU" sz="2800" b="1" dirty="0" smtClean="0"/>
              <a:t>92</a:t>
            </a:r>
            <a:r>
              <a:rPr lang="en-AU" sz="2800" dirty="0" smtClean="0"/>
              <a:t> protons, so when it emits an alpha particle it becomes </a:t>
            </a:r>
            <a:r>
              <a:rPr lang="en-AU" sz="2800" b="1" dirty="0" smtClean="0"/>
              <a:t>thorium</a:t>
            </a:r>
            <a:r>
              <a:rPr lang="en-AU" sz="2800" dirty="0" smtClean="0"/>
              <a:t>, with </a:t>
            </a:r>
            <a:r>
              <a:rPr lang="en-AU" sz="2800" b="1" dirty="0" smtClean="0"/>
              <a:t>90</a:t>
            </a:r>
            <a:r>
              <a:rPr lang="en-AU" sz="2800" dirty="0" smtClean="0"/>
              <a:t> protons.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46283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the number of protons in alpha decay?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52464"/>
              </p:ext>
            </p:extLst>
          </p:nvPr>
        </p:nvGraphicFramePr>
        <p:xfrm>
          <a:off x="9523071" y="168934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the element when protons are lost?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371" y="3297867"/>
            <a:ext cx="6276337" cy="3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53266</TotalTime>
  <Words>1542</Words>
  <Application>Microsoft Office PowerPoint</Application>
  <PresentationFormat>Widescreen</PresentationFormat>
  <Paragraphs>253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Types of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910</cp:revision>
  <cp:lastPrinted>2019-08-14T00:04:28Z</cp:lastPrinted>
  <dcterms:created xsi:type="dcterms:W3CDTF">2017-01-28T08:32:28Z</dcterms:created>
  <dcterms:modified xsi:type="dcterms:W3CDTF">2020-12-07T03:08:10Z</dcterms:modified>
</cp:coreProperties>
</file>