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42" r:id="rId2"/>
    <p:sldId id="643" r:id="rId3"/>
    <p:sldId id="648" r:id="rId4"/>
    <p:sldId id="639" r:id="rId5"/>
    <p:sldId id="650" r:id="rId6"/>
    <p:sldId id="655" r:id="rId7"/>
    <p:sldId id="256" r:id="rId8"/>
    <p:sldId id="263" r:id="rId9"/>
    <p:sldId id="576" r:id="rId10"/>
    <p:sldId id="646" r:id="rId11"/>
    <p:sldId id="656" r:id="rId12"/>
    <p:sldId id="657" r:id="rId13"/>
    <p:sldId id="664" r:id="rId14"/>
    <p:sldId id="608" r:id="rId15"/>
    <p:sldId id="658" r:id="rId16"/>
    <p:sldId id="659" r:id="rId17"/>
    <p:sldId id="660" r:id="rId18"/>
    <p:sldId id="663" r:id="rId19"/>
    <p:sldId id="662" r:id="rId20"/>
    <p:sldId id="351" r:id="rId21"/>
    <p:sldId id="463" r:id="rId22"/>
    <p:sldId id="615" r:id="rId2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A00"/>
    <a:srgbClr val="BC8F00"/>
    <a:srgbClr val="00B050"/>
    <a:srgbClr val="E1E1E1"/>
    <a:srgbClr val="9CBD8D"/>
    <a:srgbClr val="D5E3CF"/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3" autoAdjust="0"/>
    <p:restoredTop sz="91441" autoAdjust="0"/>
  </p:normalViewPr>
  <p:slideViewPr>
    <p:cSldViewPr snapToGrid="0">
      <p:cViewPr varScale="1">
        <p:scale>
          <a:sx n="59" d="100"/>
          <a:sy n="59" d="100"/>
        </p:scale>
        <p:origin x="36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4A6C1-B0A7-4C65-9777-F5B3323CF083}" type="datetimeFigureOut">
              <a:rPr lang="en-AU" smtClean="0"/>
              <a:t>23/11/2020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A51B3-9319-42D0-A550-90C1F3CDF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6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03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6966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1732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1693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846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837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903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490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322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84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215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371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26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615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923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64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000374"/>
            <a:ext cx="685512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D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escribe the structure of the beryllium atom.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54981"/>
              </p:ext>
            </p:extLst>
          </p:nvPr>
        </p:nvGraphicFramePr>
        <p:xfrm>
          <a:off x="1243" y="830358"/>
          <a:ext cx="6635346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35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the Structure</a:t>
                      </a:r>
                      <a:r>
                        <a:rPr lang="en-AU" sz="2400" baseline="0" dirty="0" smtClean="0"/>
                        <a:t> of an Atom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protons and neutrons in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electrons orbiting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atom is neutral or charged.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neutral = number of protons and electrons is </a:t>
                      </a:r>
                      <a:r>
                        <a:rPr lang="en-AU" sz="2000" b="1" baseline="0" dirty="0" smtClean="0"/>
                        <a:t>equal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charged = number of protons and electrons is </a:t>
                      </a:r>
                      <a:r>
                        <a:rPr lang="en-AU" sz="2000" b="1" baseline="0" dirty="0" smtClean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0" y="3789719"/>
            <a:ext cx="6590581" cy="2501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___ protons and ___ neutrons in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___ electrons orbiting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 atom is ________ because __________.</a:t>
            </a:r>
            <a:endParaRPr lang="en-AU" sz="2800" dirty="0">
              <a:solidFill>
                <a:srgbClr val="765A00"/>
              </a:solidFill>
              <a:latin typeface="+mn-lt"/>
              <a:sym typeface="Wingdings" panose="05000000000000000000" pitchFamily="2" charset="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93178" y="1934340"/>
            <a:ext cx="4303414" cy="3984417"/>
            <a:chOff x="6848291" y="2600404"/>
            <a:chExt cx="4303414" cy="3984417"/>
          </a:xfrm>
        </p:grpSpPr>
        <p:pic>
          <p:nvPicPr>
            <p:cNvPr id="8" name="Picture 7" descr="Image result for rutherford atomic structure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4" t="10785" r="42066" b="2580"/>
            <a:stretch/>
          </p:blipFill>
          <p:spPr bwMode="auto">
            <a:xfrm>
              <a:off x="6848291" y="2600404"/>
              <a:ext cx="4189336" cy="39844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0097506" y="4546708"/>
              <a:ext cx="105419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AU" sz="2000" dirty="0" smtClean="0"/>
                <a:t>Neutron</a:t>
              </a:r>
              <a:endParaRPr lang="en-A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48738" y="4267490"/>
              <a:ext cx="89139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Proton</a:t>
              </a:r>
              <a:endParaRPr lang="en-A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92493" y="5621528"/>
              <a:ext cx="104778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AU" sz="2000" dirty="0" smtClean="0"/>
                <a:t>Electron</a:t>
              </a:r>
              <a:endParaRPr lang="en-AU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8927774" y="4467545"/>
              <a:ext cx="1227788" cy="76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8874457" y="4751931"/>
              <a:ext cx="1237659" cy="24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9045054" y="5831819"/>
              <a:ext cx="1057446" cy="10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4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Electron Shells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Electrons do not orbit the nucleus randomly, they occupy specific areas of space around the nucleus.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These areas are called electron shells.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Each shell can only hold a limited number of electrons.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first shell holds up to 2 electrons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second shell holds up to 8 electrons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third shell holds up to 18 electrons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arrangement of electrons in an atom is 		   called its </a:t>
            </a:r>
            <a:r>
              <a:rPr lang="en-AU" sz="2800" b="1" dirty="0" smtClean="0"/>
              <a:t>electron</a:t>
            </a:r>
            <a:r>
              <a:rPr lang="en-AU" sz="2800" dirty="0" smtClean="0"/>
              <a:t> </a:t>
            </a:r>
            <a:r>
              <a:rPr lang="en-AU" sz="2800" b="1" dirty="0" smtClean="0"/>
              <a:t>configuration</a:t>
            </a:r>
            <a:r>
              <a:rPr lang="en-AU" sz="2800" dirty="0" smtClean="0"/>
              <a:t>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92462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are the areas electrons occupy called?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27315"/>
              </p:ext>
            </p:extLst>
          </p:nvPr>
        </p:nvGraphicFramePr>
        <p:xfrm>
          <a:off x="9523072" y="141502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many electrons can the third electron shell hold?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5636"/>
              </p:ext>
            </p:extLst>
          </p:nvPr>
        </p:nvGraphicFramePr>
        <p:xfrm>
          <a:off x="9523072" y="2944163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the atom</a:t>
                      </a:r>
                      <a:r>
                        <a:rPr lang="en-AU" baseline="0" dirty="0" smtClean="0"/>
                        <a:t> shown, how many more electrons could fit in the second electron shell?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39145"/>
              </p:ext>
            </p:extLst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0396"/>
          <a:stretch/>
        </p:blipFill>
        <p:spPr>
          <a:xfrm>
            <a:off x="6803366" y="3364472"/>
            <a:ext cx="2665890" cy="282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Electron Shells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Electron shells are filled in a predictable way.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first 2 electrons go in the first shell, one on each side.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next 4 electrons go in the second shell, starting at the top and moving clockwise.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next 4 electrons, go in the second 			      shell and form pairs with the other 		        electrons.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third shell fills in the same way 			          as the second.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62868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do electrons fill the first electron shell?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100943"/>
              </p:ext>
            </p:extLst>
          </p:nvPr>
        </p:nvGraphicFramePr>
        <p:xfrm>
          <a:off x="9523072" y="141502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Explain how the second electron shell is filled.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54674"/>
              </p:ext>
            </p:extLst>
          </p:nvPr>
        </p:nvGraphicFramePr>
        <p:xfrm>
          <a:off x="9523071" y="266984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an atom that has 8 electrons</a:t>
                      </a:r>
                      <a:r>
                        <a:rPr lang="en-AU" baseline="0" dirty="0" smtClean="0"/>
                        <a:t> in its shells.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39145"/>
              </p:ext>
            </p:extLst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546410" y="3456801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7438551" y="5732312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7434424" y="3005524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8910526" y="4200234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6169466" y="4453281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7557284" y="5297638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7699381" y="3003675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6169465" y="4194087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8910525" y="4453281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/>
          <p:cNvSpPr/>
          <p:nvPr/>
        </p:nvSpPr>
        <p:spPr>
          <a:xfrm>
            <a:off x="7684609" y="5732312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7421881" y="2571638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7686838" y="2569789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/>
          <p:cNvSpPr/>
          <p:nvPr/>
        </p:nvSpPr>
        <p:spPr>
          <a:xfrm>
            <a:off x="9346059" y="4194087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/>
          <p:cNvSpPr/>
          <p:nvPr/>
        </p:nvSpPr>
        <p:spPr>
          <a:xfrm>
            <a:off x="9346058" y="4447134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/>
          <p:cNvSpPr/>
          <p:nvPr/>
        </p:nvSpPr>
        <p:spPr>
          <a:xfrm>
            <a:off x="5732011" y="4190893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5732010" y="4443940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7434424" y="6169718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7680482" y="6169718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8" name="Group 37"/>
          <p:cNvGrpSpPr/>
          <p:nvPr/>
        </p:nvGrpSpPr>
        <p:grpSpPr>
          <a:xfrm>
            <a:off x="5839504" y="2670185"/>
            <a:ext cx="3612125" cy="3612125"/>
            <a:chOff x="5839504" y="2670185"/>
            <a:chExt cx="3612125" cy="3612125"/>
          </a:xfrm>
        </p:grpSpPr>
        <p:grpSp>
          <p:nvGrpSpPr>
            <p:cNvPr id="7" name="Group 6"/>
            <p:cNvGrpSpPr/>
            <p:nvPr/>
          </p:nvGrpSpPr>
          <p:grpSpPr>
            <a:xfrm>
              <a:off x="5839504" y="2670185"/>
              <a:ext cx="3612125" cy="3612125"/>
              <a:chOff x="2805928" y="2649833"/>
              <a:chExt cx="2545029" cy="254502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800960" y="3640346"/>
                <a:ext cx="564005" cy="56400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435775" y="3280912"/>
                <a:ext cx="1285336" cy="12853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12796" y="2956701"/>
                <a:ext cx="1931294" cy="19312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805928" y="2649833"/>
                <a:ext cx="2545029" cy="25450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201765" y="4305804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Nucleus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09549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Electron Shells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outermost electron shell is called the </a:t>
            </a:r>
            <a:r>
              <a:rPr lang="en-AU" sz="2800" b="1" dirty="0" smtClean="0"/>
              <a:t>valence shell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chemical properties of an element are determined by the number of electrons in the valence shell.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Elements with the same number of valence electrons react in similar ways.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51948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many electrons are in the valence shell for the three atoms?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31800"/>
              </p:ext>
            </p:extLst>
          </p:nvPr>
        </p:nvGraphicFramePr>
        <p:xfrm>
          <a:off x="9523070" y="168934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determined by the number of valence electrons?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39145"/>
              </p:ext>
            </p:extLst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420" y="3773779"/>
            <a:ext cx="5219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8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Electron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arrangement of electrons in each shell can also be represented using numbers.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number of electrons in each shell is listed in order from the innermost shell to the outermost shell.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numbers are separated by commas.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 example, the electrons in the nitrogen 		    atom can be shown as:	2,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47085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are electron arrangements shown in number form?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67094"/>
              </p:ext>
            </p:extLst>
          </p:nvPr>
        </p:nvGraphicFramePr>
        <p:xfrm>
          <a:off x="9523070" y="1689343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Write the electron configuration for the lithium, fluorine and aluminium atoms.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39145"/>
              </p:ext>
            </p:extLst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06" y="4446131"/>
            <a:ext cx="5219700" cy="2057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/>
          <a:srcRect b="20396"/>
          <a:stretch/>
        </p:blipFill>
        <p:spPr>
          <a:xfrm>
            <a:off x="6758832" y="2648340"/>
            <a:ext cx="2665890" cy="282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1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71085" y="3803061"/>
            <a:ext cx="447998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Draw an electron shell diagram for lithium.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81957"/>
              </p:ext>
            </p:extLst>
          </p:nvPr>
        </p:nvGraphicFramePr>
        <p:xfrm>
          <a:off x="1242" y="830358"/>
          <a:ext cx="7307133" cy="26279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07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Electron Shell Diagrams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electrons in the atom (hint: same as the number of protons)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 a circle to represent the nucleus, including the symbol.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first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second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Continue until all electrons are shown.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Write the electron configuration underneath.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2336"/>
              </p:ext>
            </p:extLst>
          </p:nvPr>
        </p:nvGraphicFramePr>
        <p:xfrm>
          <a:off x="9273653" y="187738"/>
          <a:ext cx="2708877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8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1</a:t>
                      </a:r>
                      <a:r>
                        <a:rPr lang="en-AU" baseline="30000" dirty="0" smtClean="0"/>
                        <a:t>st</a:t>
                      </a:r>
                      <a:r>
                        <a:rPr lang="en-AU" baseline="0" dirty="0" smtClean="0"/>
                        <a:t> shell holds 2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2</a:t>
                      </a:r>
                      <a:r>
                        <a:rPr lang="en-AU" baseline="30000" dirty="0" smtClean="0"/>
                        <a:t>nd</a:t>
                      </a:r>
                      <a:r>
                        <a:rPr lang="en-AU" baseline="0" dirty="0" smtClean="0"/>
                        <a:t> shell holds 8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3</a:t>
                      </a:r>
                      <a:r>
                        <a:rPr lang="en-AU" baseline="30000" dirty="0" smtClean="0"/>
                        <a:t>rd</a:t>
                      </a:r>
                      <a:r>
                        <a:rPr lang="en-AU" baseline="0" dirty="0" smtClean="0"/>
                        <a:t> shell holds 18 electrons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09130" y="4362610"/>
            <a:ext cx="800485" cy="800485"/>
            <a:chOff x="9209130" y="4362610"/>
            <a:chExt cx="800485" cy="800485"/>
          </a:xfrm>
        </p:grpSpPr>
        <p:sp>
          <p:nvSpPr>
            <p:cNvPr id="21" name="Oval 20"/>
            <p:cNvSpPr/>
            <p:nvPr/>
          </p:nvSpPr>
          <p:spPr>
            <a:xfrm>
              <a:off x="9209130" y="4362610"/>
              <a:ext cx="800485" cy="80048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43912" y="4408908"/>
              <a:ext cx="518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000" dirty="0" smtClean="0"/>
                <a:t>Li</a:t>
              </a:r>
              <a:endParaRPr lang="en-AU" sz="4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32429" y="3302841"/>
            <a:ext cx="2741059" cy="2830540"/>
            <a:chOff x="8232429" y="3302841"/>
            <a:chExt cx="2741059" cy="2830540"/>
          </a:xfrm>
        </p:grpSpPr>
        <p:sp>
          <p:nvSpPr>
            <p:cNvPr id="23" name="Oval 22"/>
            <p:cNvSpPr/>
            <p:nvPr/>
          </p:nvSpPr>
          <p:spPr>
            <a:xfrm>
              <a:off x="8232429" y="3392322"/>
              <a:ext cx="2741059" cy="27410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/>
            <p:cNvSpPr/>
            <p:nvPr/>
          </p:nvSpPr>
          <p:spPr>
            <a:xfrm>
              <a:off x="9500998" y="3302841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90828" y="3754118"/>
            <a:ext cx="1824260" cy="2051978"/>
            <a:chOff x="8690828" y="3754118"/>
            <a:chExt cx="1824260" cy="2051978"/>
          </a:xfrm>
        </p:grpSpPr>
        <p:sp>
          <p:nvSpPr>
            <p:cNvPr id="22" name="Oval 21"/>
            <p:cNvSpPr/>
            <p:nvPr/>
          </p:nvSpPr>
          <p:spPr>
            <a:xfrm>
              <a:off x="8690828" y="3852470"/>
              <a:ext cx="1824260" cy="1824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/>
            <p:cNvSpPr/>
            <p:nvPr/>
          </p:nvSpPr>
          <p:spPr>
            <a:xfrm>
              <a:off x="9503802" y="3754118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/>
            <p:cNvSpPr/>
            <p:nvPr/>
          </p:nvSpPr>
          <p:spPr>
            <a:xfrm>
              <a:off x="9514676" y="559495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3" name="Title 1"/>
          <p:cNvSpPr txBox="1">
            <a:spLocks/>
          </p:cNvSpPr>
          <p:nvPr/>
        </p:nvSpPr>
        <p:spPr>
          <a:xfrm>
            <a:off x="2064325" y="4688379"/>
            <a:ext cx="421727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Electron Configuration: 2, 1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7765255" y="2088235"/>
            <a:ext cx="421727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3 Electrons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48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43" grpId="0" build="p"/>
      <p:bldP spid="4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71085" y="3803061"/>
            <a:ext cx="447998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Draw an electron shell diagram for carbon.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40907"/>
              </p:ext>
            </p:extLst>
          </p:nvPr>
        </p:nvGraphicFramePr>
        <p:xfrm>
          <a:off x="1242" y="830358"/>
          <a:ext cx="7307133" cy="26279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07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Electron Shell Diagrams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electrons in the atom (hint: same as the number of protons)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 a circle to represent the nucleus, including the symbol.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first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second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Continue until all electrons are shown.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Write the electron configuration underneath.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2336"/>
              </p:ext>
            </p:extLst>
          </p:nvPr>
        </p:nvGraphicFramePr>
        <p:xfrm>
          <a:off x="9273653" y="187738"/>
          <a:ext cx="2708877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8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1</a:t>
                      </a:r>
                      <a:r>
                        <a:rPr lang="en-AU" baseline="30000" dirty="0" smtClean="0"/>
                        <a:t>st</a:t>
                      </a:r>
                      <a:r>
                        <a:rPr lang="en-AU" baseline="0" dirty="0" smtClean="0"/>
                        <a:t> shell holds 2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2</a:t>
                      </a:r>
                      <a:r>
                        <a:rPr lang="en-AU" baseline="30000" dirty="0" smtClean="0"/>
                        <a:t>nd</a:t>
                      </a:r>
                      <a:r>
                        <a:rPr lang="en-AU" baseline="0" dirty="0" smtClean="0"/>
                        <a:t> shell holds 8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3</a:t>
                      </a:r>
                      <a:r>
                        <a:rPr lang="en-AU" baseline="30000" dirty="0" smtClean="0"/>
                        <a:t>rd</a:t>
                      </a:r>
                      <a:r>
                        <a:rPr lang="en-AU" baseline="0" dirty="0" smtClean="0"/>
                        <a:t> shell holds 18 electrons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09130" y="4362610"/>
            <a:ext cx="800485" cy="800485"/>
            <a:chOff x="9209130" y="4362610"/>
            <a:chExt cx="800485" cy="800485"/>
          </a:xfrm>
        </p:grpSpPr>
        <p:sp>
          <p:nvSpPr>
            <p:cNvPr id="21" name="Oval 20"/>
            <p:cNvSpPr/>
            <p:nvPr/>
          </p:nvSpPr>
          <p:spPr>
            <a:xfrm>
              <a:off x="9209130" y="4362610"/>
              <a:ext cx="800485" cy="80048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69996" y="4408908"/>
              <a:ext cx="4587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000" dirty="0" smtClean="0"/>
                <a:t>C</a:t>
              </a:r>
              <a:endParaRPr lang="en-AU" sz="4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90828" y="3730322"/>
            <a:ext cx="1824260" cy="2051978"/>
            <a:chOff x="8690828" y="3730322"/>
            <a:chExt cx="1824260" cy="2051978"/>
          </a:xfrm>
        </p:grpSpPr>
        <p:sp>
          <p:nvSpPr>
            <p:cNvPr id="22" name="Oval 21"/>
            <p:cNvSpPr/>
            <p:nvPr/>
          </p:nvSpPr>
          <p:spPr>
            <a:xfrm>
              <a:off x="8690828" y="3852470"/>
              <a:ext cx="1824260" cy="1824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/>
            <p:cNvSpPr/>
            <p:nvPr/>
          </p:nvSpPr>
          <p:spPr>
            <a:xfrm>
              <a:off x="9498040" y="3730322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/>
            <p:cNvSpPr/>
            <p:nvPr/>
          </p:nvSpPr>
          <p:spPr>
            <a:xfrm>
              <a:off x="9508914" y="5571159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121096" y="3279045"/>
            <a:ext cx="2952201" cy="2937929"/>
            <a:chOff x="8121096" y="3279045"/>
            <a:chExt cx="2952201" cy="2937929"/>
          </a:xfrm>
        </p:grpSpPr>
        <p:sp>
          <p:nvSpPr>
            <p:cNvPr id="23" name="Oval 22"/>
            <p:cNvSpPr/>
            <p:nvPr/>
          </p:nvSpPr>
          <p:spPr>
            <a:xfrm>
              <a:off x="8232429" y="3392322"/>
              <a:ext cx="2741059" cy="27410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/>
            <p:cNvSpPr/>
            <p:nvPr/>
          </p:nvSpPr>
          <p:spPr>
            <a:xfrm>
              <a:off x="9508886" y="327904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/>
            <p:cNvSpPr/>
            <p:nvPr/>
          </p:nvSpPr>
          <p:spPr>
            <a:xfrm>
              <a:off x="10862156" y="4664827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/>
            <p:cNvSpPr/>
            <p:nvPr/>
          </p:nvSpPr>
          <p:spPr>
            <a:xfrm>
              <a:off x="8121096" y="4658562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/>
            <p:cNvSpPr/>
            <p:nvPr/>
          </p:nvSpPr>
          <p:spPr>
            <a:xfrm>
              <a:off x="9506583" y="6005833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1" name="Title 1"/>
          <p:cNvSpPr txBox="1">
            <a:spLocks/>
          </p:cNvSpPr>
          <p:nvPr/>
        </p:nvSpPr>
        <p:spPr>
          <a:xfrm>
            <a:off x="2064325" y="4688379"/>
            <a:ext cx="421727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Electron Configuration: 2, 4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7765255" y="2088235"/>
            <a:ext cx="421727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6</a:t>
            </a: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 Electrons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50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1" grpId="0" build="p"/>
      <p:bldP spid="4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71085" y="3803061"/>
            <a:ext cx="447998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Draw an electron shell diagram for sodium.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70422"/>
              </p:ext>
            </p:extLst>
          </p:nvPr>
        </p:nvGraphicFramePr>
        <p:xfrm>
          <a:off x="1242" y="830358"/>
          <a:ext cx="7307133" cy="26279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07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Electron Shell Diagrams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electrons in the atom (hint: same as the number of protons)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 a circle to represent the nucleus, including the symbol.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first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second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Continue until all electrons are shown.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Write the electron configuration underneath.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2336"/>
              </p:ext>
            </p:extLst>
          </p:nvPr>
        </p:nvGraphicFramePr>
        <p:xfrm>
          <a:off x="9273653" y="187738"/>
          <a:ext cx="2708877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8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1</a:t>
                      </a:r>
                      <a:r>
                        <a:rPr lang="en-AU" baseline="30000" dirty="0" smtClean="0"/>
                        <a:t>st</a:t>
                      </a:r>
                      <a:r>
                        <a:rPr lang="en-AU" baseline="0" dirty="0" smtClean="0"/>
                        <a:t> shell holds 2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2</a:t>
                      </a:r>
                      <a:r>
                        <a:rPr lang="en-AU" baseline="30000" dirty="0" smtClean="0"/>
                        <a:t>nd</a:t>
                      </a:r>
                      <a:r>
                        <a:rPr lang="en-AU" baseline="0" dirty="0" smtClean="0"/>
                        <a:t> shell holds 8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3</a:t>
                      </a:r>
                      <a:r>
                        <a:rPr lang="en-AU" baseline="30000" dirty="0" smtClean="0"/>
                        <a:t>rd</a:t>
                      </a:r>
                      <a:r>
                        <a:rPr lang="en-AU" baseline="0" dirty="0" smtClean="0"/>
                        <a:t> shell holds 18 electrons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09130" y="4362610"/>
            <a:ext cx="800485" cy="800485"/>
            <a:chOff x="9209130" y="4362610"/>
            <a:chExt cx="800485" cy="800485"/>
          </a:xfrm>
        </p:grpSpPr>
        <p:sp>
          <p:nvSpPr>
            <p:cNvPr id="21" name="Oval 20"/>
            <p:cNvSpPr/>
            <p:nvPr/>
          </p:nvSpPr>
          <p:spPr>
            <a:xfrm>
              <a:off x="9209130" y="4362610"/>
              <a:ext cx="800485" cy="80048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16321" y="4408907"/>
              <a:ext cx="7617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000" dirty="0" smtClean="0"/>
                <a:t>Na</a:t>
              </a:r>
              <a:endParaRPr lang="en-AU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90828" y="3750425"/>
            <a:ext cx="1824260" cy="2051978"/>
            <a:chOff x="8690828" y="3750425"/>
            <a:chExt cx="1824260" cy="2051978"/>
          </a:xfrm>
        </p:grpSpPr>
        <p:sp>
          <p:nvSpPr>
            <p:cNvPr id="22" name="Oval 21"/>
            <p:cNvSpPr/>
            <p:nvPr/>
          </p:nvSpPr>
          <p:spPr>
            <a:xfrm>
              <a:off x="8690828" y="3852470"/>
              <a:ext cx="1824260" cy="1824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/>
            <p:cNvSpPr/>
            <p:nvPr/>
          </p:nvSpPr>
          <p:spPr>
            <a:xfrm>
              <a:off x="9498040" y="375042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/>
            <p:cNvSpPr/>
            <p:nvPr/>
          </p:nvSpPr>
          <p:spPr>
            <a:xfrm>
              <a:off x="9508914" y="5591262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121095" y="3297299"/>
            <a:ext cx="2952202" cy="2939778"/>
            <a:chOff x="8121095" y="3297299"/>
            <a:chExt cx="2952202" cy="2939778"/>
          </a:xfrm>
        </p:grpSpPr>
        <p:sp>
          <p:nvSpPr>
            <p:cNvPr id="23" name="Oval 22"/>
            <p:cNvSpPr/>
            <p:nvPr/>
          </p:nvSpPr>
          <p:spPr>
            <a:xfrm>
              <a:off x="8232429" y="3392322"/>
              <a:ext cx="2741059" cy="27410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/>
            <p:cNvSpPr/>
            <p:nvPr/>
          </p:nvSpPr>
          <p:spPr>
            <a:xfrm>
              <a:off x="9390181" y="6025936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/>
            <p:cNvSpPr/>
            <p:nvPr/>
          </p:nvSpPr>
          <p:spPr>
            <a:xfrm>
              <a:off x="9386054" y="3299148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/>
            <p:cNvSpPr/>
            <p:nvPr/>
          </p:nvSpPr>
          <p:spPr>
            <a:xfrm>
              <a:off x="10862156" y="4493858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/>
            <p:cNvSpPr/>
            <p:nvPr/>
          </p:nvSpPr>
          <p:spPr>
            <a:xfrm>
              <a:off x="8121096" y="474690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/>
            <p:cNvSpPr/>
            <p:nvPr/>
          </p:nvSpPr>
          <p:spPr>
            <a:xfrm>
              <a:off x="9651011" y="3297299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/>
            <p:cNvSpPr/>
            <p:nvPr/>
          </p:nvSpPr>
          <p:spPr>
            <a:xfrm>
              <a:off x="8121095" y="4487711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/>
            <p:cNvSpPr/>
            <p:nvPr/>
          </p:nvSpPr>
          <p:spPr>
            <a:xfrm>
              <a:off x="10862155" y="474690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/>
            <p:cNvSpPr/>
            <p:nvPr/>
          </p:nvSpPr>
          <p:spPr>
            <a:xfrm>
              <a:off x="9636239" y="6025936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6895" y="2865262"/>
            <a:ext cx="3612125" cy="3703651"/>
            <a:chOff x="7796895" y="2865262"/>
            <a:chExt cx="3612125" cy="3703651"/>
          </a:xfrm>
        </p:grpSpPr>
        <p:sp>
          <p:nvSpPr>
            <p:cNvPr id="24" name="Oval 23"/>
            <p:cNvSpPr/>
            <p:nvPr/>
          </p:nvSpPr>
          <p:spPr>
            <a:xfrm>
              <a:off x="7796895" y="2956788"/>
              <a:ext cx="3612125" cy="36121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/>
            <p:cNvSpPr/>
            <p:nvPr/>
          </p:nvSpPr>
          <p:spPr>
            <a:xfrm>
              <a:off x="9482695" y="2865262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2064325" y="4688379"/>
            <a:ext cx="4841442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Electron Configuration: 2, 8, 1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7765255" y="2088235"/>
            <a:ext cx="421727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11 Electrons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789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0" grpId="0" build="p"/>
      <p:bldP spid="4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71085" y="3803061"/>
            <a:ext cx="447998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Draw an electron shell diagram for oxygen.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73550"/>
              </p:ext>
            </p:extLst>
          </p:nvPr>
        </p:nvGraphicFramePr>
        <p:xfrm>
          <a:off x="1242" y="830358"/>
          <a:ext cx="7307133" cy="26279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07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Electron Shell Diagrams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electrons in the atom (hint: same as the number of protons)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 a circle to represent the nucleus, including the symbol.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first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second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Continue until all electrons are shown.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Write the electron configuration underneath.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2336"/>
              </p:ext>
            </p:extLst>
          </p:nvPr>
        </p:nvGraphicFramePr>
        <p:xfrm>
          <a:off x="9273653" y="187738"/>
          <a:ext cx="2708877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8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1</a:t>
                      </a:r>
                      <a:r>
                        <a:rPr lang="en-AU" baseline="30000" dirty="0" smtClean="0"/>
                        <a:t>st</a:t>
                      </a:r>
                      <a:r>
                        <a:rPr lang="en-AU" baseline="0" dirty="0" smtClean="0"/>
                        <a:t> shell holds 2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2</a:t>
                      </a:r>
                      <a:r>
                        <a:rPr lang="en-AU" baseline="30000" dirty="0" smtClean="0"/>
                        <a:t>nd</a:t>
                      </a:r>
                      <a:r>
                        <a:rPr lang="en-AU" baseline="0" dirty="0" smtClean="0"/>
                        <a:t> shell holds 8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3</a:t>
                      </a:r>
                      <a:r>
                        <a:rPr lang="en-AU" baseline="30000" dirty="0" smtClean="0"/>
                        <a:t>rd</a:t>
                      </a:r>
                      <a:r>
                        <a:rPr lang="en-AU" baseline="0" dirty="0" smtClean="0"/>
                        <a:t> shell holds 18 electrons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09130" y="4362610"/>
            <a:ext cx="800485" cy="800485"/>
            <a:chOff x="9209130" y="4362610"/>
            <a:chExt cx="800485" cy="800485"/>
          </a:xfrm>
        </p:grpSpPr>
        <p:sp>
          <p:nvSpPr>
            <p:cNvPr id="21" name="Oval 20"/>
            <p:cNvSpPr/>
            <p:nvPr/>
          </p:nvSpPr>
          <p:spPr>
            <a:xfrm>
              <a:off x="9209130" y="4362610"/>
              <a:ext cx="800485" cy="80048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59056" y="4403749"/>
              <a:ext cx="5245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000" dirty="0" smtClean="0"/>
                <a:t>O</a:t>
              </a:r>
              <a:endParaRPr lang="en-AU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90828" y="3750425"/>
            <a:ext cx="1824260" cy="2051978"/>
            <a:chOff x="8690828" y="3750425"/>
            <a:chExt cx="1824260" cy="2051978"/>
          </a:xfrm>
        </p:grpSpPr>
        <p:sp>
          <p:nvSpPr>
            <p:cNvPr id="22" name="Oval 21"/>
            <p:cNvSpPr/>
            <p:nvPr/>
          </p:nvSpPr>
          <p:spPr>
            <a:xfrm>
              <a:off x="8690828" y="3852470"/>
              <a:ext cx="1824260" cy="1824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/>
            <p:cNvSpPr/>
            <p:nvPr/>
          </p:nvSpPr>
          <p:spPr>
            <a:xfrm>
              <a:off x="9504864" y="375042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/>
            <p:cNvSpPr/>
            <p:nvPr/>
          </p:nvSpPr>
          <p:spPr>
            <a:xfrm>
              <a:off x="9515738" y="5591262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127920" y="3297299"/>
            <a:ext cx="2952201" cy="2939778"/>
            <a:chOff x="8127920" y="3297299"/>
            <a:chExt cx="2952201" cy="2939778"/>
          </a:xfrm>
        </p:grpSpPr>
        <p:sp>
          <p:nvSpPr>
            <p:cNvPr id="23" name="Oval 22"/>
            <p:cNvSpPr/>
            <p:nvPr/>
          </p:nvSpPr>
          <p:spPr>
            <a:xfrm>
              <a:off x="8232429" y="3392322"/>
              <a:ext cx="2741059" cy="27410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/>
            <p:cNvSpPr/>
            <p:nvPr/>
          </p:nvSpPr>
          <p:spPr>
            <a:xfrm>
              <a:off x="9392878" y="3299148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/>
            <p:cNvSpPr/>
            <p:nvPr/>
          </p:nvSpPr>
          <p:spPr>
            <a:xfrm>
              <a:off x="10868980" y="4493858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/>
            <p:cNvSpPr/>
            <p:nvPr/>
          </p:nvSpPr>
          <p:spPr>
            <a:xfrm>
              <a:off x="8127920" y="4617249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/>
            <p:cNvSpPr/>
            <p:nvPr/>
          </p:nvSpPr>
          <p:spPr>
            <a:xfrm>
              <a:off x="9657835" y="3297299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/>
            <p:cNvSpPr/>
            <p:nvPr/>
          </p:nvSpPr>
          <p:spPr>
            <a:xfrm>
              <a:off x="10868979" y="474690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/>
            <p:cNvSpPr/>
            <p:nvPr/>
          </p:nvSpPr>
          <p:spPr>
            <a:xfrm>
              <a:off x="9527055" y="6025936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2064325" y="4688379"/>
            <a:ext cx="421727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Electron Configuration: 2, 6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7765255" y="2088235"/>
            <a:ext cx="421727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8</a:t>
            </a: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 Electrons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2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0" grpId="0" build="p"/>
      <p:bldP spid="4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71085" y="3803061"/>
            <a:ext cx="447998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Draw an electron shell diagram for chlorine.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87882"/>
              </p:ext>
            </p:extLst>
          </p:nvPr>
        </p:nvGraphicFramePr>
        <p:xfrm>
          <a:off x="1242" y="830358"/>
          <a:ext cx="7307133" cy="26279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07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Electron Shell Diagrams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electrons in the atom (hint: same as the number of protons)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 a circle to represent the nucleus, including the symbol.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first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second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Continue until all electrons are shown.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Write the electron configuration underneath.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2336"/>
              </p:ext>
            </p:extLst>
          </p:nvPr>
        </p:nvGraphicFramePr>
        <p:xfrm>
          <a:off x="9273653" y="187738"/>
          <a:ext cx="2708877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8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1</a:t>
                      </a:r>
                      <a:r>
                        <a:rPr lang="en-AU" baseline="30000" dirty="0" smtClean="0"/>
                        <a:t>st</a:t>
                      </a:r>
                      <a:r>
                        <a:rPr lang="en-AU" baseline="0" dirty="0" smtClean="0"/>
                        <a:t> shell holds 2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2</a:t>
                      </a:r>
                      <a:r>
                        <a:rPr lang="en-AU" baseline="30000" dirty="0" smtClean="0"/>
                        <a:t>nd</a:t>
                      </a:r>
                      <a:r>
                        <a:rPr lang="en-AU" baseline="0" dirty="0" smtClean="0"/>
                        <a:t> shell holds 8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3</a:t>
                      </a:r>
                      <a:r>
                        <a:rPr lang="en-AU" baseline="30000" dirty="0" smtClean="0"/>
                        <a:t>rd</a:t>
                      </a:r>
                      <a:r>
                        <a:rPr lang="en-AU" baseline="0" dirty="0" smtClean="0"/>
                        <a:t> shell holds 18 electrons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09130" y="4362610"/>
            <a:ext cx="800485" cy="800485"/>
            <a:chOff x="9209130" y="4362610"/>
            <a:chExt cx="800485" cy="800485"/>
          </a:xfrm>
        </p:grpSpPr>
        <p:sp>
          <p:nvSpPr>
            <p:cNvPr id="21" name="Oval 20"/>
            <p:cNvSpPr/>
            <p:nvPr/>
          </p:nvSpPr>
          <p:spPr>
            <a:xfrm>
              <a:off x="9209130" y="4362610"/>
              <a:ext cx="800485" cy="80048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98093" y="4409848"/>
              <a:ext cx="5757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000" dirty="0" smtClean="0"/>
                <a:t>Cl</a:t>
              </a:r>
              <a:endParaRPr lang="en-AU" sz="4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90828" y="3750425"/>
            <a:ext cx="1824260" cy="2051978"/>
            <a:chOff x="8690828" y="3750425"/>
            <a:chExt cx="1824260" cy="2051978"/>
          </a:xfrm>
        </p:grpSpPr>
        <p:sp>
          <p:nvSpPr>
            <p:cNvPr id="22" name="Oval 21"/>
            <p:cNvSpPr/>
            <p:nvPr/>
          </p:nvSpPr>
          <p:spPr>
            <a:xfrm>
              <a:off x="8690828" y="3852470"/>
              <a:ext cx="1824260" cy="1824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/>
            <p:cNvSpPr/>
            <p:nvPr/>
          </p:nvSpPr>
          <p:spPr>
            <a:xfrm>
              <a:off x="9498040" y="375042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/>
            <p:cNvSpPr/>
            <p:nvPr/>
          </p:nvSpPr>
          <p:spPr>
            <a:xfrm>
              <a:off x="9508914" y="5591262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121095" y="3297299"/>
            <a:ext cx="2952202" cy="2939778"/>
            <a:chOff x="8121095" y="3297299"/>
            <a:chExt cx="2952202" cy="2939778"/>
          </a:xfrm>
        </p:grpSpPr>
        <p:sp>
          <p:nvSpPr>
            <p:cNvPr id="23" name="Oval 22"/>
            <p:cNvSpPr/>
            <p:nvPr/>
          </p:nvSpPr>
          <p:spPr>
            <a:xfrm>
              <a:off x="8232429" y="3392322"/>
              <a:ext cx="2741059" cy="27410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/>
            <p:cNvSpPr/>
            <p:nvPr/>
          </p:nvSpPr>
          <p:spPr>
            <a:xfrm>
              <a:off x="9390181" y="6025936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/>
            <p:cNvSpPr/>
            <p:nvPr/>
          </p:nvSpPr>
          <p:spPr>
            <a:xfrm>
              <a:off x="9386054" y="3299148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/>
            <p:cNvSpPr/>
            <p:nvPr/>
          </p:nvSpPr>
          <p:spPr>
            <a:xfrm>
              <a:off x="10862156" y="4493858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/>
            <p:cNvSpPr/>
            <p:nvPr/>
          </p:nvSpPr>
          <p:spPr>
            <a:xfrm>
              <a:off x="8121096" y="474690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/>
            <p:cNvSpPr/>
            <p:nvPr/>
          </p:nvSpPr>
          <p:spPr>
            <a:xfrm>
              <a:off x="9651011" y="3297299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/>
            <p:cNvSpPr/>
            <p:nvPr/>
          </p:nvSpPr>
          <p:spPr>
            <a:xfrm>
              <a:off x="8121095" y="4487711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/>
            <p:cNvSpPr/>
            <p:nvPr/>
          </p:nvSpPr>
          <p:spPr>
            <a:xfrm>
              <a:off x="10862155" y="474690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/>
            <p:cNvSpPr/>
            <p:nvPr/>
          </p:nvSpPr>
          <p:spPr>
            <a:xfrm>
              <a:off x="9636239" y="6025936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2064325" y="4688379"/>
            <a:ext cx="4841442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Electron Configuration: 2, 8, 7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85564" y="2863370"/>
            <a:ext cx="3833718" cy="3807588"/>
            <a:chOff x="7685564" y="2863370"/>
            <a:chExt cx="3833718" cy="3807588"/>
          </a:xfrm>
        </p:grpSpPr>
        <p:sp>
          <p:nvSpPr>
            <p:cNvPr id="24" name="Oval 23"/>
            <p:cNvSpPr/>
            <p:nvPr/>
          </p:nvSpPr>
          <p:spPr>
            <a:xfrm>
              <a:off x="7796895" y="2956788"/>
              <a:ext cx="3612125" cy="36121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/>
            <p:cNvSpPr/>
            <p:nvPr/>
          </p:nvSpPr>
          <p:spPr>
            <a:xfrm>
              <a:off x="7685564" y="4626519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/>
            <p:cNvSpPr/>
            <p:nvPr/>
          </p:nvSpPr>
          <p:spPr>
            <a:xfrm>
              <a:off x="9370918" y="2865219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/>
            <p:cNvSpPr/>
            <p:nvPr/>
          </p:nvSpPr>
          <p:spPr>
            <a:xfrm>
              <a:off x="9635875" y="2863370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/>
            <p:cNvSpPr/>
            <p:nvPr/>
          </p:nvSpPr>
          <p:spPr>
            <a:xfrm>
              <a:off x="9386054" y="6459817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/>
            <p:cNvSpPr/>
            <p:nvPr/>
          </p:nvSpPr>
          <p:spPr>
            <a:xfrm>
              <a:off x="9651011" y="6457968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/>
            <p:cNvSpPr/>
            <p:nvPr/>
          </p:nvSpPr>
          <p:spPr>
            <a:xfrm>
              <a:off x="11308141" y="4493858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/>
            <p:cNvSpPr/>
            <p:nvPr/>
          </p:nvSpPr>
          <p:spPr>
            <a:xfrm>
              <a:off x="11308140" y="474690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3" name="Title 1"/>
          <p:cNvSpPr txBox="1">
            <a:spLocks/>
          </p:cNvSpPr>
          <p:nvPr/>
        </p:nvSpPr>
        <p:spPr>
          <a:xfrm>
            <a:off x="7765255" y="2088235"/>
            <a:ext cx="421727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17 Electrons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214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0" grpId="0" build="p"/>
      <p:bldP spid="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71085" y="3803061"/>
            <a:ext cx="447998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Draw an electron shell diagram for aluminium.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30060"/>
              </p:ext>
            </p:extLst>
          </p:nvPr>
        </p:nvGraphicFramePr>
        <p:xfrm>
          <a:off x="1242" y="830358"/>
          <a:ext cx="7307133" cy="26279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07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Electron Shell Diagrams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electrons in the atom (hint: same as the number of protons)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 a circle to represent the nucleus, including the symbol.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first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second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Continue until all electrons are shown.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Write the electron configuration underneath.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2336"/>
              </p:ext>
            </p:extLst>
          </p:nvPr>
        </p:nvGraphicFramePr>
        <p:xfrm>
          <a:off x="9273653" y="187738"/>
          <a:ext cx="2708877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8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1</a:t>
                      </a:r>
                      <a:r>
                        <a:rPr lang="en-AU" baseline="30000" dirty="0" smtClean="0"/>
                        <a:t>st</a:t>
                      </a:r>
                      <a:r>
                        <a:rPr lang="en-AU" baseline="0" dirty="0" smtClean="0"/>
                        <a:t> shell holds 2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2</a:t>
                      </a:r>
                      <a:r>
                        <a:rPr lang="en-AU" baseline="30000" dirty="0" smtClean="0"/>
                        <a:t>nd</a:t>
                      </a:r>
                      <a:r>
                        <a:rPr lang="en-AU" baseline="0" dirty="0" smtClean="0"/>
                        <a:t> shell holds 8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3</a:t>
                      </a:r>
                      <a:r>
                        <a:rPr lang="en-AU" baseline="30000" dirty="0" smtClean="0"/>
                        <a:t>rd</a:t>
                      </a:r>
                      <a:r>
                        <a:rPr lang="en-AU" baseline="0" dirty="0" smtClean="0"/>
                        <a:t> shell holds 18 electrons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09130" y="4362610"/>
            <a:ext cx="800485" cy="800485"/>
            <a:chOff x="9209130" y="4362610"/>
            <a:chExt cx="800485" cy="800485"/>
          </a:xfrm>
        </p:grpSpPr>
        <p:sp>
          <p:nvSpPr>
            <p:cNvPr id="21" name="Oval 20"/>
            <p:cNvSpPr/>
            <p:nvPr/>
          </p:nvSpPr>
          <p:spPr>
            <a:xfrm>
              <a:off x="9209130" y="4362610"/>
              <a:ext cx="800485" cy="80048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04489" y="4399382"/>
              <a:ext cx="5982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000" dirty="0" smtClean="0"/>
                <a:t>Al</a:t>
              </a:r>
              <a:endParaRPr lang="en-AU" sz="4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90828" y="3750425"/>
            <a:ext cx="1824260" cy="2051978"/>
            <a:chOff x="8690828" y="3750425"/>
            <a:chExt cx="1824260" cy="2051978"/>
          </a:xfrm>
        </p:grpSpPr>
        <p:sp>
          <p:nvSpPr>
            <p:cNvPr id="22" name="Oval 21"/>
            <p:cNvSpPr/>
            <p:nvPr/>
          </p:nvSpPr>
          <p:spPr>
            <a:xfrm>
              <a:off x="8690828" y="3852470"/>
              <a:ext cx="1824260" cy="1824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/>
            <p:cNvSpPr/>
            <p:nvPr/>
          </p:nvSpPr>
          <p:spPr>
            <a:xfrm>
              <a:off x="9498040" y="375042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/>
            <p:cNvSpPr/>
            <p:nvPr/>
          </p:nvSpPr>
          <p:spPr>
            <a:xfrm>
              <a:off x="9508914" y="5591262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121095" y="3297299"/>
            <a:ext cx="2952202" cy="2939778"/>
            <a:chOff x="8121095" y="3297299"/>
            <a:chExt cx="2952202" cy="2939778"/>
          </a:xfrm>
        </p:grpSpPr>
        <p:sp>
          <p:nvSpPr>
            <p:cNvPr id="23" name="Oval 22"/>
            <p:cNvSpPr/>
            <p:nvPr/>
          </p:nvSpPr>
          <p:spPr>
            <a:xfrm>
              <a:off x="8232429" y="3392322"/>
              <a:ext cx="2741059" cy="27410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/>
            <p:cNvSpPr/>
            <p:nvPr/>
          </p:nvSpPr>
          <p:spPr>
            <a:xfrm>
              <a:off x="9390181" y="6025936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/>
            <p:cNvSpPr/>
            <p:nvPr/>
          </p:nvSpPr>
          <p:spPr>
            <a:xfrm>
              <a:off x="9386054" y="3299148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/>
            <p:cNvSpPr/>
            <p:nvPr/>
          </p:nvSpPr>
          <p:spPr>
            <a:xfrm>
              <a:off x="10862156" y="4493858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/>
            <p:cNvSpPr/>
            <p:nvPr/>
          </p:nvSpPr>
          <p:spPr>
            <a:xfrm>
              <a:off x="8121096" y="474690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/>
            <p:cNvSpPr/>
            <p:nvPr/>
          </p:nvSpPr>
          <p:spPr>
            <a:xfrm>
              <a:off x="9651011" y="3297299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/>
            <p:cNvSpPr/>
            <p:nvPr/>
          </p:nvSpPr>
          <p:spPr>
            <a:xfrm>
              <a:off x="8121095" y="4487711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/>
            <p:cNvSpPr/>
            <p:nvPr/>
          </p:nvSpPr>
          <p:spPr>
            <a:xfrm>
              <a:off x="10862155" y="474690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/>
            <p:cNvSpPr/>
            <p:nvPr/>
          </p:nvSpPr>
          <p:spPr>
            <a:xfrm>
              <a:off x="9636239" y="6025936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2064325" y="4688379"/>
            <a:ext cx="4841442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Electron Configuration: 2, 8, 3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796895" y="2865262"/>
            <a:ext cx="3741010" cy="3805696"/>
            <a:chOff x="7796895" y="2865262"/>
            <a:chExt cx="3741010" cy="3805696"/>
          </a:xfrm>
        </p:grpSpPr>
        <p:grpSp>
          <p:nvGrpSpPr>
            <p:cNvPr id="6" name="Group 5"/>
            <p:cNvGrpSpPr/>
            <p:nvPr/>
          </p:nvGrpSpPr>
          <p:grpSpPr>
            <a:xfrm>
              <a:off x="7796895" y="2865262"/>
              <a:ext cx="3612125" cy="3703651"/>
              <a:chOff x="7796895" y="2865262"/>
              <a:chExt cx="3612125" cy="370365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7796895" y="2956788"/>
                <a:ext cx="3612125" cy="3612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9482695" y="2865262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11326764" y="4599428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/>
            <p:cNvSpPr/>
            <p:nvPr/>
          </p:nvSpPr>
          <p:spPr>
            <a:xfrm>
              <a:off x="9508914" y="6459817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Title 1"/>
          <p:cNvSpPr txBox="1">
            <a:spLocks/>
          </p:cNvSpPr>
          <p:nvPr/>
        </p:nvSpPr>
        <p:spPr>
          <a:xfrm>
            <a:off x="7765255" y="2088235"/>
            <a:ext cx="421727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13 Electrons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0" grpId="0" build="p"/>
      <p:bldP spid="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000374"/>
            <a:ext cx="6717102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D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escribe the structure of the beryllium atom.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54981"/>
              </p:ext>
            </p:extLst>
          </p:nvPr>
        </p:nvGraphicFramePr>
        <p:xfrm>
          <a:off x="1243" y="830358"/>
          <a:ext cx="6635346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35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the Structure</a:t>
                      </a:r>
                      <a:r>
                        <a:rPr lang="en-AU" sz="2400" baseline="0" dirty="0" smtClean="0"/>
                        <a:t> of an Atom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protons and neutrons in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electrons orbiting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atom is neutral or charged.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neutral = number of protons and electrons is </a:t>
                      </a:r>
                      <a:r>
                        <a:rPr lang="en-AU" sz="2000" b="1" baseline="0" dirty="0" smtClean="0"/>
                        <a:t>equal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charged = number of protons and electrons is </a:t>
                      </a:r>
                      <a:r>
                        <a:rPr lang="en-AU" sz="2000" b="1" baseline="0" dirty="0" smtClean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0" y="3789719"/>
            <a:ext cx="6590581" cy="2501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___ protons and ___ neutrons in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___ electrons orbiting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 atom is ________ because __________.</a:t>
            </a:r>
            <a:endParaRPr lang="en-AU" sz="2800" dirty="0">
              <a:solidFill>
                <a:srgbClr val="765A00"/>
              </a:solidFill>
              <a:latin typeface="+mn-lt"/>
              <a:sym typeface="Wingdings" panose="05000000000000000000" pitchFamily="2" charset="2"/>
            </a:endParaRPr>
          </a:p>
        </p:txBody>
      </p:sp>
      <p:pic>
        <p:nvPicPr>
          <p:cNvPr id="7" name="Picture 6" descr="Image result for rutherford atomic structur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4" t="8016" r="17140" b="6941"/>
          <a:stretch/>
        </p:blipFill>
        <p:spPr bwMode="auto">
          <a:xfrm>
            <a:off x="6717102" y="2656937"/>
            <a:ext cx="5278263" cy="3171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37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2056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Knowing about how electrons are arranged in an atom will help you understand how different atoms react together in predictable ways to form compounds.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93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How are electrons arranged in an atom?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488023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2072798"/>
            <a:ext cx="11451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How many electrons can fit into the: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1</a:t>
            </a:r>
            <a:r>
              <a:rPr lang="en-AU" sz="2800" baseline="30000" dirty="0" smtClean="0"/>
              <a:t>st</a:t>
            </a:r>
            <a:r>
              <a:rPr lang="en-AU" sz="2800" dirty="0" smtClean="0"/>
              <a:t> shell?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2</a:t>
            </a:r>
            <a:r>
              <a:rPr lang="en-AU" sz="2800" baseline="30000" dirty="0" smtClean="0"/>
              <a:t>nd</a:t>
            </a:r>
            <a:r>
              <a:rPr lang="en-AU" sz="2800" dirty="0" smtClean="0"/>
              <a:t> shell?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3</a:t>
            </a:r>
            <a:r>
              <a:rPr lang="en-AU" sz="2800" baseline="30000" dirty="0" smtClean="0"/>
              <a:t>rd</a:t>
            </a:r>
            <a:r>
              <a:rPr lang="en-AU" sz="2800" dirty="0" smtClean="0"/>
              <a:t> shell?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657D86-99B7-4295-994D-BA25464B1A90}"/>
              </a:ext>
            </a:extLst>
          </p:cNvPr>
          <p:cNvSpPr txBox="1"/>
          <p:nvPr/>
        </p:nvSpPr>
        <p:spPr>
          <a:xfrm>
            <a:off x="0" y="4120500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6E3605-FFA2-4D3E-988D-BB783EB6FD9F}"/>
              </a:ext>
            </a:extLst>
          </p:cNvPr>
          <p:cNvSpPr txBox="1"/>
          <p:nvPr/>
        </p:nvSpPr>
        <p:spPr>
          <a:xfrm>
            <a:off x="-1" y="4867082"/>
            <a:ext cx="46291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 smtClean="0">
                <a:sym typeface="Wingdings" panose="05000000000000000000" pitchFamily="2" charset="2"/>
              </a:rPr>
              <a:t>Draw an electron shell diagram and write the electron configuration for phosphorus.</a:t>
            </a:r>
            <a:endParaRPr lang="en-AU" sz="2800" dirty="0">
              <a:sym typeface="Wingdings" panose="05000000000000000000" pitchFamily="2" charset="2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6692"/>
              </p:ext>
            </p:extLst>
          </p:nvPr>
        </p:nvGraphicFramePr>
        <p:xfrm>
          <a:off x="4629162" y="2574689"/>
          <a:ext cx="7307133" cy="26279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07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Electron Shell Diagrams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electrons in the atom (hint: same as the number of protons)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 a circle to represent the nucleus, including the symbol.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first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second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Continue until all electrons are shown.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Write the electron configuration underneath.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27151"/>
              </p:ext>
            </p:extLst>
          </p:nvPr>
        </p:nvGraphicFramePr>
        <p:xfrm>
          <a:off x="7014948" y="630206"/>
          <a:ext cx="2708877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8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1</a:t>
                      </a:r>
                      <a:r>
                        <a:rPr lang="en-AU" baseline="30000" dirty="0" smtClean="0"/>
                        <a:t>st</a:t>
                      </a:r>
                      <a:r>
                        <a:rPr lang="en-AU" baseline="0" dirty="0" smtClean="0"/>
                        <a:t> shell holds 2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2</a:t>
                      </a:r>
                      <a:r>
                        <a:rPr lang="en-AU" baseline="30000" dirty="0" smtClean="0"/>
                        <a:t>nd</a:t>
                      </a:r>
                      <a:r>
                        <a:rPr lang="en-AU" baseline="0" dirty="0" smtClean="0"/>
                        <a:t> shell holds 8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3</a:t>
                      </a:r>
                      <a:r>
                        <a:rPr lang="en-AU" baseline="30000" dirty="0" smtClean="0"/>
                        <a:t>rd</a:t>
                      </a:r>
                      <a:r>
                        <a:rPr lang="en-AU" baseline="0" dirty="0" smtClean="0"/>
                        <a:t> shell holds 18 electrons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6429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“Arranging Electrons” worksheet on your device or on a paper copy.</a:t>
            </a:r>
          </a:p>
        </p:txBody>
      </p:sp>
      <p:pic>
        <p:nvPicPr>
          <p:cNvPr id="2" name="Picture 2" descr="Image result for electron pu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7510"/>
            <a:ext cx="5714760" cy="626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4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88967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smtClean="0"/>
              <a:t>Atomic Mass</a:t>
            </a:r>
            <a:endParaRPr lang="en-A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mass of an atom is found by adding the number of protons and neutrons.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Different isotopes are written with their atomic mass after the element name, for example 		      helium-4 or helium-5.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4064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atomic mass of each of these lithium atoms?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47457"/>
              </p:ext>
            </p:extLst>
          </p:nvPr>
        </p:nvGraphicFramePr>
        <p:xfrm>
          <a:off x="9523074" y="168934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Write the name of each lithium isotope.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8738"/>
          <a:stretch/>
        </p:blipFill>
        <p:spPr>
          <a:xfrm>
            <a:off x="4173777" y="3841526"/>
            <a:ext cx="7149832" cy="21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4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710" t="6172" r="17216" b="6660"/>
          <a:stretch/>
        </p:blipFill>
        <p:spPr>
          <a:xfrm>
            <a:off x="6209552" y="3815172"/>
            <a:ext cx="3174783" cy="28540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" y="732983"/>
            <a:ext cx="91499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Atomic Symbols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An atomic symbol always includes: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symbol of the element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atomic number (in front of and </a:t>
            </a:r>
            <a:r>
              <a:rPr lang="en-AU" sz="2800" b="1" dirty="0" smtClean="0"/>
              <a:t>below</a:t>
            </a:r>
            <a:r>
              <a:rPr lang="en-AU" sz="2800" dirty="0" smtClean="0"/>
              <a:t> the element symbol)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The atomic </a:t>
            </a:r>
            <a:r>
              <a:rPr lang="en-AU" sz="2800" dirty="0" smtClean="0"/>
              <a:t>mass (in </a:t>
            </a:r>
            <a:r>
              <a:rPr lang="en-AU" sz="2800" dirty="0"/>
              <a:t>front of and </a:t>
            </a:r>
            <a:r>
              <a:rPr lang="en-AU" sz="2800" b="1" dirty="0" smtClean="0"/>
              <a:t>above</a:t>
            </a:r>
            <a:r>
              <a:rPr lang="en-AU" sz="2800" dirty="0" smtClean="0"/>
              <a:t> the </a:t>
            </a:r>
            <a:r>
              <a:rPr lang="en-AU" sz="2800" dirty="0"/>
              <a:t>element symbol</a:t>
            </a:r>
            <a:r>
              <a:rPr lang="en-AU" sz="2800" dirty="0" smtClean="0"/>
              <a:t>)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0" dirty="0" smtClean="0"/>
              <a:t>This helium atom can be represented as</a:t>
            </a:r>
            <a:r>
              <a:rPr lang="en-AU" sz="2800" dirty="0">
                <a:latin typeface="Cambria Math" panose="02040503050406030204" pitchFamily="18" charset="0"/>
              </a:rPr>
              <a:t>:</a:t>
            </a:r>
            <a:endParaRPr lang="en-AU" sz="2800" b="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272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three things does an atomic symbol include?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42077"/>
              </p:ext>
            </p:extLst>
          </p:nvPr>
        </p:nvGraphicFramePr>
        <p:xfrm>
          <a:off x="9523074" y="168934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is the atomic mass written?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89158"/>
              </p:ext>
            </p:extLst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02862" y="4573383"/>
                <a:ext cx="972126" cy="897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800" i="1">
                          <a:latin typeface="Cambria Math" panose="02040503050406030204" pitchFamily="18" charset="0"/>
                        </a:rPr>
                        <m:t>𝐻𝑒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62" y="4573383"/>
                <a:ext cx="972126" cy="8974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44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000374"/>
            <a:ext cx="447998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Write an atomic symbol for the beryllium isotope.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91014"/>
              </p:ext>
            </p:extLst>
          </p:nvPr>
        </p:nvGraphicFramePr>
        <p:xfrm>
          <a:off x="1243" y="830358"/>
          <a:ext cx="6635346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35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Representing</a:t>
                      </a:r>
                      <a:r>
                        <a:rPr lang="en-AU" sz="2000" baseline="0" dirty="0" smtClean="0"/>
                        <a:t> Isotopes as Atomic Symbols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element symbol.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Count the number of protons and write the </a:t>
                      </a:r>
                      <a:r>
                        <a:rPr lang="en-AU" sz="2000" b="1" baseline="0" dirty="0" smtClean="0"/>
                        <a:t>atomic</a:t>
                      </a:r>
                      <a:r>
                        <a:rPr lang="en-AU" sz="2000" baseline="0" dirty="0" smtClean="0"/>
                        <a:t> </a:t>
                      </a:r>
                      <a:r>
                        <a:rPr lang="en-AU" sz="2000" b="1" baseline="0" dirty="0" smtClean="0"/>
                        <a:t>number</a:t>
                      </a:r>
                      <a:r>
                        <a:rPr lang="en-AU" sz="2000" baseline="0" dirty="0" smtClean="0"/>
                        <a:t> in front of and </a:t>
                      </a:r>
                      <a:r>
                        <a:rPr lang="en-AU" sz="2000" b="1" baseline="0" dirty="0" smtClean="0"/>
                        <a:t>below</a:t>
                      </a:r>
                      <a:r>
                        <a:rPr lang="en-AU" sz="2000" baseline="0" dirty="0" smtClean="0"/>
                        <a:t> the element symbol.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Count the number of protons and neutrons and write the </a:t>
                      </a:r>
                      <a:r>
                        <a:rPr lang="en-AU" sz="2000" b="1" baseline="0" dirty="0" smtClean="0"/>
                        <a:t>atomic mass </a:t>
                      </a:r>
                      <a:r>
                        <a:rPr lang="en-AU" sz="2000" baseline="0" dirty="0" smtClean="0"/>
                        <a:t>in front of and </a:t>
                      </a:r>
                      <a:r>
                        <a:rPr lang="en-AU" sz="2000" b="1" baseline="0" dirty="0" smtClean="0"/>
                        <a:t>above</a:t>
                      </a:r>
                      <a:r>
                        <a:rPr lang="en-AU" sz="2000" baseline="0" dirty="0" smtClean="0"/>
                        <a:t> the element symbol.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71085" y="4524434"/>
                <a:ext cx="934871" cy="829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AU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AU" sz="4000" dirty="0" smtClean="0"/>
                  <a:t>Be</a:t>
                </a:r>
                <a:endParaRPr lang="en-AU" sz="4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085" y="4524434"/>
                <a:ext cx="934871" cy="829138"/>
              </a:xfrm>
              <a:prstGeom prst="rect">
                <a:avLst/>
              </a:prstGeom>
              <a:blipFill rotWithShape="0">
                <a:blip r:embed="rId3"/>
                <a:stretch>
                  <a:fillRect l="-654" t="-5882" r="-21569" b="-235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7219700" y="830358"/>
            <a:ext cx="4303414" cy="3984417"/>
            <a:chOff x="6848291" y="2600404"/>
            <a:chExt cx="4303414" cy="3984417"/>
          </a:xfrm>
        </p:grpSpPr>
        <p:pic>
          <p:nvPicPr>
            <p:cNvPr id="16" name="Picture 15" descr="Image result for rutherford atomic structure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4" t="10785" r="42066" b="2580"/>
            <a:stretch/>
          </p:blipFill>
          <p:spPr bwMode="auto">
            <a:xfrm>
              <a:off x="6848291" y="2600404"/>
              <a:ext cx="4189336" cy="39844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10097506" y="4546708"/>
              <a:ext cx="105419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AU" sz="2000" dirty="0" smtClean="0"/>
                <a:t>Neutron</a:t>
              </a:r>
              <a:endParaRPr lang="en-A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148738" y="4267490"/>
              <a:ext cx="89139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Proton</a:t>
              </a:r>
              <a:endParaRPr lang="en-A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092493" y="5621528"/>
              <a:ext cx="104778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AU" sz="2000" dirty="0" smtClean="0"/>
                <a:t>Electron</a:t>
              </a:r>
              <a:endParaRPr lang="en-AU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8927774" y="4467545"/>
              <a:ext cx="1227788" cy="76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8874457" y="4751931"/>
              <a:ext cx="1237659" cy="24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9045054" y="5831819"/>
              <a:ext cx="1057446" cy="10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73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000374"/>
            <a:ext cx="447998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Write an atomic symbol for the nitrogen isotope.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4343"/>
              </p:ext>
            </p:extLst>
          </p:nvPr>
        </p:nvGraphicFramePr>
        <p:xfrm>
          <a:off x="1243" y="830358"/>
          <a:ext cx="6635346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35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Representing</a:t>
                      </a:r>
                      <a:r>
                        <a:rPr lang="en-AU" sz="2000" baseline="0" dirty="0" smtClean="0"/>
                        <a:t> Isotopes as Atomic Symbols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element symbol.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Count the number of protons and write the </a:t>
                      </a:r>
                      <a:r>
                        <a:rPr lang="en-AU" sz="2000" b="1" baseline="0" dirty="0" smtClean="0"/>
                        <a:t>atomic</a:t>
                      </a:r>
                      <a:r>
                        <a:rPr lang="en-AU" sz="2000" baseline="0" dirty="0" smtClean="0"/>
                        <a:t> </a:t>
                      </a:r>
                      <a:r>
                        <a:rPr lang="en-AU" sz="2000" b="1" baseline="0" dirty="0" smtClean="0"/>
                        <a:t>number</a:t>
                      </a:r>
                      <a:r>
                        <a:rPr lang="en-AU" sz="2000" baseline="0" dirty="0" smtClean="0"/>
                        <a:t> in front of and </a:t>
                      </a:r>
                      <a:r>
                        <a:rPr lang="en-AU" sz="2000" b="1" baseline="0" dirty="0" smtClean="0"/>
                        <a:t>below</a:t>
                      </a:r>
                      <a:r>
                        <a:rPr lang="en-AU" sz="2000" baseline="0" dirty="0" smtClean="0"/>
                        <a:t> the element symbol.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Count the number of protons and neutrons and write the </a:t>
                      </a:r>
                      <a:r>
                        <a:rPr lang="en-AU" sz="2000" b="1" baseline="0" dirty="0" smtClean="0"/>
                        <a:t>atomic mass </a:t>
                      </a:r>
                      <a:r>
                        <a:rPr lang="en-AU" sz="2000" baseline="0" dirty="0" smtClean="0"/>
                        <a:t>in front of and </a:t>
                      </a:r>
                      <a:r>
                        <a:rPr lang="en-AU" sz="2000" b="1" baseline="0" dirty="0" smtClean="0"/>
                        <a:t>above</a:t>
                      </a:r>
                      <a:r>
                        <a:rPr lang="en-AU" sz="2000" baseline="0" dirty="0" smtClean="0"/>
                        <a:t> the element symbol.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71085" y="4524434"/>
                <a:ext cx="949299" cy="832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AU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AU" sz="4000" dirty="0" smtClean="0"/>
                  <a:t>N</a:t>
                </a:r>
                <a:endParaRPr lang="en-AU" sz="4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085" y="4524434"/>
                <a:ext cx="949299" cy="832216"/>
              </a:xfrm>
              <a:prstGeom prst="rect">
                <a:avLst/>
              </a:prstGeom>
              <a:blipFill rotWithShape="0">
                <a:blip r:embed="rId3"/>
                <a:stretch>
                  <a:fillRect t="-5109" r="-21935" b="-233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b="20396"/>
          <a:stretch/>
        </p:blipFill>
        <p:spPr>
          <a:xfrm>
            <a:off x="7688291" y="830358"/>
            <a:ext cx="3439783" cy="364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9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chemeClr val="accent4"/>
            </a:solidFill>
          </a:ln>
        </p:spPr>
        <p:txBody>
          <a:bodyPr anchor="ctr"/>
          <a:lstStyle/>
          <a:p>
            <a:r>
              <a:rPr lang="en-AU" smtClean="0"/>
              <a:t>Electron Configuration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3600" dirty="0" smtClean="0"/>
              <a:t>Year 9 Chemistry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46404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732983"/>
            <a:ext cx="9581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Draw the arrangement of electrons around a nucleus using electron shell diagrams.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Use electron configurations to represent the arrangement of electrons in an atom.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53882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Look at the picture of the two lithium atoms.</a:t>
            </a:r>
          </a:p>
          <a:p>
            <a:endParaRPr lang="en-AU" sz="2800" dirty="0"/>
          </a:p>
          <a:p>
            <a:r>
              <a:rPr lang="en-AU" sz="2800" dirty="0" smtClean="0"/>
              <a:t>Think-pair-share: Which of these would be a charged atom?  Explain your choice.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138" t="26837" r="67611" b="18755"/>
          <a:stretch/>
        </p:blipFill>
        <p:spPr>
          <a:xfrm>
            <a:off x="8683924" y="3789871"/>
            <a:ext cx="1408980" cy="13629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7648" t="26837" r="17698" b="18755"/>
          <a:stretch/>
        </p:blipFill>
        <p:spPr>
          <a:xfrm>
            <a:off x="6331609" y="3789871"/>
            <a:ext cx="1408980" cy="13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Structure of Atoms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Atoms are made of three subatomic </a:t>
            </a:r>
            <a:r>
              <a:rPr lang="en-AU" sz="2800" dirty="0" smtClean="0"/>
              <a:t>particles</a:t>
            </a:r>
            <a:r>
              <a:rPr lang="en-AU" sz="2800" dirty="0"/>
              <a:t>: </a:t>
            </a:r>
            <a:r>
              <a:rPr lang="en-AU" sz="2800" b="1" dirty="0"/>
              <a:t>protons</a:t>
            </a:r>
            <a:r>
              <a:rPr lang="en-AU" sz="2800" dirty="0"/>
              <a:t>, </a:t>
            </a:r>
            <a:r>
              <a:rPr lang="en-AU" sz="2800" b="1" dirty="0"/>
              <a:t>neutrons</a:t>
            </a:r>
            <a:r>
              <a:rPr lang="en-AU" sz="2800" dirty="0"/>
              <a:t> and </a:t>
            </a:r>
            <a:r>
              <a:rPr lang="en-AU" sz="2800" b="1" dirty="0"/>
              <a:t>electrons</a:t>
            </a:r>
            <a:r>
              <a:rPr lang="en-AU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Protons and neutrons are found in the centre of an atom, which is called the </a:t>
            </a:r>
            <a:r>
              <a:rPr lang="en-AU" sz="2800" b="1" dirty="0"/>
              <a:t>nucleus</a:t>
            </a:r>
            <a:r>
              <a:rPr lang="en-AU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Electrons orbit the nucleus at very high speeds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 a neutral atom, the number of protons is equal to the number of electrons.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8615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Where would an electron be located?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51412"/>
              </p:ext>
            </p:extLst>
          </p:nvPr>
        </p:nvGraphicFramePr>
        <p:xfrm>
          <a:off x="9523072" y="141502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charge does an electron have?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08114"/>
              </p:ext>
            </p:extLst>
          </p:nvPr>
        </p:nvGraphicFramePr>
        <p:xfrm>
          <a:off x="9523071" y="2669843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Even</a:t>
                      </a:r>
                      <a:r>
                        <a:rPr lang="en-AU" baseline="0" dirty="0" smtClean="0"/>
                        <a:t> though electrons are moving very fast, w</a:t>
                      </a:r>
                      <a:r>
                        <a:rPr lang="en-AU" dirty="0" smtClean="0"/>
                        <a:t>hy</a:t>
                      </a:r>
                      <a:r>
                        <a:rPr lang="en-AU" baseline="0" dirty="0" smtClean="0"/>
                        <a:t> do they not fly away from the nucleus?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289"/>
              </p:ext>
            </p:extLst>
          </p:nvPr>
        </p:nvGraphicFramePr>
        <p:xfrm>
          <a:off x="3431646" y="5250543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9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52164</TotalTime>
  <Words>1908</Words>
  <Application>Microsoft Office PowerPoint</Application>
  <PresentationFormat>Widescreen</PresentationFormat>
  <Paragraphs>287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Electron Configuration Year 9 Chemistry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account</cp:lastModifiedBy>
  <cp:revision>893</cp:revision>
  <cp:lastPrinted>2019-08-14T00:04:28Z</cp:lastPrinted>
  <dcterms:created xsi:type="dcterms:W3CDTF">2017-01-28T08:32:28Z</dcterms:created>
  <dcterms:modified xsi:type="dcterms:W3CDTF">2020-11-23T00:25:41Z</dcterms:modified>
</cp:coreProperties>
</file>