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75" r:id="rId2"/>
    <p:sldId id="374" r:id="rId3"/>
    <p:sldId id="354" r:id="rId4"/>
    <p:sldId id="270" r:id="rId5"/>
    <p:sldId id="347" r:id="rId6"/>
    <p:sldId id="258" r:id="rId7"/>
    <p:sldId id="367" r:id="rId8"/>
    <p:sldId id="369" r:id="rId9"/>
    <p:sldId id="368" r:id="rId10"/>
    <p:sldId id="366" r:id="rId11"/>
    <p:sldId id="349" r:id="rId12"/>
    <p:sldId id="370" r:id="rId13"/>
    <p:sldId id="371" r:id="rId14"/>
    <p:sldId id="372" r:id="rId15"/>
    <p:sldId id="365" r:id="rId16"/>
    <p:sldId id="356" r:id="rId17"/>
    <p:sldId id="373" r:id="rId18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A5A5A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95387" autoAdjust="0"/>
  </p:normalViewPr>
  <p:slideViewPr>
    <p:cSldViewPr snapToGrid="0">
      <p:cViewPr varScale="1">
        <p:scale>
          <a:sx n="66" d="100"/>
          <a:sy n="66" d="100"/>
        </p:scale>
        <p:origin x="138" y="8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CDC9-85D4-4503-A1C1-C4A7D08CE495}" type="datetimeFigureOut">
              <a:rPr lang="en-AU" smtClean="0"/>
              <a:t>22/10/2020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FA11-8017-47B8-A9A2-068FE447A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1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83B7E-F356-4973-84B6-1B2DF6CBB415}" type="datetimeFigureOut">
              <a:rPr lang="en-AU" smtClean="0"/>
              <a:t>22/10/2020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2F9A1-B8C3-4126-BBDE-0070D438ED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5014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8936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0086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22/10/2020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22/10/2020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22/10/2020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22/10/2020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22/10/2020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22/10/2020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22/10/2020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22/10/2020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22/10/2020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22/10/2020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22/10/2020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22/10/2020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7710" t="6172" r="17216" b="6660"/>
          <a:stretch/>
        </p:blipFill>
        <p:spPr>
          <a:xfrm>
            <a:off x="9585127" y="80214"/>
            <a:ext cx="2472466" cy="22226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" y="732983"/>
            <a:ext cx="120055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Atomic Symbols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An atomic symbol always includes: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symbol of the element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atomic number (in front of and </a:t>
            </a:r>
            <a:r>
              <a:rPr lang="en-AU" sz="2800" b="1" dirty="0" smtClean="0"/>
              <a:t>below</a:t>
            </a:r>
            <a:r>
              <a:rPr lang="en-AU" sz="2800" dirty="0" smtClean="0"/>
              <a:t> the element symbol)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/>
              <a:t>The </a:t>
            </a:r>
            <a:r>
              <a:rPr lang="en-AU" sz="2800"/>
              <a:t>atomic </a:t>
            </a:r>
            <a:r>
              <a:rPr lang="en-AU" sz="2800" smtClean="0"/>
              <a:t>mass </a:t>
            </a:r>
            <a:r>
              <a:rPr lang="en-AU" sz="2800" dirty="0" smtClean="0"/>
              <a:t>(in </a:t>
            </a:r>
            <a:r>
              <a:rPr lang="en-AU" sz="2800" dirty="0"/>
              <a:t>front of and </a:t>
            </a:r>
            <a:r>
              <a:rPr lang="en-AU" sz="2800" b="1" dirty="0" smtClean="0"/>
              <a:t>above</a:t>
            </a:r>
            <a:r>
              <a:rPr lang="en-AU" sz="2800" dirty="0" smtClean="0"/>
              <a:t> the </a:t>
            </a:r>
            <a:r>
              <a:rPr lang="en-AU" sz="2800" dirty="0"/>
              <a:t>element symbol</a:t>
            </a:r>
            <a:r>
              <a:rPr lang="en-AU" sz="2800" dirty="0" smtClean="0"/>
              <a:t>)</a:t>
            </a:r>
            <a:endParaRPr lang="en-AU" sz="2800" dirty="0" smtClean="0">
              <a:latin typeface="Cambria Math" panose="02040503050406030204" pitchFamily="18" charset="0"/>
            </a:endParaRPr>
          </a:p>
          <a:p>
            <a:endParaRPr lang="en-AU" sz="2800" dirty="0" smtClean="0">
              <a:latin typeface="Cambria Math" panose="02040503050406030204" pitchFamily="18" charset="0"/>
            </a:endParaRPr>
          </a:p>
          <a:p>
            <a:r>
              <a:rPr lang="en-AU" sz="2800" dirty="0" smtClean="0">
                <a:sym typeface="Wingdings" panose="05000000000000000000" pitchFamily="2" charset="2"/>
              </a:rPr>
              <a:t>Draw a neutral atom for the two atomic symbols below.</a:t>
            </a:r>
            <a:endParaRPr lang="en-AU" sz="2800" dirty="0">
              <a:sym typeface="Wingdings" panose="05000000000000000000" pitchFamily="2" charset="2"/>
            </a:endParaRPr>
          </a:p>
          <a:p>
            <a:endParaRPr lang="en-AU" sz="2800" b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099020" y="609190"/>
                <a:ext cx="972126" cy="897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800" i="1">
                          <a:latin typeface="Cambria Math" panose="02040503050406030204" pitchFamily="18" charset="0"/>
                        </a:rPr>
                        <m:t>𝐻𝑒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020" y="609190"/>
                <a:ext cx="972126" cy="89742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68271" y="4272797"/>
                <a:ext cx="949299" cy="834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AU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40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>
                          <a:rPr lang="en-AU" sz="4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AU" sz="4000" dirty="0" smtClean="0"/>
                  <a:t>N</a:t>
                </a:r>
                <a:endParaRPr lang="en-AU" sz="4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271" y="4272797"/>
                <a:ext cx="949299" cy="834396"/>
              </a:xfrm>
              <a:prstGeom prst="rect">
                <a:avLst/>
              </a:prstGeom>
              <a:blipFill rotWithShape="0">
                <a:blip r:embed="rId5"/>
                <a:stretch>
                  <a:fillRect t="-5109" r="-21795" b="-233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75058" y="4272413"/>
                <a:ext cx="934871" cy="8326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AU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4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AU" sz="4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AU" sz="4000" dirty="0" smtClean="0"/>
                  <a:t>Be</a:t>
                </a:r>
                <a:endParaRPr lang="en-AU" sz="4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058" y="4272413"/>
                <a:ext cx="934871" cy="832600"/>
              </a:xfrm>
              <a:prstGeom prst="rect">
                <a:avLst/>
              </a:prstGeom>
              <a:blipFill rotWithShape="0">
                <a:blip r:embed="rId6"/>
                <a:stretch>
                  <a:fillRect t="-5147" r="-21429" b="-2426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70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162358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are chemical equations</a:t>
                      </a:r>
                      <a:r>
                        <a:rPr lang="en-AU" baseline="0" dirty="0" smtClean="0"/>
                        <a:t> written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253354"/>
              </p:ext>
            </p:extLst>
          </p:nvPr>
        </p:nvGraphicFramePr>
        <p:xfrm>
          <a:off x="9514800" y="1203375"/>
          <a:ext cx="2605964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</a:t>
                      </a:r>
                      <a:r>
                        <a:rPr lang="en-AU" baseline="0" dirty="0" smtClean="0"/>
                        <a:t> part of the reaction is written first?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4775"/>
            <a:ext cx="9514800" cy="4907167"/>
          </a:xfrm>
        </p:spPr>
        <p:txBody>
          <a:bodyPr>
            <a:normAutofit/>
          </a:bodyPr>
          <a:lstStyle/>
          <a:p>
            <a:r>
              <a:rPr lang="en-AU" dirty="0" smtClean="0"/>
              <a:t>Chemical reactions can be written</a:t>
            </a:r>
            <a:r>
              <a:rPr lang="en-AU" dirty="0"/>
              <a:t> </a:t>
            </a:r>
            <a:r>
              <a:rPr lang="en-AU" dirty="0" smtClean="0"/>
              <a:t>as chemical equations using words and symbols.</a:t>
            </a:r>
          </a:p>
          <a:p>
            <a:endParaRPr lang="en-AU" dirty="0"/>
          </a:p>
          <a:p>
            <a:r>
              <a:rPr lang="en-AU" dirty="0" smtClean="0"/>
              <a:t>In a chemical equation, the </a:t>
            </a:r>
            <a:r>
              <a:rPr lang="en-AU" b="1" dirty="0" smtClean="0"/>
              <a:t>reactants</a:t>
            </a:r>
            <a:r>
              <a:rPr lang="en-AU" dirty="0" smtClean="0"/>
              <a:t> are always written </a:t>
            </a:r>
            <a:r>
              <a:rPr lang="en-AU" b="1" dirty="0" smtClean="0"/>
              <a:t>first</a:t>
            </a:r>
            <a:r>
              <a:rPr lang="en-AU" dirty="0" smtClean="0"/>
              <a:t>.</a:t>
            </a:r>
          </a:p>
          <a:p>
            <a:r>
              <a:rPr lang="en-AU" dirty="0" smtClean="0"/>
              <a:t>Multiple reactants are separated by a plus (+) sign.</a:t>
            </a:r>
            <a:endParaRPr lang="en-AU" dirty="0"/>
          </a:p>
          <a:p>
            <a:r>
              <a:rPr lang="en-AU" dirty="0" smtClean="0"/>
              <a:t>The </a:t>
            </a:r>
            <a:r>
              <a:rPr lang="en-AU" b="1" dirty="0" smtClean="0"/>
              <a:t>products </a:t>
            </a:r>
            <a:r>
              <a:rPr lang="en-AU" dirty="0" smtClean="0"/>
              <a:t>are </a:t>
            </a:r>
            <a:r>
              <a:rPr lang="en-AU" dirty="0"/>
              <a:t>always written </a:t>
            </a:r>
            <a:r>
              <a:rPr lang="en-AU" b="1" dirty="0" smtClean="0"/>
              <a:t>second</a:t>
            </a:r>
            <a:r>
              <a:rPr lang="en-AU" dirty="0" smtClean="0"/>
              <a:t>.</a:t>
            </a:r>
            <a:endParaRPr lang="en-AU" dirty="0"/>
          </a:p>
          <a:p>
            <a:r>
              <a:rPr lang="en-AU" dirty="0" smtClean="0"/>
              <a:t>Multiple products are </a:t>
            </a:r>
            <a:r>
              <a:rPr lang="en-AU" dirty="0"/>
              <a:t>separated by a plus (+) sign</a:t>
            </a:r>
            <a:r>
              <a:rPr lang="en-AU" dirty="0" smtClean="0"/>
              <a:t>.</a:t>
            </a:r>
          </a:p>
          <a:p>
            <a:r>
              <a:rPr lang="en-AU" dirty="0" smtClean="0"/>
              <a:t>The two sides of the reaction are joined by an </a:t>
            </a:r>
            <a:r>
              <a:rPr lang="en-AU" b="1" dirty="0" smtClean="0"/>
              <a:t>arrow</a:t>
            </a:r>
            <a:r>
              <a:rPr lang="en-AU" dirty="0" smtClean="0"/>
              <a:t> (</a:t>
            </a:r>
            <a:r>
              <a:rPr lang="en-AU" dirty="0" smtClean="0">
                <a:sym typeface="Wingdings" panose="05000000000000000000" pitchFamily="2" charset="2"/>
              </a:rPr>
              <a:t>) pointing towards the </a:t>
            </a:r>
            <a:r>
              <a:rPr lang="en-AU" b="1" dirty="0" smtClean="0">
                <a:sym typeface="Wingdings" panose="05000000000000000000" pitchFamily="2" charset="2"/>
              </a:rPr>
              <a:t>products</a:t>
            </a:r>
            <a:r>
              <a:rPr lang="en-AU" dirty="0" smtClean="0">
                <a:sym typeface="Wingdings" panose="05000000000000000000" pitchFamily="2" charset="2"/>
              </a:rPr>
              <a:t>.</a:t>
            </a:r>
            <a:endParaRPr lang="en-AU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74344F3-D051-487C-BEA9-B0547A88C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692616"/>
              </p:ext>
            </p:extLst>
          </p:nvPr>
        </p:nvGraphicFramePr>
        <p:xfrm>
          <a:off x="9514800" y="2338350"/>
          <a:ext cx="2605964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are multiple</a:t>
                      </a:r>
                      <a:r>
                        <a:rPr lang="en-AU" baseline="0" dirty="0" smtClean="0"/>
                        <a:t> reactants separated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74344F3-D051-487C-BEA9-B0547A88C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468814"/>
              </p:ext>
            </p:extLst>
          </p:nvPr>
        </p:nvGraphicFramePr>
        <p:xfrm>
          <a:off x="9514800" y="3473325"/>
          <a:ext cx="2605964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 way does the arrow point?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0388" y="5009805"/>
            <a:ext cx="25230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i="1" dirty="0" smtClean="0"/>
              <a:t>Reactants</a:t>
            </a:r>
          </a:p>
          <a:p>
            <a:r>
              <a:rPr lang="en-AU" sz="2800" dirty="0" smtClean="0"/>
              <a:t>Sodium + Water</a:t>
            </a:r>
            <a:endParaRPr lang="en-AU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387770" y="5009805"/>
            <a:ext cx="45579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i="1" dirty="0" smtClean="0"/>
              <a:t>Products</a:t>
            </a:r>
          </a:p>
          <a:p>
            <a:r>
              <a:rPr lang="en-AU" sz="2800" dirty="0" smtClean="0"/>
              <a:t>Hydrogen + Sodium hydroxide</a:t>
            </a:r>
            <a:endParaRPr lang="en-AU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3894959" y="5440692"/>
            <a:ext cx="53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>
                <a:sym typeface="Wingdings" panose="05000000000000000000" pitchFamily="2" charset="2"/>
              </a:rPr>
              <a:t>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73095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F14E88-7A93-4A7E-9244-D91EF9A68B1E}"/>
              </a:ext>
            </a:extLst>
          </p:cNvPr>
          <p:cNvSpPr/>
          <p:nvPr/>
        </p:nvSpPr>
        <p:spPr>
          <a:xfrm>
            <a:off x="0" y="584775"/>
            <a:ext cx="9160625" cy="27352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217129"/>
              </p:ext>
            </p:extLst>
          </p:nvPr>
        </p:nvGraphicFramePr>
        <p:xfrm>
          <a:off x="9514800" y="68400"/>
          <a:ext cx="2605964" cy="736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are the reactants?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42209"/>
              </p:ext>
            </p:extLst>
          </p:nvPr>
        </p:nvGraphicFramePr>
        <p:xfrm>
          <a:off x="9514800" y="967419"/>
          <a:ext cx="2605964" cy="736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are the products?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C93B76-DCD2-4989-881C-3845FF0C2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586062"/>
            <a:ext cx="9160624" cy="4280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 smtClean="0"/>
              <a:t>Writing Word Equations</a:t>
            </a:r>
            <a:endParaRPr lang="en-AU" b="1" dirty="0"/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Identify the reactants in the reaction and write them first, with plus signs between each one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Write an arrow at the end of the reactants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Identify the </a:t>
            </a:r>
            <a:r>
              <a:rPr lang="en-AU" dirty="0" smtClean="0"/>
              <a:t>products in </a:t>
            </a:r>
            <a:r>
              <a:rPr lang="en-AU" dirty="0"/>
              <a:t>the reaction and write them </a:t>
            </a:r>
            <a:r>
              <a:rPr lang="en-AU" dirty="0" smtClean="0"/>
              <a:t>after the arrow, </a:t>
            </a:r>
            <a:r>
              <a:rPr lang="en-AU" dirty="0"/>
              <a:t>with plus signs between each </a:t>
            </a:r>
            <a:r>
              <a:rPr lang="en-AU" dirty="0" smtClean="0"/>
              <a:t>one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When iron rusts, it reacts with the oxygen in the air to form iron oxide.</a:t>
            </a:r>
            <a:endParaRPr lang="en-AU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54184" y="5009805"/>
            <a:ext cx="21954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i="1" dirty="0" smtClean="0"/>
              <a:t>Reactants</a:t>
            </a:r>
          </a:p>
          <a:p>
            <a:r>
              <a:rPr lang="en-AU" sz="2800" dirty="0" smtClean="0"/>
              <a:t>Iron + Oxygen</a:t>
            </a:r>
            <a:endParaRPr lang="en-AU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858552" y="5009804"/>
            <a:ext cx="16402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i="1" dirty="0" smtClean="0"/>
              <a:t>Products</a:t>
            </a:r>
          </a:p>
          <a:p>
            <a:r>
              <a:rPr lang="en-AU" sz="2800" dirty="0" smtClean="0"/>
              <a:t>Iron oxide</a:t>
            </a:r>
            <a:endParaRPr lang="en-AU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894959" y="5440692"/>
            <a:ext cx="53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>
                <a:sym typeface="Wingdings" panose="05000000000000000000" pitchFamily="2" charset="2"/>
              </a:rPr>
              <a:t></a:t>
            </a:r>
            <a:endParaRPr lang="en-AU" sz="2800" dirty="0"/>
          </a:p>
        </p:txBody>
      </p:sp>
      <p:pic>
        <p:nvPicPr>
          <p:cNvPr id="15" name="Picture 2" descr="https://cdn.pixabay.com/photo/2016/07/22/16/32/metal-1535205_960_720.jpg">
            <a:extLst>
              <a:ext uri="{FF2B5EF4-FFF2-40B4-BE49-F238E27FC236}">
                <a16:creationId xmlns:a16="http://schemas.microsoft.com/office/drawing/2014/main" id="{96FFC19C-8193-4EE4-9AA6-818CDA755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272" y="4191511"/>
            <a:ext cx="3473492" cy="260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33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F14E88-7A93-4A7E-9244-D91EF9A68B1E}"/>
              </a:ext>
            </a:extLst>
          </p:cNvPr>
          <p:cNvSpPr/>
          <p:nvPr/>
        </p:nvSpPr>
        <p:spPr>
          <a:xfrm>
            <a:off x="0" y="584775"/>
            <a:ext cx="9160625" cy="27352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998320"/>
              </p:ext>
            </p:extLst>
          </p:nvPr>
        </p:nvGraphicFramePr>
        <p:xfrm>
          <a:off x="9514800" y="68400"/>
          <a:ext cx="2605964" cy="736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are the reactants?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334321"/>
              </p:ext>
            </p:extLst>
          </p:nvPr>
        </p:nvGraphicFramePr>
        <p:xfrm>
          <a:off x="9514800" y="967419"/>
          <a:ext cx="2605964" cy="736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are the products?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C93B76-DCD2-4989-881C-3845FF0C2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586062"/>
            <a:ext cx="9160624" cy="4280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 smtClean="0"/>
              <a:t>Writing Word Equations</a:t>
            </a:r>
            <a:endParaRPr lang="en-AU" b="1" dirty="0"/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Identify the reactants in the reaction and write them first, with plus signs between each one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Write an arrow at the end of the reactants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Identify the </a:t>
            </a:r>
            <a:r>
              <a:rPr lang="en-AU" dirty="0" smtClean="0"/>
              <a:t>products in </a:t>
            </a:r>
            <a:r>
              <a:rPr lang="en-AU" dirty="0"/>
              <a:t>the reaction and write them </a:t>
            </a:r>
            <a:r>
              <a:rPr lang="en-AU" dirty="0" smtClean="0"/>
              <a:t>after the arrow, </a:t>
            </a:r>
            <a:r>
              <a:rPr lang="en-AU" dirty="0"/>
              <a:t>with plus signs between each </a:t>
            </a:r>
            <a:r>
              <a:rPr lang="en-AU" dirty="0" smtClean="0"/>
              <a:t>one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Hydrochloric acid is poured over magnesium metal.  It produces magnesium chloride and bubbles of hydrogen.</a:t>
            </a:r>
            <a:endParaRPr lang="en-AU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491" y="5009805"/>
            <a:ext cx="47688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i="1" dirty="0" smtClean="0"/>
              <a:t>Reactants</a:t>
            </a:r>
          </a:p>
          <a:p>
            <a:r>
              <a:rPr lang="en-AU" sz="2800" dirty="0" smtClean="0"/>
              <a:t>Hydrochloric acid + Magnesium</a:t>
            </a:r>
            <a:endParaRPr lang="en-AU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696766" y="5009804"/>
            <a:ext cx="49214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i="1" dirty="0" smtClean="0"/>
              <a:t>Products</a:t>
            </a:r>
          </a:p>
          <a:p>
            <a:r>
              <a:rPr lang="en-AU" sz="2800" dirty="0" smtClean="0"/>
              <a:t>Magnesium chloride + Hydrogen</a:t>
            </a:r>
            <a:endParaRPr lang="en-AU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048699" y="5440691"/>
            <a:ext cx="53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>
                <a:sym typeface="Wingdings" panose="05000000000000000000" pitchFamily="2" charset="2"/>
              </a:rPr>
              <a:t></a:t>
            </a:r>
            <a:endParaRPr lang="en-AU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963" y="2948237"/>
            <a:ext cx="2718736" cy="253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1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F14E88-7A93-4A7E-9244-D91EF9A68B1E}"/>
              </a:ext>
            </a:extLst>
          </p:cNvPr>
          <p:cNvSpPr/>
          <p:nvPr/>
        </p:nvSpPr>
        <p:spPr>
          <a:xfrm>
            <a:off x="0" y="584775"/>
            <a:ext cx="9160625" cy="27352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848135"/>
              </p:ext>
            </p:extLst>
          </p:nvPr>
        </p:nvGraphicFramePr>
        <p:xfrm>
          <a:off x="9514800" y="68400"/>
          <a:ext cx="2605964" cy="736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are the reactants?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624719"/>
              </p:ext>
            </p:extLst>
          </p:nvPr>
        </p:nvGraphicFramePr>
        <p:xfrm>
          <a:off x="9514800" y="967419"/>
          <a:ext cx="2605964" cy="736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are the products?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C93B76-DCD2-4989-881C-3845FF0C2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586062"/>
            <a:ext cx="9160624" cy="4280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 smtClean="0"/>
              <a:t>Writing Word Equations</a:t>
            </a:r>
            <a:endParaRPr lang="en-AU" b="1" dirty="0"/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Identify the reactants in the reaction and write them first, with plus signs between each one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Write an arrow at the end of the reactants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Identify the </a:t>
            </a:r>
            <a:r>
              <a:rPr lang="en-AU" dirty="0" smtClean="0"/>
              <a:t>products in </a:t>
            </a:r>
            <a:r>
              <a:rPr lang="en-AU" dirty="0"/>
              <a:t>the reaction and write them </a:t>
            </a:r>
            <a:r>
              <a:rPr lang="en-AU" dirty="0" smtClean="0"/>
              <a:t>after the arrow, </a:t>
            </a:r>
            <a:r>
              <a:rPr lang="en-AU" dirty="0"/>
              <a:t>with plus signs between each </a:t>
            </a:r>
            <a:r>
              <a:rPr lang="en-AU" dirty="0" smtClean="0"/>
              <a:t>one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When it is heated, hydrogen peroxide breaks down into water and oxygen.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6233" y="5009805"/>
            <a:ext cx="29513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AU" sz="2800" i="1" dirty="0" smtClean="0"/>
          </a:p>
          <a:p>
            <a:r>
              <a:rPr lang="en-AU" sz="2800" dirty="0" smtClean="0"/>
              <a:t>Hydrogen peroxide</a:t>
            </a:r>
            <a:endParaRPr lang="en-AU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106524" y="5009805"/>
            <a:ext cx="25022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AU" sz="2800" i="1" dirty="0" smtClean="0"/>
          </a:p>
          <a:p>
            <a:r>
              <a:rPr lang="en-AU" sz="2800" dirty="0" smtClean="0"/>
              <a:t>Water + Oxygen</a:t>
            </a:r>
            <a:endParaRPr lang="en-AU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312450" y="5440691"/>
            <a:ext cx="53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>
                <a:sym typeface="Wingdings" panose="05000000000000000000" pitchFamily="2" charset="2"/>
              </a:rPr>
              <a:t></a:t>
            </a:r>
            <a:endParaRPr lang="en-AU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8180" r="26204"/>
          <a:stretch/>
        </p:blipFill>
        <p:spPr>
          <a:xfrm>
            <a:off x="9652038" y="2565228"/>
            <a:ext cx="1811715" cy="397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0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F14E88-7A93-4A7E-9244-D91EF9A68B1E}"/>
              </a:ext>
            </a:extLst>
          </p:cNvPr>
          <p:cNvSpPr/>
          <p:nvPr/>
        </p:nvSpPr>
        <p:spPr>
          <a:xfrm>
            <a:off x="0" y="584775"/>
            <a:ext cx="9160625" cy="27352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803162"/>
              </p:ext>
            </p:extLst>
          </p:nvPr>
        </p:nvGraphicFramePr>
        <p:xfrm>
          <a:off x="9514800" y="68400"/>
          <a:ext cx="2605964" cy="736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are the reactants?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449651"/>
              </p:ext>
            </p:extLst>
          </p:nvPr>
        </p:nvGraphicFramePr>
        <p:xfrm>
          <a:off x="9514800" y="967419"/>
          <a:ext cx="2605964" cy="736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are the products?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C93B76-DCD2-4989-881C-3845FF0C2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586062"/>
            <a:ext cx="9160624" cy="4280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 smtClean="0"/>
              <a:t>Writing Word Equations</a:t>
            </a:r>
            <a:endParaRPr lang="en-AU" b="1" dirty="0"/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Identify the reactants in the reaction and write them first, with plus signs between each one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Write an arrow at the end of the reactants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Identify the </a:t>
            </a:r>
            <a:r>
              <a:rPr lang="en-AU" dirty="0" smtClean="0"/>
              <a:t>products in </a:t>
            </a:r>
            <a:r>
              <a:rPr lang="en-AU" dirty="0"/>
              <a:t>the reaction and write them </a:t>
            </a:r>
            <a:r>
              <a:rPr lang="en-AU" dirty="0" smtClean="0"/>
              <a:t>after the arrow, </a:t>
            </a:r>
            <a:r>
              <a:rPr lang="en-AU" dirty="0"/>
              <a:t>with plus signs between each </a:t>
            </a:r>
            <a:r>
              <a:rPr lang="en-AU" dirty="0" smtClean="0"/>
              <a:t>one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Carbon dioxide and copper oxide are formed when copper carbonate is heated.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1150198" y="5009805"/>
            <a:ext cx="28034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AU" sz="2800" i="1" dirty="0" smtClean="0"/>
          </a:p>
          <a:p>
            <a:r>
              <a:rPr lang="en-AU" sz="2800" dirty="0" smtClean="0"/>
              <a:t>Copper carbonate</a:t>
            </a:r>
            <a:endParaRPr lang="en-AU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206966" y="5009805"/>
            <a:ext cx="46510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AU" sz="2800" i="1" dirty="0" smtClean="0"/>
          </a:p>
          <a:p>
            <a:r>
              <a:rPr lang="en-AU" sz="2800" dirty="0" smtClean="0"/>
              <a:t>Carbon dioxide + Copper oxide</a:t>
            </a:r>
            <a:endParaRPr lang="en-AU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312450" y="5440691"/>
            <a:ext cx="53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>
                <a:sym typeface="Wingdings" panose="05000000000000000000" pitchFamily="2" charset="2"/>
              </a:rPr>
              <a:t></a:t>
            </a:r>
            <a:endParaRPr lang="en-AU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4208" r="12543"/>
          <a:stretch/>
        </p:blipFill>
        <p:spPr>
          <a:xfrm>
            <a:off x="9147895" y="2297024"/>
            <a:ext cx="3044105" cy="321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3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2014888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E4CDE6-2979-4292-9E38-3C12910B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4775"/>
            <a:ext cx="11077128" cy="6041872"/>
          </a:xfrm>
        </p:spPr>
        <p:txBody>
          <a:bodyPr>
            <a:normAutofit/>
          </a:bodyPr>
          <a:lstStyle/>
          <a:p>
            <a:r>
              <a:rPr lang="en-AU" dirty="0" smtClean="0"/>
              <a:t>Chemical reactions occur frequently in our daily lives:</a:t>
            </a:r>
          </a:p>
          <a:p>
            <a:pPr lvl="1"/>
            <a:r>
              <a:rPr lang="en-AU" dirty="0" smtClean="0"/>
              <a:t>When we cook food to eat</a:t>
            </a:r>
          </a:p>
          <a:p>
            <a:pPr lvl="1"/>
            <a:r>
              <a:rPr lang="en-AU" dirty="0" smtClean="0"/>
              <a:t>When our body breaks down our food into simple sugars through digestion</a:t>
            </a:r>
          </a:p>
          <a:p>
            <a:pPr lvl="1"/>
            <a:r>
              <a:rPr lang="en-AU" dirty="0" smtClean="0"/>
              <a:t>When our body release energy from our food, by reacting the sugar produced through digestion with oxygen </a:t>
            </a:r>
            <a:endParaRPr lang="en-AU" dirty="0"/>
          </a:p>
          <a:p>
            <a:endParaRPr lang="en-AU" dirty="0" smtClean="0"/>
          </a:p>
          <a:p>
            <a:r>
              <a:rPr lang="en-AU" dirty="0" smtClean="0"/>
              <a:t>Scientists use chemical equations as a short and concise way to represent chemical reactions.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299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311405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084AA0-3EDF-46EF-9788-10988AA274BE}"/>
              </a:ext>
            </a:extLst>
          </p:cNvPr>
          <p:cNvSpPr txBox="1"/>
          <p:nvPr/>
        </p:nvSpPr>
        <p:spPr>
          <a:xfrm>
            <a:off x="-1" y="584775"/>
            <a:ext cx="11635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Explain the difference between a reactant and a product in a chemical reaction.</a:t>
            </a:r>
            <a:endParaRPr lang="en-A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61D502-E9AB-45C2-A365-8A28B89B2767}"/>
              </a:ext>
            </a:extLst>
          </p:cNvPr>
          <p:cNvSpPr txBox="1"/>
          <p:nvPr/>
        </p:nvSpPr>
        <p:spPr>
          <a:xfrm>
            <a:off x="-2" y="3474647"/>
            <a:ext cx="2311405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65DF93-15B6-43D3-8241-2EE6ACD035B1}"/>
              </a:ext>
            </a:extLst>
          </p:cNvPr>
          <p:cNvSpPr txBox="1"/>
          <p:nvPr/>
        </p:nvSpPr>
        <p:spPr>
          <a:xfrm>
            <a:off x="-2" y="4311158"/>
            <a:ext cx="117828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Write an equation to show the following reaction.</a:t>
            </a:r>
          </a:p>
          <a:p>
            <a:endParaRPr lang="en-AU" sz="2800" dirty="0" smtClean="0"/>
          </a:p>
          <a:p>
            <a:r>
              <a:rPr lang="en-AU" sz="2800" dirty="0" smtClean="0"/>
              <a:t>To release energy from our food, the human body reacts sugar and oxygen together.  This produces two waste products, carbon dioxide and water.</a:t>
            </a:r>
            <a:endParaRPr lang="en-AU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077C87-7700-4FD4-8B51-5E3307E9146F}"/>
              </a:ext>
            </a:extLst>
          </p:cNvPr>
          <p:cNvSpPr txBox="1"/>
          <p:nvPr/>
        </p:nvSpPr>
        <p:spPr>
          <a:xfrm>
            <a:off x="0" y="1304461"/>
            <a:ext cx="2311405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772C39-3627-4D32-9775-81CB38CCFCAD}"/>
              </a:ext>
            </a:extLst>
          </p:cNvPr>
          <p:cNvSpPr txBox="1"/>
          <p:nvPr/>
        </p:nvSpPr>
        <p:spPr>
          <a:xfrm>
            <a:off x="0" y="1889236"/>
            <a:ext cx="112182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What are the reactants in the reaction below:</a:t>
            </a:r>
          </a:p>
          <a:p>
            <a:endParaRPr lang="en-AU" sz="2800" dirty="0"/>
          </a:p>
          <a:p>
            <a:r>
              <a:rPr lang="en-AU" sz="2800" dirty="0" smtClean="0"/>
              <a:t>Copper oxide is formed when copper metal reacts with oxygen in the air.</a:t>
            </a:r>
            <a:endParaRPr lang="en-AU" sz="28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7133DB7-FA46-4876-877B-10575300B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016587"/>
              </p:ext>
            </p:extLst>
          </p:nvPr>
        </p:nvGraphicFramePr>
        <p:xfrm>
          <a:off x="6726055" y="286209"/>
          <a:ext cx="5179597" cy="2621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79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Reminder: Writing Word</a:t>
                      </a:r>
                      <a:r>
                        <a:rPr lang="en-AU" sz="2000" baseline="0" dirty="0" smtClean="0"/>
                        <a:t> Equations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AU" sz="2000" dirty="0" smtClean="0"/>
                        <a:t>Identify the reactants in the reaction and write them first, with plus signs between each one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AU" sz="2000" dirty="0" smtClean="0"/>
                        <a:t>Write an arrow at the end of the reactants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AU" sz="2000" dirty="0" smtClean="0"/>
                        <a:t>Identify the products in the reaction and write them after the arrow, with plus signs between each one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7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3895468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Independent Practice</a:t>
            </a:r>
            <a:endParaRPr lang="en-AU" sz="3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E4CDE6-2979-4292-9E38-3C12910B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584775"/>
            <a:ext cx="12150166" cy="6041872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AU" dirty="0" smtClean="0"/>
              <a:t>In your book or on your device, write word equations for each of these reactions:</a:t>
            </a:r>
          </a:p>
          <a:p>
            <a:pPr>
              <a:spcBef>
                <a:spcPts val="1800"/>
              </a:spcBef>
            </a:pPr>
            <a:r>
              <a:rPr lang="en-AU" sz="2600" dirty="0" smtClean="0"/>
              <a:t>When fluorine gas comes into contact with calcium metal, calcium fluoride is produced.</a:t>
            </a:r>
          </a:p>
          <a:p>
            <a:pPr>
              <a:spcBef>
                <a:spcPts val="1800"/>
              </a:spcBef>
            </a:pPr>
            <a:r>
              <a:rPr lang="en-AU" sz="2600" dirty="0" smtClean="0"/>
              <a:t>After mixing sodium hydroxide with sulfuric acid, sodium sulfate and water are formed.</a:t>
            </a:r>
          </a:p>
          <a:p>
            <a:pPr>
              <a:spcBef>
                <a:spcPts val="1800"/>
              </a:spcBef>
            </a:pPr>
            <a:r>
              <a:rPr lang="en-AU" sz="2600" dirty="0" smtClean="0"/>
              <a:t>Iron metal and sodium chloride are produced when sodium metal reacts with iron chloride.</a:t>
            </a:r>
          </a:p>
          <a:p>
            <a:pPr>
              <a:spcBef>
                <a:spcPts val="1800"/>
              </a:spcBef>
            </a:pPr>
            <a:r>
              <a:rPr lang="en-AU" sz="2600" dirty="0" smtClean="0"/>
              <a:t>In a car engine, petrol reacts with oxygen and burns.  This reaction produces carbon dioxide and water.</a:t>
            </a:r>
          </a:p>
          <a:p>
            <a:pPr>
              <a:spcBef>
                <a:spcPts val="1800"/>
              </a:spcBef>
            </a:pPr>
            <a:r>
              <a:rPr lang="en-AU" sz="2600" dirty="0" smtClean="0"/>
              <a:t>Calcium oxide and carbon dioxide are produced when heating calcium carbonate causes it to decompose.</a:t>
            </a:r>
          </a:p>
          <a:p>
            <a:pPr>
              <a:spcBef>
                <a:spcPts val="1800"/>
              </a:spcBef>
            </a:pPr>
            <a:r>
              <a:rPr lang="en-AU" sz="2600" dirty="0" smtClean="0"/>
              <a:t>Many buses in WA use hydrogen fuel cells as a source of energy.  In this type of fuel cell, hydrogen and oxygen react together to provide energy to the bus.  As a result of this reaction, water is produced.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563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-1" y="732983"/>
            <a:ext cx="95230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Filling Electron Shells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Electron shells </a:t>
            </a:r>
            <a:r>
              <a:rPr lang="en-AU" sz="2800" dirty="0"/>
              <a:t>can only hold a limited number of electrons.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The first shell holds up to 2 electrons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The second shell holds up to 8 electrons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The third shell holds up </a:t>
            </a:r>
            <a:r>
              <a:rPr lang="en-AU" sz="2800" dirty="0" smtClean="0"/>
              <a:t>to 18 electrons</a:t>
            </a:r>
            <a:endParaRPr lang="en-AU" sz="2800" dirty="0" smtClean="0"/>
          </a:p>
          <a:p>
            <a:pPr lvl="1"/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</a:t>
            </a:r>
            <a:r>
              <a:rPr lang="en-AU" sz="2800" dirty="0"/>
              <a:t>number of electrons is listed in order from the innermost shell to the outermost shell, separated by commas.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For example, the electrons in </a:t>
            </a:r>
            <a:r>
              <a:rPr lang="en-AU" sz="2800" dirty="0" smtClean="0"/>
              <a:t>a nitrogen </a:t>
            </a:r>
            <a:r>
              <a:rPr lang="en-AU" sz="2800" dirty="0"/>
              <a:t>atom can be shown as:	</a:t>
            </a:r>
            <a:r>
              <a:rPr lang="en-AU" sz="2800" dirty="0" smtClean="0"/>
              <a:t>	2</a:t>
            </a:r>
            <a:r>
              <a:rPr lang="en-AU" sz="2800" dirty="0"/>
              <a:t>, 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419860"/>
              </p:ext>
            </p:extLst>
          </p:nvPr>
        </p:nvGraphicFramePr>
        <p:xfrm>
          <a:off x="9523075" y="160203"/>
          <a:ext cx="2463077" cy="1554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Draw the electron</a:t>
                      </a:r>
                      <a:r>
                        <a:rPr lang="en-AU" baseline="0" dirty="0" smtClean="0"/>
                        <a:t> shell diagram and write the electron configuration of </a:t>
                      </a:r>
                      <a:r>
                        <a:rPr lang="en-AU" b="1" baseline="0" dirty="0" smtClean="0"/>
                        <a:t>fluorine</a:t>
                      </a:r>
                      <a:r>
                        <a:rPr lang="en-AU" baseline="0" dirty="0" smtClean="0"/>
                        <a:t>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411731"/>
              </p:ext>
            </p:extLst>
          </p:nvPr>
        </p:nvGraphicFramePr>
        <p:xfrm>
          <a:off x="9523074" y="1923023"/>
          <a:ext cx="2463077" cy="1554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Draw the electron</a:t>
                      </a:r>
                      <a:r>
                        <a:rPr lang="en-AU" baseline="0" dirty="0" smtClean="0"/>
                        <a:t> shell diagram and write the electron configuration of </a:t>
                      </a:r>
                      <a:r>
                        <a:rPr lang="en-AU" b="1" baseline="0" dirty="0" smtClean="0"/>
                        <a:t>sodium</a:t>
                      </a:r>
                      <a:r>
                        <a:rPr lang="en-AU" baseline="0" dirty="0" smtClean="0"/>
                        <a:t>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739090"/>
              </p:ext>
            </p:extLst>
          </p:nvPr>
        </p:nvGraphicFramePr>
        <p:xfrm>
          <a:off x="9523074" y="3685843"/>
          <a:ext cx="2463077" cy="1554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Draw the electron</a:t>
                      </a:r>
                      <a:r>
                        <a:rPr lang="en-AU" baseline="0" dirty="0" smtClean="0"/>
                        <a:t> shell diagram and write the electron configuration of </a:t>
                      </a:r>
                      <a:r>
                        <a:rPr lang="en-AU" b="1" baseline="0" dirty="0" smtClean="0"/>
                        <a:t>phosphorus</a:t>
                      </a:r>
                      <a:r>
                        <a:rPr lang="en-AU" baseline="0" dirty="0" smtClean="0"/>
                        <a:t>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53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084AA0-3EDF-46EF-9788-10988AA274BE}"/>
              </a:ext>
            </a:extLst>
          </p:cNvPr>
          <p:cNvSpPr txBox="1"/>
          <p:nvPr/>
        </p:nvSpPr>
        <p:spPr>
          <a:xfrm>
            <a:off x="0" y="663933"/>
            <a:ext cx="94428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In a chemical change, also known as a chemical reaction, at least one new substance is formed.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This new substance has different properties to the original substance.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Some signs a new substance is formed could be: 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Bubbles of gas are formed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Light or heat are produced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 permanent colour change</a:t>
            </a:r>
          </a:p>
          <a:p>
            <a:endParaRPr lang="en-AU" sz="2800" dirty="0" smtClean="0"/>
          </a:p>
          <a:p>
            <a:endParaRPr lang="en-AU" sz="2800" dirty="0"/>
          </a:p>
          <a:p>
            <a:r>
              <a:rPr lang="en-AU" sz="2800" dirty="0" smtClean="0"/>
              <a:t>For each of the pictures shown, give a reason why it would be classed as a chemical reaction.</a:t>
            </a:r>
            <a:endParaRPr lang="en-AU" sz="28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9837772" y="91163"/>
            <a:ext cx="2211880" cy="2720224"/>
            <a:chOff x="9837772" y="91163"/>
            <a:chExt cx="2211880" cy="272022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38366" r="15098"/>
            <a:stretch/>
          </p:blipFill>
          <p:spPr>
            <a:xfrm>
              <a:off x="10177930" y="129988"/>
              <a:ext cx="1871722" cy="268139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837772" y="9116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/>
                <a:t>1</a:t>
              </a:r>
              <a:endParaRPr lang="en-AU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177930" y="2811387"/>
            <a:ext cx="1871722" cy="2489391"/>
            <a:chOff x="10177930" y="2811387"/>
            <a:chExt cx="1871722" cy="248939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0177930" y="2811387"/>
              <a:ext cx="1871722" cy="248939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1709494" y="285021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2</a:t>
              </a:r>
              <a:endParaRPr lang="en-AU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188458" y="2811387"/>
            <a:ext cx="3989472" cy="1925043"/>
            <a:chOff x="6188458" y="2811387"/>
            <a:chExt cx="3989472" cy="192504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28616" y="2811387"/>
              <a:ext cx="3649314" cy="1925043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188458" y="281138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3</a:t>
              </a:r>
              <a:endParaRPr lang="en-AU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4729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40" y="2057400"/>
            <a:ext cx="8274424" cy="2514600"/>
          </a:xfr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anchor="ctr">
            <a:normAutofit/>
          </a:bodyPr>
          <a:lstStyle/>
          <a:p>
            <a:r>
              <a:rPr lang="en-AU" dirty="0" smtClean="0"/>
              <a:t>Chemical Reactions and Word Equations</a:t>
            </a:r>
            <a:br>
              <a:rPr lang="en-AU" dirty="0" smtClean="0"/>
            </a:br>
            <a:r>
              <a:rPr lang="en-AU" sz="2800" dirty="0" smtClean="0"/>
              <a:t>Year </a:t>
            </a:r>
            <a:r>
              <a:rPr lang="en-AU" sz="2800" dirty="0"/>
              <a:t>9</a:t>
            </a:r>
            <a:r>
              <a:rPr lang="en-AU" sz="2800" dirty="0" smtClean="0"/>
              <a:t> </a:t>
            </a:r>
            <a:r>
              <a:rPr lang="en-AU" sz="2800" dirty="0"/>
              <a:t>Science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296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2609"/>
            <a:ext cx="3590904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88417"/>
              </p:ext>
            </p:extLst>
          </p:nvPr>
        </p:nvGraphicFramePr>
        <p:xfrm>
          <a:off x="9514481" y="69246"/>
          <a:ext cx="2605964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</a:t>
                      </a:r>
                      <a:r>
                        <a:rPr lang="en-AU" dirty="0" smtClean="0"/>
                        <a:t>are the two</a:t>
                      </a:r>
                      <a:r>
                        <a:rPr lang="en-AU" baseline="0" dirty="0" smtClean="0"/>
                        <a:t> parts of a chemical reaction we are learning about</a:t>
                      </a:r>
                      <a:r>
                        <a:rPr lang="en-AU" dirty="0" smtClean="0"/>
                        <a:t>?</a:t>
                      </a:r>
                      <a:endParaRPr lang="en-A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6355AD-F9E3-406A-AA51-BD891627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10515600" cy="1620000"/>
          </a:xfrm>
        </p:spPr>
        <p:txBody>
          <a:bodyPr/>
          <a:lstStyle/>
          <a:p>
            <a:r>
              <a:rPr lang="en-AU" dirty="0" smtClean="0"/>
              <a:t>Identify reactants and products in a chemical reaction.</a:t>
            </a:r>
            <a:endParaRPr lang="en-AU" dirty="0"/>
          </a:p>
          <a:p>
            <a:r>
              <a:rPr lang="en-AU" dirty="0" smtClean="0"/>
              <a:t>Write chemical reactions as word equations.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9CF77F-9496-4178-8C53-0D1F282880E9}"/>
              </a:ext>
            </a:extLst>
          </p:cNvPr>
          <p:cNvSpPr txBox="1"/>
          <p:nvPr/>
        </p:nvSpPr>
        <p:spPr>
          <a:xfrm>
            <a:off x="838200" y="3128878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Think, pair, share:  What happens when you mix vinegar with bicarb soda?</a:t>
            </a:r>
            <a:endParaRPr lang="en-AU" sz="28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7133DB7-FA46-4876-877B-10575300B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080697"/>
              </p:ext>
            </p:extLst>
          </p:nvPr>
        </p:nvGraphicFramePr>
        <p:xfrm>
          <a:off x="9514481" y="5503514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property</a:t>
                      </a:r>
                      <a:r>
                        <a:rPr lang="en-AU" b="0" baseline="0" dirty="0"/>
                        <a:t> 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baseline="0" dirty="0"/>
                        <a:t>)</a:t>
                      </a:r>
                      <a:endParaRPr lang="en-AU" b="1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attribute, quality, or characteristic</a:t>
                      </a:r>
                      <a:endParaRPr lang="en-AU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647" y="3602182"/>
            <a:ext cx="4312526" cy="307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5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609743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happens during a chemical</a:t>
                      </a:r>
                      <a:r>
                        <a:rPr lang="en-AU" baseline="0" dirty="0" smtClean="0"/>
                        <a:t> reaction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778597"/>
              </p:ext>
            </p:extLst>
          </p:nvPr>
        </p:nvGraphicFramePr>
        <p:xfrm>
          <a:off x="9514800" y="1203375"/>
          <a:ext cx="2605964" cy="1554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True or false? The new</a:t>
                      </a:r>
                      <a:r>
                        <a:rPr lang="en-AU" baseline="0" dirty="0" smtClean="0"/>
                        <a:t> substances formed in a chemical reaction are called the reactants.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4775"/>
            <a:ext cx="8559835" cy="5981447"/>
          </a:xfrm>
        </p:spPr>
        <p:txBody>
          <a:bodyPr>
            <a:normAutofit/>
          </a:bodyPr>
          <a:lstStyle/>
          <a:p>
            <a:r>
              <a:rPr lang="en-AU" dirty="0" smtClean="0"/>
              <a:t>During a chemical reaction, the different elements in the starting substances are rearranged to form new substances.</a:t>
            </a:r>
            <a:endParaRPr lang="en-AU" dirty="0"/>
          </a:p>
          <a:p>
            <a:r>
              <a:rPr lang="en-AU" dirty="0" smtClean="0"/>
              <a:t>In a chemical reaction, one or more new substances are formed.  These are the </a:t>
            </a:r>
            <a:r>
              <a:rPr lang="en-AU" b="1" dirty="0" smtClean="0"/>
              <a:t>products</a:t>
            </a:r>
            <a:r>
              <a:rPr lang="en-AU" dirty="0" smtClean="0"/>
              <a:t> of the reaction.</a:t>
            </a:r>
          </a:p>
          <a:p>
            <a:r>
              <a:rPr lang="en-AU" dirty="0" smtClean="0"/>
              <a:t>The substances you start with in a chemical reaction are called the </a:t>
            </a:r>
            <a:r>
              <a:rPr lang="en-AU" b="1" dirty="0" smtClean="0"/>
              <a:t>reactants.</a:t>
            </a:r>
            <a:endParaRPr lang="en-AU" sz="2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74344F3-D051-487C-BEA9-B0547A88C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35046"/>
              </p:ext>
            </p:extLst>
          </p:nvPr>
        </p:nvGraphicFramePr>
        <p:xfrm>
          <a:off x="9514800" y="2886990"/>
          <a:ext cx="2605964" cy="2103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When vinegar reacts with bicarb soda, bubbles</a:t>
                      </a:r>
                      <a:r>
                        <a:rPr lang="en-AU" baseline="0" dirty="0" smtClean="0"/>
                        <a:t> of carbon dioxide are formed.  What are the reactants and what is the product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138" y="3575498"/>
            <a:ext cx="4312526" cy="307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761880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are products of this</a:t>
                      </a:r>
                      <a:r>
                        <a:rPr lang="en-AU" baseline="0" dirty="0" smtClean="0"/>
                        <a:t> reaction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945794"/>
              </p:ext>
            </p:extLst>
          </p:nvPr>
        </p:nvGraphicFramePr>
        <p:xfrm>
          <a:off x="9514800" y="1203375"/>
          <a:ext cx="2605964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Name the two reactants in this reaction</a:t>
                      </a:r>
                      <a:r>
                        <a:rPr lang="en-AU" baseline="0" dirty="0" smtClean="0"/>
                        <a:t>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4775"/>
            <a:ext cx="8559835" cy="5981447"/>
          </a:xfrm>
        </p:spPr>
        <p:txBody>
          <a:bodyPr>
            <a:normAutofit/>
          </a:bodyPr>
          <a:lstStyle/>
          <a:p>
            <a:r>
              <a:rPr lang="en-AU" dirty="0" smtClean="0"/>
              <a:t>The </a:t>
            </a:r>
            <a:r>
              <a:rPr lang="en-AU" b="1" dirty="0" smtClean="0"/>
              <a:t>products</a:t>
            </a:r>
            <a:r>
              <a:rPr lang="en-AU" dirty="0" smtClean="0"/>
              <a:t> are the substances </a:t>
            </a:r>
            <a:r>
              <a:rPr lang="en-AU" b="1" dirty="0" smtClean="0"/>
              <a:t>formed</a:t>
            </a:r>
            <a:r>
              <a:rPr lang="en-AU" dirty="0" smtClean="0"/>
              <a:t> in the reaction.</a:t>
            </a:r>
          </a:p>
          <a:p>
            <a:r>
              <a:rPr lang="en-AU" dirty="0" smtClean="0"/>
              <a:t>The </a:t>
            </a:r>
            <a:r>
              <a:rPr lang="en-AU" b="1" dirty="0" smtClean="0"/>
              <a:t>starting substances </a:t>
            </a:r>
            <a:r>
              <a:rPr lang="en-AU" dirty="0" smtClean="0"/>
              <a:t>are called the </a:t>
            </a:r>
            <a:r>
              <a:rPr lang="en-AU" b="1" dirty="0" smtClean="0"/>
              <a:t>reactants.</a:t>
            </a:r>
          </a:p>
          <a:p>
            <a:endParaRPr lang="en-AU" b="1" dirty="0"/>
          </a:p>
          <a:p>
            <a:endParaRPr lang="en-AU" dirty="0"/>
          </a:p>
          <a:p>
            <a:r>
              <a:rPr lang="en-AU" dirty="0" smtClean="0"/>
              <a:t>When sodium metal is put into water, it reacts violently to form hydrogen gas and sodium hydroxide.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179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270033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are products of this</a:t>
                      </a:r>
                      <a:r>
                        <a:rPr lang="en-AU" baseline="0" dirty="0" smtClean="0"/>
                        <a:t> reaction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214227"/>
              </p:ext>
            </p:extLst>
          </p:nvPr>
        </p:nvGraphicFramePr>
        <p:xfrm>
          <a:off x="9514800" y="1203375"/>
          <a:ext cx="2605964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Name the two reactants in this reaction</a:t>
                      </a:r>
                      <a:r>
                        <a:rPr lang="en-AU" baseline="0" dirty="0" smtClean="0"/>
                        <a:t>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4775"/>
            <a:ext cx="8559835" cy="5981447"/>
          </a:xfrm>
        </p:spPr>
        <p:txBody>
          <a:bodyPr>
            <a:normAutofit/>
          </a:bodyPr>
          <a:lstStyle/>
          <a:p>
            <a:r>
              <a:rPr lang="en-AU" dirty="0" smtClean="0"/>
              <a:t>The </a:t>
            </a:r>
            <a:r>
              <a:rPr lang="en-AU" b="1" dirty="0" smtClean="0"/>
              <a:t>products</a:t>
            </a:r>
            <a:r>
              <a:rPr lang="en-AU" dirty="0" smtClean="0"/>
              <a:t> are the substances </a:t>
            </a:r>
            <a:r>
              <a:rPr lang="en-AU" b="1" dirty="0" smtClean="0"/>
              <a:t>formed</a:t>
            </a:r>
            <a:r>
              <a:rPr lang="en-AU" dirty="0" smtClean="0"/>
              <a:t> in the reaction.</a:t>
            </a:r>
          </a:p>
          <a:p>
            <a:r>
              <a:rPr lang="en-AU" dirty="0" smtClean="0"/>
              <a:t>The </a:t>
            </a:r>
            <a:r>
              <a:rPr lang="en-AU" b="1" dirty="0" smtClean="0"/>
              <a:t>starting substances </a:t>
            </a:r>
            <a:r>
              <a:rPr lang="en-AU" dirty="0" smtClean="0"/>
              <a:t>are called the </a:t>
            </a:r>
            <a:r>
              <a:rPr lang="en-AU" b="1" dirty="0" smtClean="0"/>
              <a:t>reactants.</a:t>
            </a:r>
          </a:p>
          <a:p>
            <a:endParaRPr lang="en-AU" sz="2600" b="1" dirty="0"/>
          </a:p>
          <a:p>
            <a:endParaRPr lang="en-AU" sz="2600" dirty="0"/>
          </a:p>
          <a:p>
            <a:r>
              <a:rPr lang="en-AU" dirty="0" smtClean="0"/>
              <a:t>When magnesium is burnt, it reacts with oxygen in the air to form magnesium oxide.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96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346774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are products of this</a:t>
                      </a:r>
                      <a:r>
                        <a:rPr lang="en-AU" baseline="0" dirty="0" smtClean="0"/>
                        <a:t> reaction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32542"/>
              </p:ext>
            </p:extLst>
          </p:nvPr>
        </p:nvGraphicFramePr>
        <p:xfrm>
          <a:off x="9514800" y="1203375"/>
          <a:ext cx="2605964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Name the reactant in this reaction</a:t>
                      </a:r>
                      <a:r>
                        <a:rPr lang="en-AU" baseline="0" dirty="0" smtClean="0"/>
                        <a:t>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4775"/>
            <a:ext cx="8559835" cy="5981447"/>
          </a:xfrm>
        </p:spPr>
        <p:txBody>
          <a:bodyPr>
            <a:normAutofit/>
          </a:bodyPr>
          <a:lstStyle/>
          <a:p>
            <a:r>
              <a:rPr lang="en-AU" dirty="0" smtClean="0"/>
              <a:t>The </a:t>
            </a:r>
            <a:r>
              <a:rPr lang="en-AU" b="1" dirty="0" smtClean="0"/>
              <a:t>products</a:t>
            </a:r>
            <a:r>
              <a:rPr lang="en-AU" dirty="0" smtClean="0"/>
              <a:t> are the substances </a:t>
            </a:r>
            <a:r>
              <a:rPr lang="en-AU" b="1" dirty="0" smtClean="0"/>
              <a:t>formed</a:t>
            </a:r>
            <a:r>
              <a:rPr lang="en-AU" dirty="0" smtClean="0"/>
              <a:t> in the reaction.</a:t>
            </a:r>
          </a:p>
          <a:p>
            <a:r>
              <a:rPr lang="en-AU" dirty="0" smtClean="0"/>
              <a:t>The </a:t>
            </a:r>
            <a:r>
              <a:rPr lang="en-AU" b="1" dirty="0" smtClean="0"/>
              <a:t>starting substances </a:t>
            </a:r>
            <a:r>
              <a:rPr lang="en-AU" dirty="0" smtClean="0"/>
              <a:t>are called the </a:t>
            </a:r>
            <a:r>
              <a:rPr lang="en-AU" b="1" dirty="0" smtClean="0"/>
              <a:t>reactants.</a:t>
            </a:r>
          </a:p>
          <a:p>
            <a:endParaRPr lang="en-AU" sz="2600" b="1" dirty="0"/>
          </a:p>
          <a:p>
            <a:endParaRPr lang="en-AU" sz="2600" dirty="0"/>
          </a:p>
          <a:p>
            <a:r>
              <a:rPr lang="en-AU" dirty="0" smtClean="0"/>
              <a:t>When it is heated, hydrogen peroxide breaks down into water and oxygen.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3091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4338</TotalTime>
  <Words>1441</Words>
  <Application>Microsoft Office PowerPoint</Application>
  <PresentationFormat>Widescreen</PresentationFormat>
  <Paragraphs>206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Chemical Reactions and Word Equations Year 9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SMITH Karen [Harrisdale Senior High School]</cp:lastModifiedBy>
  <cp:revision>230</cp:revision>
  <cp:lastPrinted>2017-04-18T22:41:05Z</cp:lastPrinted>
  <dcterms:created xsi:type="dcterms:W3CDTF">2017-01-28T08:32:28Z</dcterms:created>
  <dcterms:modified xsi:type="dcterms:W3CDTF">2020-10-22T01:12:55Z</dcterms:modified>
</cp:coreProperties>
</file>