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647" r:id="rId3"/>
    <p:sldId id="639" r:id="rId4"/>
    <p:sldId id="653" r:id="rId5"/>
    <p:sldId id="658" r:id="rId6"/>
    <p:sldId id="659" r:id="rId7"/>
    <p:sldId id="660" r:id="rId8"/>
    <p:sldId id="661" r:id="rId9"/>
    <p:sldId id="662" r:id="rId10"/>
    <p:sldId id="663" r:id="rId11"/>
    <p:sldId id="664" r:id="rId12"/>
    <p:sldId id="665" r:id="rId13"/>
    <p:sldId id="667" r:id="rId14"/>
    <p:sldId id="668" r:id="rId15"/>
    <p:sldId id="669" r:id="rId16"/>
    <p:sldId id="670" r:id="rId17"/>
    <p:sldId id="671" r:id="rId18"/>
    <p:sldId id="672" r:id="rId19"/>
    <p:sldId id="673" r:id="rId20"/>
    <p:sldId id="674" r:id="rId21"/>
    <p:sldId id="675" r:id="rId22"/>
    <p:sldId id="676" r:id="rId23"/>
    <p:sldId id="677" r:id="rId24"/>
    <p:sldId id="678" r:id="rId25"/>
    <p:sldId id="679" r:id="rId26"/>
    <p:sldId id="680" r:id="rId27"/>
    <p:sldId id="681" r:id="rId28"/>
    <p:sldId id="682" r:id="rId29"/>
    <p:sldId id="683" r:id="rId30"/>
    <p:sldId id="684" r:id="rId31"/>
    <p:sldId id="685" r:id="rId32"/>
    <p:sldId id="686" r:id="rId33"/>
    <p:sldId id="687" r:id="rId34"/>
    <p:sldId id="688" r:id="rId35"/>
    <p:sldId id="689" r:id="rId36"/>
    <p:sldId id="690" r:id="rId37"/>
    <p:sldId id="691" r:id="rId38"/>
    <p:sldId id="692" r:id="rId39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8F00"/>
    <a:srgbClr val="765A00"/>
    <a:srgbClr val="00B050"/>
    <a:srgbClr val="E1E1E1"/>
    <a:srgbClr val="9CBD8D"/>
    <a:srgbClr val="D5E3CF"/>
    <a:srgbClr val="8C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1441" autoAdjust="0"/>
  </p:normalViewPr>
  <p:slideViewPr>
    <p:cSldViewPr snapToGrid="0">
      <p:cViewPr varScale="1">
        <p:scale>
          <a:sx n="81" d="100"/>
          <a:sy n="81" d="100"/>
        </p:scale>
        <p:origin x="4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4A6C1-B0A7-4C65-9777-F5B3323CF083}" type="datetimeFigureOut">
              <a:rPr lang="en-AU" smtClean="0"/>
              <a:t>28/10/2020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A51B3-9319-42D0-A550-90C1F3CDF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46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28/10/2020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5275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88320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24338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1.007 (p) and 1.009 (n) if you want to be more exact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06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8597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35364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62854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9218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72893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62470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12942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837132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6242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07057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31032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9943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343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6425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15620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0675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6816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08573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6055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833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28/10/2020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28/10/2020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28/10/2020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28/10/2020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28/10/2020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28/10/2020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28/10/2020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28/10/2020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28/10/2020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28/10/2020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28/10/2020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28/10/2020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chemeClr val="accent4"/>
            </a:solidFill>
          </a:ln>
        </p:spPr>
        <p:txBody>
          <a:bodyPr anchor="ctr"/>
          <a:lstStyle/>
          <a:p>
            <a:r>
              <a:rPr lang="en-AU" dirty="0" smtClean="0"/>
              <a:t>Chemistry Test 1 Revision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4000" dirty="0" smtClean="0"/>
              <a:t>Year 9 Chemistry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Structure of Atoms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Atoms are made of three subatomic particles: </a:t>
            </a:r>
            <a:r>
              <a:rPr lang="en-AU" sz="2800" b="1" dirty="0"/>
              <a:t>protons</a:t>
            </a:r>
            <a:r>
              <a:rPr lang="en-AU" sz="2800" dirty="0"/>
              <a:t>, </a:t>
            </a:r>
            <a:r>
              <a:rPr lang="en-AU" sz="2800" b="1" dirty="0"/>
              <a:t>neutrons</a:t>
            </a:r>
            <a:r>
              <a:rPr lang="en-AU" sz="2800" dirty="0"/>
              <a:t> and </a:t>
            </a:r>
            <a:r>
              <a:rPr lang="en-AU" sz="2800" b="1" dirty="0"/>
              <a:t>electrons</a:t>
            </a:r>
            <a:r>
              <a:rPr lang="en-AU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Protons and neutrons are found in the centre of an atom, which is called the </a:t>
            </a:r>
            <a:r>
              <a:rPr lang="en-AU" sz="2800" b="1" dirty="0"/>
              <a:t>nucleus</a:t>
            </a:r>
            <a:r>
              <a:rPr lang="en-AU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Electrons orbit the nucleus at very high speeds.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451629" y="541290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Subatomic</a:t>
                      </a:r>
                      <a:r>
                        <a:rPr lang="en-AU" baseline="0" dirty="0"/>
                        <a:t>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000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Atomic 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Atoms of the same element all have the same number of protons in their nucleus.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number of protons is called the </a:t>
            </a:r>
            <a:r>
              <a:rPr lang="en-AU" sz="2800" b="1" dirty="0"/>
              <a:t>atomic number</a:t>
            </a:r>
            <a:r>
              <a:rPr lang="en-AU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For example, all atoms of carbon have 6 protons, so its atomic number is 6.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451629" y="541290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Subatomic</a:t>
                      </a:r>
                      <a:r>
                        <a:rPr lang="en-AU" baseline="0" dirty="0"/>
                        <a:t>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0396"/>
          <a:stretch/>
        </p:blipFill>
        <p:spPr>
          <a:xfrm>
            <a:off x="5692714" y="3051141"/>
            <a:ext cx="3439783" cy="364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53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0773"/>
          <a:stretch/>
        </p:blipFill>
        <p:spPr>
          <a:xfrm>
            <a:off x="4369330" y="3180272"/>
            <a:ext cx="5143500" cy="317856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5230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Isotopes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Atoms of the same element all have the same number of protons, but the number of </a:t>
            </a:r>
            <a:r>
              <a:rPr lang="en-AU" sz="2800" b="1" dirty="0"/>
              <a:t>neutrons</a:t>
            </a:r>
            <a:r>
              <a:rPr lang="en-AU" sz="2800" dirty="0"/>
              <a:t> can be different.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Atoms of the same element with different numbers of neutrons are called </a:t>
            </a:r>
            <a:r>
              <a:rPr lang="en-AU" sz="2800" b="1" dirty="0"/>
              <a:t>isotopes</a:t>
            </a:r>
            <a:r>
              <a:rPr lang="en-AU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For example, carbon </a:t>
            </a:r>
            <a:br>
              <a:rPr lang="en-AU" sz="2800" dirty="0"/>
            </a:br>
            <a:r>
              <a:rPr lang="en-AU" sz="2800" dirty="0"/>
              <a:t>isotopes all have 6 protons, </a:t>
            </a:r>
            <a:br>
              <a:rPr lang="en-AU" sz="2800" dirty="0"/>
            </a:br>
            <a:r>
              <a:rPr lang="en-AU" sz="2800" dirty="0"/>
              <a:t>but they have different </a:t>
            </a:r>
            <a:br>
              <a:rPr lang="en-AU" sz="2800" dirty="0"/>
            </a:br>
            <a:r>
              <a:rPr lang="en-AU" sz="2800" dirty="0"/>
              <a:t>numbers 	of neutrons</a:t>
            </a:r>
            <a:br>
              <a:rPr lang="en-AU" sz="2800" dirty="0"/>
            </a:br>
            <a:r>
              <a:rPr lang="en-AU" sz="2800" dirty="0"/>
              <a:t>(6, 7, and 8).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451629" y="541290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Subatomic</a:t>
                      </a:r>
                      <a:r>
                        <a:rPr lang="en-AU" baseline="0" dirty="0"/>
                        <a:t>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1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06923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Atomic Mass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mass of an atom is determined by </a:t>
            </a:r>
            <a:br>
              <a:rPr lang="en-AU" sz="2800" dirty="0"/>
            </a:br>
            <a:r>
              <a:rPr lang="en-AU" sz="2800" dirty="0"/>
              <a:t>the mass of its nucleus.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600" dirty="0"/>
              <a:t>Electrons are so light compared to protons </a:t>
            </a:r>
            <a:br>
              <a:rPr lang="en-AU" sz="2600" dirty="0"/>
            </a:br>
            <a:r>
              <a:rPr lang="en-AU" sz="2600" dirty="0"/>
              <a:t>and neutrons that they are usually not considered.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On the relative atomic scale, protons and neutrons both have masses of approximately 1 amu (atomic mass unit).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This allows us to work out the total mass of an atom by adding the number of protons and neutrons.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451629" y="541290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Subatomic</a:t>
                      </a:r>
                      <a:r>
                        <a:rPr lang="en-AU" baseline="0" dirty="0"/>
                        <a:t>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04" y="22179"/>
            <a:ext cx="2618238" cy="269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18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88967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Atomic Mass 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mass number of an atom is found by adding the number of protons and neutrons.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Different isotopes are written with their atomic mass numbers after the element name,</a:t>
            </a:r>
            <a:br>
              <a:rPr lang="en-AU" sz="2800" dirty="0"/>
            </a:br>
            <a:r>
              <a:rPr lang="en-AU" sz="2800" dirty="0"/>
              <a:t>e.g. helium-4 or helium-5.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10773" r="2660"/>
          <a:stretch/>
        </p:blipFill>
        <p:spPr>
          <a:xfrm>
            <a:off x="5877812" y="2886760"/>
            <a:ext cx="6255246" cy="397124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6BBBD21-7376-43CA-A0EC-51198058DF09}"/>
              </a:ext>
            </a:extLst>
          </p:cNvPr>
          <p:cNvSpPr/>
          <p:nvPr/>
        </p:nvSpPr>
        <p:spPr>
          <a:xfrm>
            <a:off x="5877812" y="6247417"/>
            <a:ext cx="747163" cy="61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42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710" t="6172" r="17216" b="6660"/>
          <a:stretch/>
        </p:blipFill>
        <p:spPr>
          <a:xfrm>
            <a:off x="6819152" y="3564615"/>
            <a:ext cx="3174783" cy="285403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732983"/>
            <a:ext cx="91499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Atomic Symbols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An atomic symbol is a way of representing a specific isotope of an element.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An atomic symbol always includes: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The symbol of the element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The atomic number (in front of and</a:t>
            </a:r>
            <a:br>
              <a:rPr lang="en-AU" sz="2800" dirty="0"/>
            </a:br>
            <a:r>
              <a:rPr lang="en-AU" sz="2800" b="1" dirty="0"/>
              <a:t>below</a:t>
            </a:r>
            <a:r>
              <a:rPr lang="en-AU" sz="2800" dirty="0"/>
              <a:t> the element symbol)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The mass number (in front of and </a:t>
            </a:r>
            <a:br>
              <a:rPr lang="en-AU" sz="2800" dirty="0"/>
            </a:br>
            <a:r>
              <a:rPr lang="en-AU" sz="2800" b="1" dirty="0"/>
              <a:t>above</a:t>
            </a:r>
            <a:r>
              <a:rPr lang="en-AU" sz="2800" dirty="0"/>
              <a:t> the element symbol)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0" dirty="0"/>
              <a:t>This helium atom can be represented as</a:t>
            </a:r>
            <a:r>
              <a:rPr lang="en-AU" sz="2800" dirty="0">
                <a:latin typeface="Cambria Math" panose="02040503050406030204" pitchFamily="18" charset="0"/>
              </a:rPr>
              <a:t>:</a:t>
            </a:r>
            <a:endParaRPr lang="en-AU" sz="2800" b="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451629" y="541290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Subatomic</a:t>
                      </a:r>
                      <a:r>
                        <a:rPr lang="en-AU" baseline="0" dirty="0"/>
                        <a:t>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109772" y="5435052"/>
                <a:ext cx="946606" cy="8974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noBar"/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nor/>
                        </m:rPr>
                        <a:rPr lang="en-AU" sz="2800" i="0">
                          <a:latin typeface="Cambria Math" panose="02040503050406030204" pitchFamily="18" charset="0"/>
                        </a:rPr>
                        <m:t>He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772" y="5435052"/>
                <a:ext cx="946606" cy="8974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6358965" y="22428"/>
            <a:ext cx="3092664" cy="3156647"/>
            <a:chOff x="4512235" y="615576"/>
            <a:chExt cx="3334871" cy="3334871"/>
          </a:xfrm>
        </p:grpSpPr>
        <p:sp>
          <p:nvSpPr>
            <p:cNvPr id="17" name="Rectangle 16"/>
            <p:cNvSpPr/>
            <p:nvPr/>
          </p:nvSpPr>
          <p:spPr>
            <a:xfrm>
              <a:off x="4512235" y="615576"/>
              <a:ext cx="3334871" cy="33348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>
                    <a:alpha val="0"/>
                  </a:srgbClr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667468" y="758233"/>
              <a:ext cx="2892058" cy="297981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EE334A7-11CB-4352-9182-279813D6248B}"/>
              </a:ext>
            </a:extLst>
          </p:cNvPr>
          <p:cNvSpPr txBox="1"/>
          <p:nvPr/>
        </p:nvSpPr>
        <p:spPr>
          <a:xfrm>
            <a:off x="310472" y="5855928"/>
            <a:ext cx="17285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atomic number </a:t>
            </a:r>
            <a:r>
              <a:rPr lang="en-AU" sz="1400" dirty="0"/>
              <a:t>(protons)</a:t>
            </a:r>
            <a:endParaRPr lang="en-A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71E3AB0-8E98-4388-9F0C-D0930179CB4D}"/>
              </a:ext>
            </a:extLst>
          </p:cNvPr>
          <p:cNvSpPr txBox="1"/>
          <p:nvPr/>
        </p:nvSpPr>
        <p:spPr>
          <a:xfrm>
            <a:off x="-70789" y="5300403"/>
            <a:ext cx="2109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dirty="0"/>
              <a:t>mass number </a:t>
            </a:r>
            <a:r>
              <a:rPr lang="en-AU" sz="1400" dirty="0"/>
              <a:t>(protons + neutrons)</a:t>
            </a:r>
            <a:endParaRPr lang="en-A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6B1C376-BF00-4F17-80F0-9A4261583BCE}"/>
              </a:ext>
            </a:extLst>
          </p:cNvPr>
          <p:cNvSpPr txBox="1"/>
          <p:nvPr/>
        </p:nvSpPr>
        <p:spPr>
          <a:xfrm>
            <a:off x="3098427" y="5745074"/>
            <a:ext cx="172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element symbol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43598A56-D85E-4E52-84DB-7A4BA6AD9988}"/>
              </a:ext>
            </a:extLst>
          </p:cNvPr>
          <p:cNvCxnSpPr>
            <a:cxnSpLocks/>
          </p:cNvCxnSpPr>
          <p:nvPr/>
        </p:nvCxnSpPr>
        <p:spPr>
          <a:xfrm flipV="1">
            <a:off x="2038983" y="5629469"/>
            <a:ext cx="1800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D7770308-1D64-4BBA-AB0B-702523AB1DE0}"/>
              </a:ext>
            </a:extLst>
          </p:cNvPr>
          <p:cNvCxnSpPr/>
          <p:nvPr/>
        </p:nvCxnSpPr>
        <p:spPr>
          <a:xfrm flipV="1">
            <a:off x="2038983" y="6150837"/>
            <a:ext cx="18000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DF2BA81F-43AC-46F0-BD87-44FF904E6FFE}"/>
              </a:ext>
            </a:extLst>
          </p:cNvPr>
          <p:cNvCxnSpPr>
            <a:cxnSpLocks/>
          </p:cNvCxnSpPr>
          <p:nvPr/>
        </p:nvCxnSpPr>
        <p:spPr>
          <a:xfrm flipH="1">
            <a:off x="2950526" y="5934939"/>
            <a:ext cx="1800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88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" y="732983"/>
            <a:ext cx="61378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Atomic Symbols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An atomic symbol always includes: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The symbol of the element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The atomic number (in front of and </a:t>
            </a:r>
            <a:r>
              <a:rPr lang="en-AU" sz="2800" b="1" dirty="0"/>
              <a:t>below</a:t>
            </a:r>
            <a:r>
              <a:rPr lang="en-AU" sz="2800" dirty="0"/>
              <a:t> the element symbol)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dirty="0"/>
              <a:t>The mass number (in front of and </a:t>
            </a:r>
            <a:r>
              <a:rPr lang="en-AU" sz="2800" b="1" dirty="0"/>
              <a:t>above</a:t>
            </a:r>
            <a:r>
              <a:rPr lang="en-AU" sz="2800" dirty="0"/>
              <a:t> the element symbol)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451629" y="541290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Subatomic</a:t>
                      </a:r>
                      <a:r>
                        <a:rPr lang="en-AU" baseline="0" dirty="0"/>
                        <a:t>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t="10773" r="2660"/>
          <a:stretch/>
        </p:blipFill>
        <p:spPr>
          <a:xfrm>
            <a:off x="6137836" y="1700013"/>
            <a:ext cx="5848316" cy="371289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F650591-BF6D-4998-A9C4-1FD80747FFA8}"/>
              </a:ext>
            </a:extLst>
          </p:cNvPr>
          <p:cNvSpPr/>
          <p:nvPr/>
        </p:nvSpPr>
        <p:spPr>
          <a:xfrm>
            <a:off x="6096000" y="4802324"/>
            <a:ext cx="747163" cy="610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48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Structure of Atoms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Atoms are made of three subatomic </a:t>
            </a:r>
            <a:r>
              <a:rPr lang="en-AU" sz="2800" dirty="0" smtClean="0"/>
              <a:t>particles</a:t>
            </a:r>
            <a:r>
              <a:rPr lang="en-AU" sz="2800" dirty="0"/>
              <a:t>: </a:t>
            </a:r>
            <a:r>
              <a:rPr lang="en-AU" sz="2800" b="1" dirty="0"/>
              <a:t>protons</a:t>
            </a:r>
            <a:r>
              <a:rPr lang="en-AU" sz="2800" dirty="0"/>
              <a:t>, </a:t>
            </a:r>
            <a:r>
              <a:rPr lang="en-AU" sz="2800" b="1" dirty="0"/>
              <a:t>neutrons</a:t>
            </a:r>
            <a:r>
              <a:rPr lang="en-AU" sz="2800" dirty="0"/>
              <a:t> and </a:t>
            </a:r>
            <a:r>
              <a:rPr lang="en-AU" sz="2800" b="1" dirty="0"/>
              <a:t>electrons</a:t>
            </a:r>
            <a:r>
              <a:rPr lang="en-AU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Protons and neutrons are found in the centre of an atom, which is called the </a:t>
            </a:r>
            <a:r>
              <a:rPr lang="en-AU" sz="2800" b="1" dirty="0"/>
              <a:t>nucleus</a:t>
            </a:r>
            <a:r>
              <a:rPr lang="en-AU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Electrons orbit the nucleus at very high speeds</a:t>
            </a:r>
            <a:r>
              <a:rPr lang="en-AU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In a neutral atom, the number of protons is equal to the number of electrons.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3431646" y="5250543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Subatomic: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73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Electron Shells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Electrons do not orbit the nucleus randomly, they occupy specific areas of space around the nucleus.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These areas are called electron shells.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Each shell can only hold a limited number of electrons.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first shell holds up to 2 electrons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second shell holds up to 8 electrons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third shell holds up to 18 electrons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arrangement of electrons in an atom is 		   called its </a:t>
            </a:r>
            <a:r>
              <a:rPr lang="en-AU" sz="2800" b="1" dirty="0" smtClean="0"/>
              <a:t>electron</a:t>
            </a:r>
            <a:r>
              <a:rPr lang="en-AU" sz="2800" dirty="0" smtClean="0"/>
              <a:t> </a:t>
            </a:r>
            <a:r>
              <a:rPr lang="en-AU" sz="2800" b="1" dirty="0" smtClean="0"/>
              <a:t>configuration</a:t>
            </a:r>
            <a:r>
              <a:rPr lang="en-AU" sz="2800" dirty="0" smtClean="0"/>
              <a:t>.</a:t>
            </a:r>
            <a:endParaRPr lang="en-AU" sz="2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451629" y="541290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Subatomic: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20396"/>
          <a:stretch/>
        </p:blipFill>
        <p:spPr>
          <a:xfrm>
            <a:off x="6803366" y="3364472"/>
            <a:ext cx="2665890" cy="282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3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Electron Shells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Electron shells are filled in a predictable way.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first 2 electrons go in the first shell, one on each side.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next 4 electrons go in the second shell, starting at the top and moving clockwise.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next 4 electrons, go in the second 			      shell and form pairs with the other 		        electrons.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third shell fills in the same way 			          as the second.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451629" y="541290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Subatomic: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7546410" y="3456801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7438551" y="5732312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>
            <a:off x="7434424" y="3005524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/>
          <p:cNvSpPr/>
          <p:nvPr/>
        </p:nvSpPr>
        <p:spPr>
          <a:xfrm>
            <a:off x="8910526" y="4200234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6169466" y="4453281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7557284" y="5297638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/>
          <p:cNvSpPr/>
          <p:nvPr/>
        </p:nvSpPr>
        <p:spPr>
          <a:xfrm>
            <a:off x="7699381" y="3003675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6169465" y="4194087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8910525" y="4453281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/>
          <p:cNvSpPr/>
          <p:nvPr/>
        </p:nvSpPr>
        <p:spPr>
          <a:xfrm>
            <a:off x="7684609" y="5732312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7421881" y="2571638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/>
          <p:cNvSpPr/>
          <p:nvPr/>
        </p:nvSpPr>
        <p:spPr>
          <a:xfrm>
            <a:off x="7686838" y="2569789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Oval 30"/>
          <p:cNvSpPr/>
          <p:nvPr/>
        </p:nvSpPr>
        <p:spPr>
          <a:xfrm>
            <a:off x="9346059" y="4194087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Oval 31"/>
          <p:cNvSpPr/>
          <p:nvPr/>
        </p:nvSpPr>
        <p:spPr>
          <a:xfrm>
            <a:off x="9346058" y="4447134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3" name="Oval 32"/>
          <p:cNvSpPr/>
          <p:nvPr/>
        </p:nvSpPr>
        <p:spPr>
          <a:xfrm>
            <a:off x="5732011" y="4190893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Oval 33"/>
          <p:cNvSpPr/>
          <p:nvPr/>
        </p:nvSpPr>
        <p:spPr>
          <a:xfrm>
            <a:off x="5732010" y="4443940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Oval 34"/>
          <p:cNvSpPr/>
          <p:nvPr/>
        </p:nvSpPr>
        <p:spPr>
          <a:xfrm>
            <a:off x="7434424" y="6169718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6" name="Oval 35"/>
          <p:cNvSpPr/>
          <p:nvPr/>
        </p:nvSpPr>
        <p:spPr>
          <a:xfrm>
            <a:off x="7680482" y="6169718"/>
            <a:ext cx="211141" cy="21114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8" name="Group 37"/>
          <p:cNvGrpSpPr/>
          <p:nvPr/>
        </p:nvGrpSpPr>
        <p:grpSpPr>
          <a:xfrm>
            <a:off x="5839504" y="2670185"/>
            <a:ext cx="3612125" cy="3612125"/>
            <a:chOff x="5839504" y="2670185"/>
            <a:chExt cx="3612125" cy="3612125"/>
          </a:xfrm>
        </p:grpSpPr>
        <p:grpSp>
          <p:nvGrpSpPr>
            <p:cNvPr id="7" name="Group 6"/>
            <p:cNvGrpSpPr/>
            <p:nvPr/>
          </p:nvGrpSpPr>
          <p:grpSpPr>
            <a:xfrm>
              <a:off x="5839504" y="2670185"/>
              <a:ext cx="3612125" cy="3612125"/>
              <a:chOff x="2805928" y="2649833"/>
              <a:chExt cx="2545029" cy="2545029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3800960" y="3640346"/>
                <a:ext cx="564005" cy="56400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435775" y="3280912"/>
                <a:ext cx="1285336" cy="128533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112796" y="2956701"/>
                <a:ext cx="1931294" cy="19312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2805928" y="2649833"/>
                <a:ext cx="2545029" cy="254502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7201765" y="4305804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/>
                <a:t>Nucleus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76989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Types of Bonding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/>
              <a:t>Ionic compounds </a:t>
            </a:r>
            <a:r>
              <a:rPr lang="en-AU" sz="2800" dirty="0"/>
              <a:t>are made when a </a:t>
            </a:r>
            <a:r>
              <a:rPr lang="en-AU" sz="2800" b="1" dirty="0"/>
              <a:t>metal</a:t>
            </a:r>
            <a:r>
              <a:rPr lang="en-AU" sz="2800" dirty="0"/>
              <a:t> atom bonds with a </a:t>
            </a:r>
            <a:r>
              <a:rPr lang="en-AU" sz="2800" b="1" dirty="0"/>
              <a:t>non-metal</a:t>
            </a:r>
            <a:r>
              <a:rPr lang="en-AU" sz="2800" dirty="0"/>
              <a:t> particle (atom or molecule).</a:t>
            </a:r>
          </a:p>
          <a:p>
            <a:r>
              <a:rPr lang="en-AU" sz="2400" b="1" dirty="0"/>
              <a:t>e.g. </a:t>
            </a:r>
            <a:r>
              <a:rPr lang="en-AU" sz="2400" b="1" i="1" dirty="0"/>
              <a:t>Calcium carbonate: CaCO</a:t>
            </a:r>
            <a:r>
              <a:rPr lang="en-AU" sz="2400" b="1" i="1" baseline="-25000" dirty="0"/>
              <a:t>3</a:t>
            </a:r>
            <a:r>
              <a:rPr lang="en-AU" sz="2400" b="1" i="1" dirty="0"/>
              <a:t>	Sodium chloride (table salt): </a:t>
            </a:r>
            <a:r>
              <a:rPr lang="en-AU" sz="2400" b="1" i="1" dirty="0" err="1"/>
              <a:t>NaC</a:t>
            </a:r>
            <a:r>
              <a:rPr lang="en-AU" sz="2400" b="1" i="1" dirty="0"/>
              <a:t>ℓ</a:t>
            </a:r>
            <a:endParaRPr lang="en-AU" sz="2400" dirty="0"/>
          </a:p>
          <a:p>
            <a:endParaRPr lang="en-AU" sz="2800" b="1" dirty="0"/>
          </a:p>
          <a:p>
            <a:endParaRPr lang="en-AU" sz="2800" b="1" dirty="0"/>
          </a:p>
          <a:p>
            <a:endParaRPr lang="en-AU" sz="2800" b="1" dirty="0" smtClean="0"/>
          </a:p>
          <a:p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b="1" dirty="0"/>
              <a:t>Covalent compounds </a:t>
            </a:r>
            <a:r>
              <a:rPr lang="en-AU" sz="2800" dirty="0"/>
              <a:t>are made when a </a:t>
            </a:r>
            <a:r>
              <a:rPr lang="en-AU" sz="2800" b="1" dirty="0"/>
              <a:t>non-metal</a:t>
            </a:r>
            <a:r>
              <a:rPr lang="en-AU" sz="2800" dirty="0"/>
              <a:t> atom bonds with another </a:t>
            </a:r>
            <a:r>
              <a:rPr lang="en-AU" sz="2800" b="1" u="sng" dirty="0"/>
              <a:t>different</a:t>
            </a:r>
            <a:r>
              <a:rPr lang="en-AU" sz="2800" b="1" dirty="0"/>
              <a:t> non-metal </a:t>
            </a:r>
            <a:r>
              <a:rPr lang="en-AU" sz="2800" dirty="0"/>
              <a:t>atom.</a:t>
            </a:r>
          </a:p>
          <a:p>
            <a:r>
              <a:rPr lang="en-AU" sz="2800" b="1" dirty="0"/>
              <a:t>e.g. </a:t>
            </a:r>
            <a:r>
              <a:rPr lang="en-AU" sz="2800" b="1" i="1" dirty="0"/>
              <a:t>Dihydrogen monoxide (water)		Carbon </a:t>
            </a:r>
            <a:r>
              <a:rPr lang="en-AU" sz="2800" b="1" i="1" dirty="0" smtClean="0"/>
              <a:t>dioxide</a:t>
            </a:r>
            <a:endParaRPr lang="en-AU" sz="28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24455" y="2516902"/>
            <a:ext cx="1889005" cy="1166118"/>
          </a:xfrm>
          <a:prstGeom prst="rect">
            <a:avLst/>
          </a:prstGeom>
        </p:spPr>
      </p:pic>
      <p:pic>
        <p:nvPicPr>
          <p:cNvPr id="8" name="Picture 2" descr="Calcium carbonate structure">
            <a:extLst>
              <a:ext uri="{FF2B5EF4-FFF2-40B4-BE49-F238E27FC236}">
                <a16:creationId xmlns="" xmlns:a16="http://schemas.microsoft.com/office/drawing/2014/main" id="{360598B2-B3A8-48C8-98ED-AF963A2BF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54" t="17194" r="1508" b="9709"/>
          <a:stretch/>
        </p:blipFill>
        <p:spPr bwMode="auto">
          <a:xfrm>
            <a:off x="1217225" y="2502657"/>
            <a:ext cx="2035711" cy="121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180" y="5492093"/>
            <a:ext cx="1542756" cy="105454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/>
          <a:srcRect l="4641" t="5742" r="5067" b="11218"/>
          <a:stretch/>
        </p:blipFill>
        <p:spPr>
          <a:xfrm>
            <a:off x="6229735" y="5492093"/>
            <a:ext cx="2928324" cy="105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1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Electron Shells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outermost electron shell is called the </a:t>
            </a:r>
            <a:r>
              <a:rPr lang="en-AU" sz="2800" b="1" dirty="0" smtClean="0"/>
              <a:t>valence shell</a:t>
            </a:r>
            <a:r>
              <a:rPr lang="en-AU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chemical properties of an element are determined by the number of electrons in the valence shell.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Elements with the same number of valence electrons react in similar ways.</a:t>
            </a:r>
            <a:endParaRPr lang="en-AU" sz="2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451629" y="541290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Subatomic: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420" y="3773779"/>
            <a:ext cx="52197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8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Electron 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arrangement of electrons in each shell can also be represented using numbers.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number of electrons in each shell is listed in order from the innermost shell to the outermost shell.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numbers are separated by commas.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For example, the electrons in the nitrogen 		    atom can be shown as:	2,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451629" y="541290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Subatomic: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806" y="4446131"/>
            <a:ext cx="5219700" cy="205740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4"/>
          <a:srcRect b="20396"/>
          <a:stretch/>
        </p:blipFill>
        <p:spPr>
          <a:xfrm>
            <a:off x="6758832" y="2648340"/>
            <a:ext cx="2665890" cy="282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0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Excited Electrons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In an atom, the electrons orbit the nucleus in particular spaces, called electron shell.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energy (often thermal or electrical) is added to the atom, the electrons in the outermost shell can jump to a shell further away from the nucleus.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an electron has jumped to a higher electron shell, it is called an </a:t>
            </a:r>
            <a:r>
              <a:rPr lang="en-AU" sz="2800" b="1" dirty="0" smtClean="0"/>
              <a:t>excited electron</a:t>
            </a:r>
            <a:r>
              <a:rPr lang="en-AU" sz="2800" dirty="0" smtClean="0"/>
              <a:t>.</a:t>
            </a:r>
            <a:endParaRPr lang="en-AU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817" t="5178" r="34744" b="9851"/>
          <a:stretch/>
        </p:blipFill>
        <p:spPr>
          <a:xfrm>
            <a:off x="4734628" y="3905026"/>
            <a:ext cx="4389120" cy="259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9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Excited Electrons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Excited electrons cannot stay in the higher shell, so they drop back to their original shell.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When they do this, light (photons) is emitted.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3827" t="6057" r="3034" b="10028"/>
          <a:stretch/>
        </p:blipFill>
        <p:spPr>
          <a:xfrm>
            <a:off x="2011546" y="2748578"/>
            <a:ext cx="6653606" cy="256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7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Colours of Light Emitted</a:t>
            </a: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colour of light emitted changes depending on the element and can be used to identify different elements.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For example, compounds containing sodium will produce a yellow colour, whereas potassium produces a pale purple.</a:t>
            </a:r>
          </a:p>
        </p:txBody>
      </p:sp>
      <p:pic>
        <p:nvPicPr>
          <p:cNvPr id="11" name="Picture 2" descr="Image result for flame test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5" r="39285" b="53543"/>
          <a:stretch/>
        </p:blipFill>
        <p:spPr bwMode="auto">
          <a:xfrm>
            <a:off x="3217801" y="3106312"/>
            <a:ext cx="3033654" cy="335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030" y="3230025"/>
            <a:ext cx="2504963" cy="238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1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" y="732983"/>
            <a:ext cx="11772901" cy="59127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You are going to conduct an experiment to observe the colours emitted by different metallic elements.</a:t>
            </a:r>
          </a:p>
          <a:p>
            <a:pPr>
              <a:spcAft>
                <a:spcPts val="1200"/>
              </a:spcAft>
            </a:pPr>
            <a:endParaRPr lang="en-AU" sz="2800" dirty="0" smtClean="0">
              <a:latin typeface="+mn-lt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You will hold a pop stick soaked in a solution 					    of a compound containing the element in a 					      Bunsen burner flame and record how the 					        colour of the flame changes.</a:t>
            </a:r>
          </a:p>
          <a:p>
            <a:pPr>
              <a:spcAft>
                <a:spcPts val="1200"/>
              </a:spcAft>
            </a:pPr>
            <a:endParaRPr lang="en-AU" sz="2800" dirty="0" smtClean="0">
              <a:latin typeface="+mn-lt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endParaRPr lang="en-AU" sz="2800" dirty="0">
              <a:latin typeface="+mn-lt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You will need to wear safety glasses while using the Bunsen burner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  <a:p>
            <a:pPr>
              <a:spcAft>
                <a:spcPts val="1200"/>
              </a:spcAft>
            </a:pP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471" y="1302827"/>
            <a:ext cx="5600987" cy="314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86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479253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The colours emitted by different compounds can be used to help identify the metallic element in the compound.</a:t>
            </a:r>
          </a:p>
          <a:p>
            <a:endParaRPr lang="en-AU" sz="2800" dirty="0"/>
          </a:p>
          <a:p>
            <a:r>
              <a:rPr lang="en-AU" sz="2800" dirty="0" smtClean="0"/>
              <a:t>Each element emits a unique combination of colours, which can be analysed to determine the element.  Some colours emitted by different elements are shown in the picture.</a:t>
            </a:r>
          </a:p>
          <a:p>
            <a:endParaRPr lang="en-AU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6039" r="26258" b="15059"/>
          <a:stretch/>
        </p:blipFill>
        <p:spPr>
          <a:xfrm>
            <a:off x="4625788" y="44441"/>
            <a:ext cx="7487324" cy="67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09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8559835" cy="5981447"/>
          </a:xfrm>
        </p:spPr>
        <p:txBody>
          <a:bodyPr>
            <a:normAutofit/>
          </a:bodyPr>
          <a:lstStyle/>
          <a:p>
            <a:r>
              <a:rPr lang="en-AU" dirty="0" smtClean="0"/>
              <a:t>During a chemical reaction, the different elements in the starting substances are rearranged to form new substances.</a:t>
            </a:r>
            <a:endParaRPr lang="en-AU" dirty="0"/>
          </a:p>
          <a:p>
            <a:r>
              <a:rPr lang="en-AU" dirty="0" smtClean="0"/>
              <a:t>In a chemical reaction, one or more new substances are formed.  These are the </a:t>
            </a:r>
            <a:r>
              <a:rPr lang="en-AU" b="1" dirty="0" smtClean="0"/>
              <a:t>products</a:t>
            </a:r>
            <a:r>
              <a:rPr lang="en-AU" dirty="0" smtClean="0"/>
              <a:t> of the reaction.</a:t>
            </a:r>
          </a:p>
          <a:p>
            <a:r>
              <a:rPr lang="en-AU" dirty="0" smtClean="0"/>
              <a:t>The substances you start with in a chemical reaction are called the </a:t>
            </a:r>
            <a:r>
              <a:rPr lang="en-AU" b="1" dirty="0" smtClean="0"/>
              <a:t>reactants.</a:t>
            </a:r>
            <a:endParaRPr lang="en-AU" sz="2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138" y="3575498"/>
            <a:ext cx="4312526" cy="307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8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8559835" cy="5981447"/>
          </a:xfrm>
        </p:spPr>
        <p:txBody>
          <a:bodyPr>
            <a:norm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products</a:t>
            </a:r>
            <a:r>
              <a:rPr lang="en-AU" dirty="0" smtClean="0"/>
              <a:t> are the substances </a:t>
            </a:r>
            <a:r>
              <a:rPr lang="en-AU" b="1" dirty="0" smtClean="0"/>
              <a:t>formed</a:t>
            </a:r>
            <a:r>
              <a:rPr lang="en-AU" dirty="0" smtClean="0"/>
              <a:t> in the reaction.</a:t>
            </a:r>
          </a:p>
          <a:p>
            <a:r>
              <a:rPr lang="en-AU" dirty="0" smtClean="0"/>
              <a:t>The </a:t>
            </a:r>
            <a:r>
              <a:rPr lang="en-AU" b="1" dirty="0" smtClean="0"/>
              <a:t>starting substances </a:t>
            </a:r>
            <a:r>
              <a:rPr lang="en-AU" dirty="0" smtClean="0"/>
              <a:t>are called the </a:t>
            </a:r>
            <a:r>
              <a:rPr lang="en-AU" b="1" dirty="0" smtClean="0"/>
              <a:t>reactants.</a:t>
            </a:r>
          </a:p>
          <a:p>
            <a:endParaRPr lang="en-AU" b="1" dirty="0"/>
          </a:p>
          <a:p>
            <a:endParaRPr lang="en-AU" dirty="0"/>
          </a:p>
          <a:p>
            <a:r>
              <a:rPr lang="en-AU" dirty="0" smtClean="0"/>
              <a:t>When sodium metal is put into water, it reacts violently to form hydrogen gas and sodium hydroxide.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868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8559835" cy="5981447"/>
          </a:xfrm>
        </p:spPr>
        <p:txBody>
          <a:bodyPr>
            <a:norm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products</a:t>
            </a:r>
            <a:r>
              <a:rPr lang="en-AU" dirty="0" smtClean="0"/>
              <a:t> are the substances </a:t>
            </a:r>
            <a:r>
              <a:rPr lang="en-AU" b="1" dirty="0" smtClean="0"/>
              <a:t>formed</a:t>
            </a:r>
            <a:r>
              <a:rPr lang="en-AU" dirty="0" smtClean="0"/>
              <a:t> in the reaction.</a:t>
            </a:r>
          </a:p>
          <a:p>
            <a:r>
              <a:rPr lang="en-AU" dirty="0" smtClean="0"/>
              <a:t>The </a:t>
            </a:r>
            <a:r>
              <a:rPr lang="en-AU" b="1" dirty="0" smtClean="0"/>
              <a:t>starting substances </a:t>
            </a:r>
            <a:r>
              <a:rPr lang="en-AU" dirty="0" smtClean="0"/>
              <a:t>are called the </a:t>
            </a:r>
            <a:r>
              <a:rPr lang="en-AU" b="1" dirty="0" smtClean="0"/>
              <a:t>reactants.</a:t>
            </a:r>
          </a:p>
          <a:p>
            <a:endParaRPr lang="en-AU" sz="2600" b="1" dirty="0"/>
          </a:p>
          <a:p>
            <a:endParaRPr lang="en-AU" sz="2600" dirty="0"/>
          </a:p>
          <a:p>
            <a:r>
              <a:rPr lang="en-AU" dirty="0" smtClean="0"/>
              <a:t>When magnesium is burnt, it reacts with oxygen in the air to form magnesium oxide.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08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732983"/>
            <a:ext cx="82175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Naming Ionic Compounds [metal – non-metal]</a:t>
            </a:r>
            <a:endParaRPr lang="en-AU" sz="2800" b="1" dirty="0"/>
          </a:p>
          <a:p>
            <a:endParaRPr lang="en-AU" sz="2800" dirty="0"/>
          </a:p>
          <a:p>
            <a:pPr lvl="1" indent="-457200">
              <a:buAutoNum type="arabicPeriod"/>
            </a:pPr>
            <a:r>
              <a:rPr lang="en-AU" sz="2800" dirty="0"/>
              <a:t>Write the name of the metal </a:t>
            </a:r>
            <a:r>
              <a:rPr lang="en-AU" sz="2800" b="1" dirty="0"/>
              <a:t>first</a:t>
            </a:r>
            <a:endParaRPr lang="en-AU" sz="2800" dirty="0"/>
          </a:p>
          <a:p>
            <a:pPr lvl="1" indent="-457200">
              <a:buAutoNum type="arabicPeriod"/>
            </a:pPr>
            <a:r>
              <a:rPr lang="en-AU" sz="2800" dirty="0"/>
              <a:t>Write the name of the non-metal </a:t>
            </a:r>
            <a:r>
              <a:rPr lang="en-AU" sz="2800" b="1" dirty="0"/>
              <a:t>second</a:t>
            </a:r>
            <a:r>
              <a:rPr lang="en-AU" sz="2800" dirty="0"/>
              <a:t> and change the ending to </a:t>
            </a:r>
            <a:r>
              <a:rPr lang="en-AU" sz="2800" b="1" dirty="0"/>
              <a:t>–ide</a:t>
            </a:r>
          </a:p>
          <a:p>
            <a:pPr lvl="1" indent="-457200">
              <a:buAutoNum type="arabicPeriod"/>
            </a:pPr>
            <a:endParaRPr lang="en-AU" sz="2800" b="1" dirty="0"/>
          </a:p>
          <a:p>
            <a:pPr marL="0" lvl="1"/>
            <a:r>
              <a:rPr lang="en-AU" sz="2800" b="1" dirty="0"/>
              <a:t>i.e. 	hydrogen	→	hydr</a:t>
            </a:r>
            <a:r>
              <a:rPr lang="en-AU" sz="2800" b="1" u="sng" dirty="0"/>
              <a:t>ide</a:t>
            </a:r>
          </a:p>
          <a:p>
            <a:pPr marL="0" lvl="1"/>
            <a:r>
              <a:rPr lang="en-AU" sz="2800" b="1" dirty="0"/>
              <a:t> 	oxygen	→	ox</a:t>
            </a:r>
            <a:r>
              <a:rPr lang="en-AU" sz="2800" b="1" u="sng" dirty="0"/>
              <a:t>ide</a:t>
            </a:r>
            <a:endParaRPr lang="en-AU" sz="2800" b="1" i="1" u="sng" dirty="0"/>
          </a:p>
          <a:p>
            <a:pPr marL="0" lvl="1"/>
            <a:r>
              <a:rPr lang="en-AU" sz="2800" b="1" i="1" dirty="0"/>
              <a:t> 	</a:t>
            </a:r>
            <a:r>
              <a:rPr lang="en-AU" sz="2800" b="1" dirty="0"/>
              <a:t>nitrogen	→	nitr</a:t>
            </a:r>
            <a:r>
              <a:rPr lang="en-AU" sz="2800" b="1" u="sng" dirty="0"/>
              <a:t>ide</a:t>
            </a:r>
            <a:endParaRPr lang="en-AU" sz="2800" b="1" dirty="0"/>
          </a:p>
          <a:p>
            <a:pPr marL="0" lvl="1"/>
            <a:r>
              <a:rPr lang="en-AU" sz="2800" b="1" dirty="0"/>
              <a:t> 	chlorine	→	chlor</a:t>
            </a:r>
            <a:r>
              <a:rPr lang="en-AU" sz="2800" b="1" u="sng" dirty="0"/>
              <a:t>ide</a:t>
            </a:r>
            <a:endParaRPr lang="en-AU" sz="2800" b="1" dirty="0"/>
          </a:p>
          <a:p>
            <a:pPr marL="0" lvl="1"/>
            <a:r>
              <a:rPr lang="en-AU" sz="2800" b="1" dirty="0"/>
              <a:t> 	fluorine	→	fluor</a:t>
            </a:r>
            <a:r>
              <a:rPr lang="en-AU" sz="2800" b="1" u="sng" dirty="0"/>
              <a:t>ide</a:t>
            </a:r>
            <a:endParaRPr lang="en-AU" sz="2800" b="1" dirty="0"/>
          </a:p>
          <a:p>
            <a:pPr marL="0" lvl="1"/>
            <a:r>
              <a:rPr lang="en-AU" sz="2800" b="1" dirty="0"/>
              <a:t> 	bromine	→	brom</a:t>
            </a:r>
            <a:r>
              <a:rPr lang="en-AU" sz="2800" b="1" u="sng" dirty="0"/>
              <a:t>ide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3811441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8559835" cy="5981447"/>
          </a:xfrm>
        </p:spPr>
        <p:txBody>
          <a:bodyPr>
            <a:normAutofit/>
          </a:bodyPr>
          <a:lstStyle/>
          <a:p>
            <a:r>
              <a:rPr lang="en-AU" dirty="0" smtClean="0"/>
              <a:t>The </a:t>
            </a:r>
            <a:r>
              <a:rPr lang="en-AU" b="1" dirty="0" smtClean="0"/>
              <a:t>products</a:t>
            </a:r>
            <a:r>
              <a:rPr lang="en-AU" dirty="0" smtClean="0"/>
              <a:t> are the substances </a:t>
            </a:r>
            <a:r>
              <a:rPr lang="en-AU" b="1" dirty="0" smtClean="0"/>
              <a:t>formed</a:t>
            </a:r>
            <a:r>
              <a:rPr lang="en-AU" dirty="0" smtClean="0"/>
              <a:t> in the reaction.</a:t>
            </a:r>
          </a:p>
          <a:p>
            <a:r>
              <a:rPr lang="en-AU" dirty="0" smtClean="0"/>
              <a:t>The </a:t>
            </a:r>
            <a:r>
              <a:rPr lang="en-AU" b="1" dirty="0" smtClean="0"/>
              <a:t>starting substances </a:t>
            </a:r>
            <a:r>
              <a:rPr lang="en-AU" dirty="0" smtClean="0"/>
              <a:t>are called the </a:t>
            </a:r>
            <a:r>
              <a:rPr lang="en-AU" b="1" dirty="0" smtClean="0"/>
              <a:t>reactants.</a:t>
            </a:r>
          </a:p>
          <a:p>
            <a:endParaRPr lang="en-AU" sz="2600" b="1" dirty="0"/>
          </a:p>
          <a:p>
            <a:endParaRPr lang="en-AU" sz="2600" dirty="0"/>
          </a:p>
          <a:p>
            <a:r>
              <a:rPr lang="en-AU" dirty="0" smtClean="0"/>
              <a:t>When it is heated, hydrogen peroxide breaks down into water and oxygen.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210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9514800" cy="4907167"/>
          </a:xfrm>
        </p:spPr>
        <p:txBody>
          <a:bodyPr>
            <a:normAutofit/>
          </a:bodyPr>
          <a:lstStyle/>
          <a:p>
            <a:r>
              <a:rPr lang="en-AU" dirty="0" smtClean="0"/>
              <a:t>Chemical reactions can be written</a:t>
            </a:r>
            <a:r>
              <a:rPr lang="en-AU" dirty="0"/>
              <a:t> </a:t>
            </a:r>
            <a:r>
              <a:rPr lang="en-AU" dirty="0" smtClean="0"/>
              <a:t>as chemical equations using words and symbols.</a:t>
            </a:r>
          </a:p>
          <a:p>
            <a:endParaRPr lang="en-AU" dirty="0"/>
          </a:p>
          <a:p>
            <a:r>
              <a:rPr lang="en-AU" dirty="0" smtClean="0"/>
              <a:t>In a chemical equation, the </a:t>
            </a:r>
            <a:r>
              <a:rPr lang="en-AU" b="1" dirty="0" smtClean="0"/>
              <a:t>reactants</a:t>
            </a:r>
            <a:r>
              <a:rPr lang="en-AU" dirty="0" smtClean="0"/>
              <a:t> are always written </a:t>
            </a:r>
            <a:r>
              <a:rPr lang="en-AU" b="1" dirty="0" smtClean="0"/>
              <a:t>first</a:t>
            </a:r>
            <a:r>
              <a:rPr lang="en-AU" dirty="0" smtClean="0"/>
              <a:t>.</a:t>
            </a:r>
          </a:p>
          <a:p>
            <a:r>
              <a:rPr lang="en-AU" dirty="0" smtClean="0"/>
              <a:t>Multiple reactants are separated by a plus (+) sign.</a:t>
            </a:r>
            <a:endParaRPr lang="en-AU" dirty="0"/>
          </a:p>
          <a:p>
            <a:r>
              <a:rPr lang="en-AU" dirty="0" smtClean="0"/>
              <a:t>The </a:t>
            </a:r>
            <a:r>
              <a:rPr lang="en-AU" b="1" dirty="0" smtClean="0"/>
              <a:t>products </a:t>
            </a:r>
            <a:r>
              <a:rPr lang="en-AU" dirty="0" smtClean="0"/>
              <a:t>are </a:t>
            </a:r>
            <a:r>
              <a:rPr lang="en-AU" dirty="0"/>
              <a:t>always written </a:t>
            </a:r>
            <a:r>
              <a:rPr lang="en-AU" b="1" dirty="0" smtClean="0"/>
              <a:t>second</a:t>
            </a:r>
            <a:r>
              <a:rPr lang="en-AU" dirty="0" smtClean="0"/>
              <a:t>.</a:t>
            </a:r>
            <a:endParaRPr lang="en-AU" dirty="0"/>
          </a:p>
          <a:p>
            <a:r>
              <a:rPr lang="en-AU" dirty="0" smtClean="0"/>
              <a:t>Multiple products are </a:t>
            </a:r>
            <a:r>
              <a:rPr lang="en-AU" dirty="0"/>
              <a:t>separated by a plus (+) sign</a:t>
            </a:r>
            <a:r>
              <a:rPr lang="en-AU" dirty="0" smtClean="0"/>
              <a:t>.</a:t>
            </a:r>
          </a:p>
          <a:p>
            <a:r>
              <a:rPr lang="en-AU" dirty="0" smtClean="0"/>
              <a:t>The two sides of the reaction are joined by an </a:t>
            </a:r>
            <a:r>
              <a:rPr lang="en-AU" b="1" dirty="0" smtClean="0"/>
              <a:t>arrow</a:t>
            </a:r>
            <a:r>
              <a:rPr lang="en-AU" dirty="0" smtClean="0"/>
              <a:t> (</a:t>
            </a:r>
            <a:r>
              <a:rPr lang="en-AU" dirty="0" smtClean="0">
                <a:sym typeface="Wingdings" panose="05000000000000000000" pitchFamily="2" charset="2"/>
              </a:rPr>
              <a:t>) pointing towards the </a:t>
            </a:r>
            <a:r>
              <a:rPr lang="en-AU" b="1" dirty="0" smtClean="0">
                <a:sym typeface="Wingdings" panose="05000000000000000000" pitchFamily="2" charset="2"/>
              </a:rPr>
              <a:t>products</a:t>
            </a:r>
            <a:r>
              <a:rPr lang="en-AU" dirty="0" smtClean="0">
                <a:sym typeface="Wingdings" panose="05000000000000000000" pitchFamily="2" charset="2"/>
              </a:rPr>
              <a:t>.</a:t>
            </a:r>
            <a:endParaRPr lang="en-AU" dirty="0"/>
          </a:p>
        </p:txBody>
      </p:sp>
      <p:sp>
        <p:nvSpPr>
          <p:cNvPr id="5" name="TextBox 4"/>
          <p:cNvSpPr txBox="1"/>
          <p:nvPr/>
        </p:nvSpPr>
        <p:spPr>
          <a:xfrm>
            <a:off x="1290388" y="5009805"/>
            <a:ext cx="25230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i="1" dirty="0" smtClean="0"/>
              <a:t>Reactants</a:t>
            </a:r>
          </a:p>
          <a:p>
            <a:r>
              <a:rPr lang="en-AU" sz="2800" dirty="0" smtClean="0"/>
              <a:t>Sodium + Water</a:t>
            </a:r>
            <a:endParaRPr lang="en-A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4387770" y="5009805"/>
            <a:ext cx="45579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i="1" dirty="0" smtClean="0"/>
              <a:t>Products</a:t>
            </a:r>
          </a:p>
          <a:p>
            <a:r>
              <a:rPr lang="en-AU" sz="2800" dirty="0" smtClean="0"/>
              <a:t>Hydrogen + Sodium hydroxide</a:t>
            </a:r>
            <a:endParaRPr lang="en-AU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894959" y="5440692"/>
            <a:ext cx="535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800" dirty="0">
                <a:sym typeface="Wingdings" panose="05000000000000000000" pitchFamily="2" charset="2"/>
              </a:rPr>
              <a:t>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97293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84775"/>
            <a:ext cx="9514800" cy="4190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Law of Conservation of Mass</a:t>
            </a:r>
          </a:p>
          <a:p>
            <a:r>
              <a:rPr lang="en-AU" dirty="0"/>
              <a:t>When a chemical reaction takes place, the molecules in the reactants break apart.</a:t>
            </a:r>
          </a:p>
          <a:p>
            <a:r>
              <a:rPr lang="en-AU" dirty="0"/>
              <a:t>The atoms then rearrange to form the products.</a:t>
            </a:r>
          </a:p>
          <a:p>
            <a:r>
              <a:rPr lang="en-AU" dirty="0"/>
              <a:t>During this process, </a:t>
            </a:r>
            <a:r>
              <a:rPr lang="en-AU" b="1" dirty="0"/>
              <a:t>no new atoms are produced</a:t>
            </a:r>
            <a:r>
              <a:rPr lang="en-AU" dirty="0"/>
              <a:t> and </a:t>
            </a:r>
            <a:r>
              <a:rPr lang="en-AU" b="1" dirty="0"/>
              <a:t>no atoms are destroyed</a:t>
            </a:r>
            <a:r>
              <a:rPr lang="en-AU" dirty="0"/>
              <a:t>.</a:t>
            </a:r>
          </a:p>
          <a:p>
            <a:r>
              <a:rPr lang="en-AU" dirty="0"/>
              <a:t>This is called the Law of Conservation of Mass.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16459"/>
          <a:stretch/>
        </p:blipFill>
        <p:spPr>
          <a:xfrm>
            <a:off x="2629071" y="3938295"/>
            <a:ext cx="6213193" cy="291970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D09082A-D0F4-42D5-8D2C-80E39D7A9083}"/>
              </a:ext>
            </a:extLst>
          </p:cNvPr>
          <p:cNvSpPr/>
          <p:nvPr/>
        </p:nvSpPr>
        <p:spPr>
          <a:xfrm>
            <a:off x="7499617" y="6685108"/>
            <a:ext cx="1342647" cy="1728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9857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9448800" cy="5710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Formula Equations</a:t>
            </a:r>
          </a:p>
          <a:p>
            <a:r>
              <a:rPr lang="en-AU" dirty="0"/>
              <a:t>Chemical reactions can be represented using word equations, for example:</a:t>
            </a:r>
          </a:p>
          <a:p>
            <a:pPr marL="0" indent="0">
              <a:buNone/>
            </a:pPr>
            <a:r>
              <a:rPr lang="en-AU" dirty="0"/>
              <a:t>	Carbon + Oxygen </a:t>
            </a:r>
            <a:r>
              <a:rPr lang="en-AU" dirty="0">
                <a:sym typeface="Wingdings" panose="05000000000000000000" pitchFamily="2" charset="2"/>
              </a:rPr>
              <a:t> Carbon dioxide</a:t>
            </a:r>
            <a:endParaRPr lang="en-AU" dirty="0"/>
          </a:p>
          <a:p>
            <a:endParaRPr lang="en-AU" dirty="0"/>
          </a:p>
          <a:p>
            <a:r>
              <a:rPr lang="en-AU" dirty="0"/>
              <a:t>Chemical reactions can also be represented using chemical formulae (plural of formula).</a:t>
            </a:r>
          </a:p>
          <a:p>
            <a:r>
              <a:rPr lang="en-AU" dirty="0"/>
              <a:t>This shows how many atoms of each element are present, for example the equation above can be written as:</a:t>
            </a:r>
          </a:p>
          <a:p>
            <a:pPr marL="0" indent="0">
              <a:buNone/>
            </a:pPr>
            <a:r>
              <a:rPr lang="en-AU" dirty="0"/>
              <a:t>	C + O</a:t>
            </a:r>
            <a:r>
              <a:rPr lang="en-AU" baseline="-25000" dirty="0"/>
              <a:t>2</a:t>
            </a:r>
            <a:r>
              <a:rPr lang="en-AU" dirty="0"/>
              <a:t> </a:t>
            </a:r>
            <a:r>
              <a:rPr lang="en-AU" dirty="0">
                <a:sym typeface="Wingdings" panose="05000000000000000000" pitchFamily="2" charset="2"/>
              </a:rPr>
              <a:t> CO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endParaRPr lang="en-AU" dirty="0"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7005" b="26112"/>
          <a:stretch/>
        </p:blipFill>
        <p:spPr>
          <a:xfrm>
            <a:off x="4314150" y="4742597"/>
            <a:ext cx="5200650" cy="6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68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9448800" cy="5710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Formula Equations</a:t>
            </a:r>
          </a:p>
          <a:p>
            <a:r>
              <a:rPr lang="en-AU" dirty="0"/>
              <a:t>Mass is conserved in a chemical reaction.</a:t>
            </a:r>
          </a:p>
          <a:p>
            <a:r>
              <a:rPr lang="en-AU" dirty="0"/>
              <a:t>The number of atoms of each element is the same before the reaction and after the reaction.</a:t>
            </a:r>
          </a:p>
          <a:p>
            <a:endParaRPr lang="en-AU" dirty="0"/>
          </a:p>
          <a:p>
            <a:r>
              <a:rPr lang="en-AU" dirty="0"/>
              <a:t>When the number of atoms of each element are the same before and after, the equation is </a:t>
            </a:r>
            <a:r>
              <a:rPr lang="en-AU" b="1" dirty="0"/>
              <a:t>balanced.</a:t>
            </a:r>
            <a:endParaRPr lang="en-AU" dirty="0"/>
          </a:p>
          <a:p>
            <a:r>
              <a:rPr lang="en-AU" dirty="0"/>
              <a:t>For example, the equation	</a:t>
            </a:r>
            <a:r>
              <a:rPr lang="en-AU" b="1" dirty="0"/>
              <a:t>C + O</a:t>
            </a:r>
            <a:r>
              <a:rPr lang="en-AU" b="1" baseline="-25000" dirty="0"/>
              <a:t>2</a:t>
            </a:r>
            <a:r>
              <a:rPr lang="en-AU" b="1" dirty="0"/>
              <a:t> </a:t>
            </a:r>
            <a:r>
              <a:rPr lang="en-AU" b="1" dirty="0">
                <a:sym typeface="Wingdings" panose="05000000000000000000" pitchFamily="2" charset="2"/>
              </a:rPr>
              <a:t> CO</a:t>
            </a:r>
            <a:r>
              <a:rPr lang="en-AU" b="1" baseline="-25000" dirty="0">
                <a:sym typeface="Wingdings" panose="05000000000000000000" pitchFamily="2" charset="2"/>
              </a:rPr>
              <a:t>2</a:t>
            </a:r>
            <a:r>
              <a:rPr lang="en-AU" baseline="-25000" dirty="0">
                <a:sym typeface="Wingdings" panose="05000000000000000000" pitchFamily="2" charset="2"/>
              </a:rPr>
              <a:t>	</a:t>
            </a:r>
            <a:r>
              <a:rPr lang="en-AU" dirty="0">
                <a:sym typeface="Wingdings" panose="05000000000000000000" pitchFamily="2" charset="2"/>
              </a:rPr>
              <a:t>is balanced.</a:t>
            </a:r>
          </a:p>
          <a:p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sym typeface="Wingdings" panose="05000000000000000000" pitchFamily="2" charset="2"/>
              </a:rPr>
              <a:t>There is one carbon atom on each side and two 		 oxygen atoms on each side.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7599975" y="5278192"/>
            <a:ext cx="45207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b="1" dirty="0"/>
              <a:t>H</a:t>
            </a:r>
            <a:r>
              <a:rPr lang="en-AU" sz="3200" b="1" baseline="-25000" dirty="0"/>
              <a:t>2</a:t>
            </a:r>
            <a:r>
              <a:rPr lang="en-AU" sz="3200" b="1" dirty="0"/>
              <a:t>SO</a:t>
            </a:r>
            <a:r>
              <a:rPr lang="en-AU" sz="3200" b="1" baseline="-25000" dirty="0"/>
              <a:t>4</a:t>
            </a:r>
            <a:r>
              <a:rPr lang="en-AU" sz="3200" b="1" dirty="0"/>
              <a:t> + Na </a:t>
            </a:r>
            <a:r>
              <a:rPr lang="en-AU" sz="3200" b="1" dirty="0">
                <a:sym typeface="Wingdings" panose="05000000000000000000" pitchFamily="2" charset="2"/>
              </a:rPr>
              <a:t> NaSO</a:t>
            </a:r>
            <a:r>
              <a:rPr lang="en-AU" sz="3200" b="1" baseline="-25000" dirty="0">
                <a:sym typeface="Wingdings" panose="05000000000000000000" pitchFamily="2" charset="2"/>
              </a:rPr>
              <a:t>4</a:t>
            </a:r>
            <a:r>
              <a:rPr lang="en-AU" sz="3200" b="1" dirty="0">
                <a:sym typeface="Wingdings" panose="05000000000000000000" pitchFamily="2" charset="2"/>
              </a:rPr>
              <a:t> + H</a:t>
            </a:r>
            <a:r>
              <a:rPr lang="en-AU" sz="3200" b="1" baseline="-25000" dirty="0">
                <a:sym typeface="Wingdings" panose="05000000000000000000" pitchFamily="2" charset="2"/>
              </a:rPr>
              <a:t>2</a:t>
            </a:r>
            <a:endParaRPr lang="en-AU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27005" b="26112"/>
          <a:stretch/>
        </p:blipFill>
        <p:spPr>
          <a:xfrm>
            <a:off x="2583757" y="4368957"/>
            <a:ext cx="5200650" cy="6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6"/>
            <a:ext cx="9448800" cy="4204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Formula Equations</a:t>
            </a:r>
          </a:p>
          <a:p>
            <a:r>
              <a:rPr lang="en-AU" dirty="0"/>
              <a:t>When the number of atoms of each element are the </a:t>
            </a:r>
            <a:r>
              <a:rPr lang="en-AU" b="1" dirty="0"/>
              <a:t>not</a:t>
            </a:r>
            <a:r>
              <a:rPr lang="en-AU" dirty="0"/>
              <a:t> same before and after, the equation is </a:t>
            </a:r>
            <a:r>
              <a:rPr lang="en-AU" b="1" dirty="0"/>
              <a:t>unbalanced.</a:t>
            </a:r>
            <a:endParaRPr lang="en-AU" dirty="0"/>
          </a:p>
          <a:p>
            <a:r>
              <a:rPr lang="en-AU" dirty="0"/>
              <a:t>For example, the equation	</a:t>
            </a:r>
            <a:r>
              <a:rPr lang="en-AU" b="1" dirty="0"/>
              <a:t>H</a:t>
            </a:r>
            <a:r>
              <a:rPr lang="en-AU" b="1" baseline="-25000" dirty="0"/>
              <a:t>2</a:t>
            </a:r>
            <a:r>
              <a:rPr lang="en-AU" b="1" dirty="0"/>
              <a:t> + O</a:t>
            </a:r>
            <a:r>
              <a:rPr lang="en-AU" b="1" baseline="-25000" dirty="0"/>
              <a:t>2</a:t>
            </a:r>
            <a:r>
              <a:rPr lang="en-AU" b="1" dirty="0"/>
              <a:t> </a:t>
            </a:r>
            <a:r>
              <a:rPr lang="en-AU" b="1" dirty="0">
                <a:sym typeface="Wingdings" panose="05000000000000000000" pitchFamily="2" charset="2"/>
              </a:rPr>
              <a:t> H</a:t>
            </a:r>
            <a:r>
              <a:rPr lang="en-AU" b="1" baseline="-25000" dirty="0">
                <a:sym typeface="Wingdings" panose="05000000000000000000" pitchFamily="2" charset="2"/>
              </a:rPr>
              <a:t>2</a:t>
            </a:r>
            <a:r>
              <a:rPr lang="en-AU" b="1" dirty="0">
                <a:sym typeface="Wingdings" panose="05000000000000000000" pitchFamily="2" charset="2"/>
              </a:rPr>
              <a:t>O</a:t>
            </a:r>
            <a:r>
              <a:rPr lang="en-AU" baseline="-25000" dirty="0">
                <a:sym typeface="Wingdings" panose="05000000000000000000" pitchFamily="2" charset="2"/>
              </a:rPr>
              <a:t> </a:t>
            </a:r>
            <a:r>
              <a:rPr lang="en-AU" dirty="0">
                <a:sym typeface="Wingdings" panose="05000000000000000000" pitchFamily="2" charset="2"/>
              </a:rPr>
              <a:t>     is unbalanced.</a:t>
            </a:r>
          </a:p>
          <a:p>
            <a:endParaRPr lang="en-AU" dirty="0">
              <a:sym typeface="Wingdings" panose="05000000000000000000" pitchFamily="2" charset="2"/>
            </a:endParaRPr>
          </a:p>
          <a:p>
            <a:endParaRPr lang="en-AU" dirty="0">
              <a:sym typeface="Wingdings" panose="05000000000000000000" pitchFamily="2" charset="2"/>
            </a:endParaRPr>
          </a:p>
          <a:p>
            <a:r>
              <a:rPr lang="en-AU" dirty="0">
                <a:sym typeface="Wingdings" panose="05000000000000000000" pitchFamily="2" charset="2"/>
              </a:rPr>
              <a:t>There are two hydrogen atoms on each side, but two oxygen atoms on the reactants side and one oxygen atom on the products side.</a:t>
            </a:r>
          </a:p>
        </p:txBody>
      </p:sp>
      <p:sp>
        <p:nvSpPr>
          <p:cNvPr id="2" name="Rectangle 1"/>
          <p:cNvSpPr/>
          <p:nvPr/>
        </p:nvSpPr>
        <p:spPr>
          <a:xfrm>
            <a:off x="2894227" y="5255428"/>
            <a:ext cx="91201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b="1" dirty="0"/>
              <a:t>HCℓ + Mg </a:t>
            </a:r>
            <a:r>
              <a:rPr lang="en-AU" sz="3200" b="1" dirty="0">
                <a:sym typeface="Wingdings" panose="05000000000000000000" pitchFamily="2" charset="2"/>
              </a:rPr>
              <a:t> </a:t>
            </a:r>
            <a:r>
              <a:rPr lang="en-AU" sz="3200" b="1" dirty="0" err="1">
                <a:sym typeface="Wingdings" panose="05000000000000000000" pitchFamily="2" charset="2"/>
              </a:rPr>
              <a:t>MgC</a:t>
            </a:r>
            <a:r>
              <a:rPr lang="en-AU" sz="3200" b="1" dirty="0"/>
              <a:t>ℓ</a:t>
            </a:r>
            <a:r>
              <a:rPr lang="en-AU" sz="3200" b="1" baseline="-25000" dirty="0">
                <a:sym typeface="Wingdings" panose="05000000000000000000" pitchFamily="2" charset="2"/>
              </a:rPr>
              <a:t>2</a:t>
            </a:r>
            <a:r>
              <a:rPr lang="en-AU" sz="3200" b="1" dirty="0">
                <a:sym typeface="Wingdings" panose="05000000000000000000" pitchFamily="2" charset="2"/>
              </a:rPr>
              <a:t> + H</a:t>
            </a:r>
            <a:r>
              <a:rPr lang="en-AU" sz="3200" b="1" baseline="-25000" dirty="0">
                <a:sym typeface="Wingdings" panose="05000000000000000000" pitchFamily="2" charset="2"/>
              </a:rPr>
              <a:t>2</a:t>
            </a:r>
            <a:r>
              <a:rPr lang="en-AU" sz="3200" b="1" dirty="0">
                <a:sym typeface="Wingdings" panose="05000000000000000000" pitchFamily="2" charset="2"/>
              </a:rPr>
              <a:t>		CuCO</a:t>
            </a:r>
            <a:r>
              <a:rPr lang="en-AU" sz="3200" b="1" baseline="-25000" dirty="0">
                <a:sym typeface="Wingdings" panose="05000000000000000000" pitchFamily="2" charset="2"/>
              </a:rPr>
              <a:t>3</a:t>
            </a:r>
            <a:r>
              <a:rPr lang="en-AU" sz="3200" b="1" dirty="0">
                <a:sym typeface="Wingdings" panose="05000000000000000000" pitchFamily="2" charset="2"/>
              </a:rPr>
              <a:t>  CuO + CO</a:t>
            </a:r>
            <a:r>
              <a:rPr lang="en-AU" sz="3200" b="1" baseline="-25000" dirty="0">
                <a:sym typeface="Wingdings" panose="05000000000000000000" pitchFamily="2" charset="2"/>
              </a:rPr>
              <a:t>2</a:t>
            </a:r>
            <a:endParaRPr lang="en-AU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5234" r="21474" b="39336"/>
          <a:stretch/>
        </p:blipFill>
        <p:spPr>
          <a:xfrm>
            <a:off x="3372560" y="2556730"/>
            <a:ext cx="4652323" cy="101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4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1910686" y="3501267"/>
            <a:ext cx="362921" cy="4770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5"/>
            <a:ext cx="9514800" cy="5006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Balancing Formula Equations</a:t>
            </a:r>
          </a:p>
          <a:p>
            <a:r>
              <a:rPr lang="en-AU" dirty="0"/>
              <a:t>To balance an equation, a number is written before one or more chemical formulae.</a:t>
            </a:r>
          </a:p>
          <a:p>
            <a:r>
              <a:rPr lang="en-AU" dirty="0"/>
              <a:t>This is called a coefficient.</a:t>
            </a:r>
          </a:p>
          <a:p>
            <a:r>
              <a:rPr lang="en-AU" dirty="0"/>
              <a:t>The coefficient shows how much of each substance is needed.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		</a:t>
            </a:r>
            <a:r>
              <a:rPr lang="en-AU" b="1" dirty="0"/>
              <a:t> 2 </a:t>
            </a:r>
            <a:r>
              <a:rPr lang="en-AU" dirty="0"/>
              <a:t>HCℓ + Mg </a:t>
            </a:r>
            <a:r>
              <a:rPr lang="en-AU" dirty="0">
                <a:sym typeface="Wingdings" panose="05000000000000000000" pitchFamily="2" charset="2"/>
              </a:rPr>
              <a:t> </a:t>
            </a:r>
            <a:r>
              <a:rPr lang="en-AU" dirty="0" err="1">
                <a:sym typeface="Wingdings" panose="05000000000000000000" pitchFamily="2" charset="2"/>
              </a:rPr>
              <a:t>MgC</a:t>
            </a:r>
            <a:r>
              <a:rPr lang="en-AU" dirty="0">
                <a:sym typeface="Wingdings" panose="05000000000000000000" pitchFamily="2" charset="2"/>
              </a:rPr>
              <a:t>ℓ</a:t>
            </a:r>
            <a:r>
              <a:rPr lang="en-AU" baseline="-25000" dirty="0">
                <a:sym typeface="Wingdings" panose="05000000000000000000" pitchFamily="2" charset="2"/>
              </a:rPr>
              <a:t>2</a:t>
            </a:r>
            <a:r>
              <a:rPr lang="en-AU" dirty="0">
                <a:sym typeface="Wingdings" panose="05000000000000000000" pitchFamily="2" charset="2"/>
              </a:rPr>
              <a:t> + H</a:t>
            </a:r>
            <a:r>
              <a:rPr lang="en-AU" baseline="-25000" dirty="0">
                <a:sym typeface="Wingdings" panose="05000000000000000000" pitchFamily="2" charset="2"/>
              </a:rPr>
              <a:t>2 </a:t>
            </a:r>
            <a:endParaRPr lang="en-AU" dirty="0"/>
          </a:p>
          <a:p>
            <a:r>
              <a:rPr lang="en-AU" dirty="0"/>
              <a:t>The coefficient in front of HCℓ means there are 2 HCℓ molecules for each magnesium atom.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2" name="Rectangle 1"/>
          <p:cNvSpPr/>
          <p:nvPr/>
        </p:nvSpPr>
        <p:spPr>
          <a:xfrm>
            <a:off x="6020844" y="5255428"/>
            <a:ext cx="3042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b="1" dirty="0">
                <a:sym typeface="Wingdings" panose="05000000000000000000" pitchFamily="2" charset="2"/>
              </a:rPr>
              <a:t>2H</a:t>
            </a:r>
            <a:r>
              <a:rPr lang="en-AU" sz="3200" b="1" baseline="-25000" dirty="0">
                <a:sym typeface="Wingdings" panose="05000000000000000000" pitchFamily="2" charset="2"/>
              </a:rPr>
              <a:t>2 </a:t>
            </a:r>
            <a:r>
              <a:rPr lang="en-AU" sz="3200" b="1" dirty="0">
                <a:sym typeface="Wingdings" panose="05000000000000000000" pitchFamily="2" charset="2"/>
              </a:rPr>
              <a:t>+ O</a:t>
            </a:r>
            <a:r>
              <a:rPr lang="en-AU" sz="3200" b="1" baseline="-25000" dirty="0">
                <a:sym typeface="Wingdings" panose="05000000000000000000" pitchFamily="2" charset="2"/>
              </a:rPr>
              <a:t>2</a:t>
            </a:r>
            <a:r>
              <a:rPr lang="en-AU" sz="3200" b="1" dirty="0">
                <a:sym typeface="Wingdings" panose="05000000000000000000" pitchFamily="2" charset="2"/>
              </a:rPr>
              <a:t>  2H</a:t>
            </a:r>
            <a:r>
              <a:rPr lang="en-AU" sz="3200" b="1" baseline="-25000" dirty="0">
                <a:sym typeface="Wingdings" panose="05000000000000000000" pitchFamily="2" charset="2"/>
              </a:rPr>
              <a:t>2</a:t>
            </a:r>
            <a:r>
              <a:rPr lang="en-AU" sz="3200" b="1" dirty="0">
                <a:sym typeface="Wingdings" panose="05000000000000000000" pitchFamily="2" charset="2"/>
              </a:rPr>
              <a:t>O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96039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build="p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4776"/>
            <a:ext cx="9448800" cy="4963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Balancing Formula Equations</a:t>
            </a:r>
          </a:p>
          <a:p>
            <a:r>
              <a:rPr lang="en-AU" dirty="0"/>
              <a:t>The coefficient </a:t>
            </a:r>
            <a:r>
              <a:rPr lang="en-AU" b="1" dirty="0"/>
              <a:t>multiplies</a:t>
            </a:r>
            <a:r>
              <a:rPr lang="en-AU" dirty="0"/>
              <a:t> </a:t>
            </a:r>
            <a:r>
              <a:rPr lang="en-AU" u="sng" dirty="0"/>
              <a:t>all</a:t>
            </a:r>
            <a:r>
              <a:rPr lang="en-AU" dirty="0"/>
              <a:t> the atoms in the substance by that number.</a:t>
            </a:r>
          </a:p>
          <a:p>
            <a:pPr marL="0" indent="0">
              <a:buNone/>
            </a:pPr>
            <a:r>
              <a:rPr lang="en-AU" b="1" dirty="0"/>
              <a:t>		2HCℓ + Mg </a:t>
            </a:r>
            <a:r>
              <a:rPr lang="en-AU" b="1" dirty="0">
                <a:sym typeface="Wingdings" panose="05000000000000000000" pitchFamily="2" charset="2"/>
              </a:rPr>
              <a:t> </a:t>
            </a:r>
            <a:r>
              <a:rPr lang="en-AU" b="1" dirty="0" err="1">
                <a:sym typeface="Wingdings" panose="05000000000000000000" pitchFamily="2" charset="2"/>
              </a:rPr>
              <a:t>MgC</a:t>
            </a:r>
            <a:r>
              <a:rPr lang="en-AU" b="1" dirty="0"/>
              <a:t>ℓ</a:t>
            </a:r>
            <a:r>
              <a:rPr lang="en-AU" b="1" baseline="-25000" dirty="0">
                <a:sym typeface="Wingdings" panose="05000000000000000000" pitchFamily="2" charset="2"/>
              </a:rPr>
              <a:t>2</a:t>
            </a:r>
            <a:r>
              <a:rPr lang="en-AU" b="1" dirty="0">
                <a:sym typeface="Wingdings" panose="05000000000000000000" pitchFamily="2" charset="2"/>
              </a:rPr>
              <a:t> + H</a:t>
            </a:r>
            <a:r>
              <a:rPr lang="en-AU" b="1" baseline="-25000" dirty="0">
                <a:sym typeface="Wingdings" panose="05000000000000000000" pitchFamily="2" charset="2"/>
              </a:rPr>
              <a:t>2</a:t>
            </a:r>
          </a:p>
          <a:p>
            <a:r>
              <a:rPr lang="en-AU" dirty="0"/>
              <a:t>The 2 in front of the HCℓ means there are now 2 hydrogen atoms and 2 chlorine atoms on the reactants side of the equation.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7005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4F14E88-7A93-4A7E-9244-D91EF9A68B1E}"/>
              </a:ext>
            </a:extLst>
          </p:cNvPr>
          <p:cNvSpPr/>
          <p:nvPr/>
        </p:nvSpPr>
        <p:spPr>
          <a:xfrm>
            <a:off x="11081" y="562972"/>
            <a:ext cx="12086708" cy="292283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6366229" cy="584775"/>
          </a:xfrm>
          <a:prstGeom prst="homePlat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 / Guided Practice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925870" y="4809171"/>
            <a:ext cx="1137318" cy="4770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CAC93B76-DCD2-4989-881C-3845FF0C2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6064"/>
            <a:ext cx="12142124" cy="2998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Balancing Formula Equations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500" dirty="0"/>
              <a:t>List the number of each type of element on both sides of the equation.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500" dirty="0"/>
              <a:t>Choose an element that has unequal numbers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500" dirty="0"/>
              <a:t>Add coefficients to make them equal and adjust the numbers of elements in the list.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500" dirty="0"/>
              <a:t>Choose another element that has unequal numbers, add coefficients and adjust the list.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500" dirty="0"/>
              <a:t>Continue until all elements have equal numbers.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02305" y="3727574"/>
            <a:ext cx="51133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Copper + Oxygen </a:t>
            </a:r>
            <a:r>
              <a:rPr lang="en-AU" sz="2800" dirty="0">
                <a:sym typeface="Wingdings" panose="05000000000000000000" pitchFamily="2" charset="2"/>
              </a:rPr>
              <a:t> Copper oxide</a:t>
            </a:r>
          </a:p>
          <a:p>
            <a:r>
              <a:rPr lang="en-AU" sz="2800" dirty="0">
                <a:sym typeface="Wingdings" panose="05000000000000000000" pitchFamily="2" charset="2"/>
              </a:rPr>
              <a:t> 	 Cu   +   O</a:t>
            </a:r>
            <a:r>
              <a:rPr lang="en-AU" sz="2800" baseline="-25000" dirty="0">
                <a:sym typeface="Wingdings" panose="05000000000000000000" pitchFamily="2" charset="2"/>
              </a:rPr>
              <a:t>2</a:t>
            </a:r>
            <a:r>
              <a:rPr lang="en-AU" sz="2800" dirty="0">
                <a:sym typeface="Wingdings" panose="05000000000000000000" pitchFamily="2" charset="2"/>
              </a:rPr>
              <a:t>      </a:t>
            </a:r>
            <a:r>
              <a:rPr lang="en-AU" sz="2800" dirty="0" err="1">
                <a:sym typeface="Wingdings" panose="05000000000000000000" pitchFamily="2" charset="2"/>
              </a:rPr>
              <a:t>CuO</a:t>
            </a:r>
            <a:endParaRPr lang="en-AU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2917866" y="5294112"/>
            <a:ext cx="1026336" cy="4770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2951986" y="4824946"/>
            <a:ext cx="11112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ym typeface="Wingdings" panose="05000000000000000000" pitchFamily="2" charset="2"/>
              </a:rPr>
              <a:t>Cu = 1</a:t>
            </a:r>
          </a:p>
          <a:p>
            <a:r>
              <a:rPr lang="en-AU" sz="2800" dirty="0">
                <a:sym typeface="Wingdings" panose="05000000000000000000" pitchFamily="2" charset="2"/>
              </a:rPr>
              <a:t>O = 2</a:t>
            </a:r>
            <a:endParaRPr lang="en-AU" sz="2800" dirty="0"/>
          </a:p>
        </p:txBody>
      </p:sp>
      <p:sp>
        <p:nvSpPr>
          <p:cNvPr id="24" name="Rounded Rectangle 23"/>
          <p:cNvSpPr/>
          <p:nvPr/>
        </p:nvSpPr>
        <p:spPr>
          <a:xfrm>
            <a:off x="4855601" y="4803249"/>
            <a:ext cx="1399994" cy="4770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ounded Rectangle 18"/>
          <p:cNvSpPr/>
          <p:nvPr/>
        </p:nvSpPr>
        <p:spPr>
          <a:xfrm>
            <a:off x="4855601" y="5300936"/>
            <a:ext cx="1026336" cy="4770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4855601" y="4823883"/>
            <a:ext cx="10903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ym typeface="Wingdings" panose="05000000000000000000" pitchFamily="2" charset="2"/>
              </a:rPr>
              <a:t>Cu = 1</a:t>
            </a:r>
          </a:p>
          <a:p>
            <a:r>
              <a:rPr lang="en-AU" sz="2800" dirty="0">
                <a:sym typeface="Wingdings" panose="05000000000000000000" pitchFamily="2" charset="2"/>
              </a:rPr>
              <a:t>O = 1</a:t>
            </a:r>
            <a:endParaRPr lang="en-A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671897" y="415846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accent4"/>
                </a:solidFill>
              </a:rPr>
              <a:t>2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486399" y="5385925"/>
            <a:ext cx="232012" cy="3070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647250" y="4951366"/>
            <a:ext cx="232012" cy="3070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862071" y="52479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88187" y="482388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33912" y="415846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>
                <a:solidFill>
                  <a:schemeClr val="accent4"/>
                </a:solidFill>
              </a:rPr>
              <a:t>2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3762141" y="4917887"/>
            <a:ext cx="232012" cy="30707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03078" y="47904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dirty="0"/>
              <a:t>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139" y="4204627"/>
            <a:ext cx="52006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11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13" grpId="0" build="p"/>
      <p:bldP spid="15" grpId="0"/>
      <p:bldP spid="5" grpId="0" animBg="1"/>
      <p:bldP spid="5" grpId="1" animBg="1"/>
      <p:bldP spid="12" grpId="0"/>
      <p:bldP spid="24" grpId="0" animBg="1"/>
      <p:bldP spid="24" grpId="1" animBg="1"/>
      <p:bldP spid="19" grpId="0" animBg="1"/>
      <p:bldP spid="19" grpId="1" animBg="1"/>
      <p:bldP spid="14" grpId="0"/>
      <p:bldP spid="7" grpId="0"/>
      <p:bldP spid="21" grpId="0"/>
      <p:bldP spid="22" grpId="0"/>
      <p:bldP spid="25" grpId="0"/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2072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Naming Ionic Compounds [metal – non-metal]</a:t>
            </a:r>
            <a:endParaRPr lang="en-AU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Some ionic compounds have a group made of a non-metal and oxygen, bonded to a metal.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These groups have special names:</a:t>
            </a:r>
          </a:p>
          <a:p>
            <a:pPr marL="0" lvl="1"/>
            <a:r>
              <a:rPr lang="en-AU" sz="2800" b="1" dirty="0" smtClean="0"/>
              <a:t>	 </a:t>
            </a:r>
            <a:r>
              <a:rPr lang="en-AU" sz="2800" b="1" dirty="0"/>
              <a:t>	</a:t>
            </a:r>
            <a:r>
              <a:rPr lang="en-AU" sz="2800" b="1" dirty="0" smtClean="0"/>
              <a:t>CO</a:t>
            </a:r>
            <a:r>
              <a:rPr lang="en-AU" sz="2800" b="1" baseline="-25000" dirty="0" smtClean="0"/>
              <a:t>3</a:t>
            </a:r>
            <a:r>
              <a:rPr lang="en-AU" sz="2800" b="1" dirty="0"/>
              <a:t>	→	</a:t>
            </a:r>
            <a:r>
              <a:rPr lang="en-AU" sz="2800" b="1" dirty="0" smtClean="0"/>
              <a:t>carbonate</a:t>
            </a:r>
            <a:endParaRPr lang="en-AU" sz="2800" b="1" u="sng" dirty="0"/>
          </a:p>
          <a:p>
            <a:pPr marL="0" lvl="1"/>
            <a:r>
              <a:rPr lang="en-AU" sz="2800" b="1" dirty="0"/>
              <a:t> 	</a:t>
            </a:r>
            <a:r>
              <a:rPr lang="en-AU" sz="2800" b="1" dirty="0" smtClean="0"/>
              <a:t>	SO</a:t>
            </a:r>
            <a:r>
              <a:rPr lang="en-AU" sz="2800" b="1" baseline="-25000" dirty="0" smtClean="0"/>
              <a:t>4</a:t>
            </a:r>
            <a:r>
              <a:rPr lang="en-AU" sz="2800" b="1" dirty="0"/>
              <a:t>	→	</a:t>
            </a:r>
            <a:r>
              <a:rPr lang="en-AU" sz="2800" b="1" dirty="0" smtClean="0"/>
              <a:t>sulfate</a:t>
            </a:r>
            <a:endParaRPr lang="en-AU" sz="2800" b="1" i="1" u="sng" dirty="0"/>
          </a:p>
          <a:p>
            <a:pPr marL="0" lvl="1"/>
            <a:r>
              <a:rPr lang="en-AU" sz="2800" b="1" i="1" dirty="0"/>
              <a:t> 	</a:t>
            </a:r>
            <a:r>
              <a:rPr lang="en-AU" sz="2800" b="1" i="1" dirty="0" smtClean="0"/>
              <a:t>	</a:t>
            </a:r>
            <a:r>
              <a:rPr lang="en-AU" sz="2800" b="1" dirty="0" smtClean="0"/>
              <a:t>NO</a:t>
            </a:r>
            <a:r>
              <a:rPr lang="en-AU" sz="2800" b="1" baseline="-25000" dirty="0" smtClean="0"/>
              <a:t>3</a:t>
            </a:r>
            <a:r>
              <a:rPr lang="en-AU" sz="2800" b="1" dirty="0"/>
              <a:t>	→	</a:t>
            </a:r>
            <a:r>
              <a:rPr lang="en-AU" sz="2800" b="1" dirty="0" smtClean="0"/>
              <a:t>nitrate</a:t>
            </a:r>
            <a:endParaRPr lang="en-AU" sz="2800" b="1" dirty="0"/>
          </a:p>
          <a:p>
            <a:pPr marL="0" lvl="1"/>
            <a:endParaRPr lang="en-AU" sz="2800" dirty="0"/>
          </a:p>
          <a:p>
            <a:pPr marL="0" lvl="1"/>
            <a:r>
              <a:rPr lang="en-AU" sz="2800" dirty="0" smtClean="0"/>
              <a:t>They are named in a similar way to other ionic compounds.</a:t>
            </a:r>
          </a:p>
          <a:p>
            <a:pPr lvl="1" indent="-457200">
              <a:buAutoNum type="arabicPeriod"/>
            </a:pPr>
            <a:r>
              <a:rPr lang="en-AU" sz="2800" dirty="0"/>
              <a:t>Write the name of the metal </a:t>
            </a:r>
            <a:r>
              <a:rPr lang="en-AU" sz="2800" b="1" dirty="0"/>
              <a:t>first</a:t>
            </a:r>
            <a:endParaRPr lang="en-AU" sz="2800" dirty="0"/>
          </a:p>
          <a:p>
            <a:pPr lvl="1" indent="-457200">
              <a:buAutoNum type="arabicPeriod"/>
            </a:pPr>
            <a:r>
              <a:rPr lang="en-AU" sz="2800" dirty="0"/>
              <a:t>Write the name of the </a:t>
            </a:r>
            <a:r>
              <a:rPr lang="en-AU" sz="2800" dirty="0" smtClean="0"/>
              <a:t>non-metal group </a:t>
            </a:r>
            <a:r>
              <a:rPr lang="en-AU" sz="2800" b="1" dirty="0"/>
              <a:t>second</a:t>
            </a:r>
            <a:r>
              <a:rPr lang="en-AU" sz="2800" dirty="0"/>
              <a:t> </a:t>
            </a:r>
            <a:r>
              <a:rPr lang="en-AU" sz="2800" dirty="0" smtClean="0"/>
              <a:t>with the </a:t>
            </a:r>
            <a:r>
              <a:rPr lang="en-AU" sz="2800" dirty="0"/>
              <a:t>ending </a:t>
            </a:r>
            <a:r>
              <a:rPr lang="en-AU" sz="2800" dirty="0" smtClean="0"/>
              <a:t>of </a:t>
            </a:r>
            <a:r>
              <a:rPr lang="en-AU" sz="2800" b="1" dirty="0" smtClean="0"/>
              <a:t>–ate</a:t>
            </a:r>
            <a:endParaRPr lang="en-AU" sz="2800" b="1" dirty="0"/>
          </a:p>
          <a:p>
            <a:pPr marL="0" lvl="1"/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172250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02368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Naming Covalent Compounds [non-metal – non-metal]</a:t>
            </a:r>
            <a:endParaRPr lang="en-AU" sz="2800" b="1" dirty="0"/>
          </a:p>
          <a:p>
            <a:endParaRPr lang="en-AU" sz="2800" dirty="0"/>
          </a:p>
          <a:p>
            <a:pPr lvl="1" indent="-457200">
              <a:buAutoNum type="arabicPeriod"/>
            </a:pPr>
            <a:r>
              <a:rPr lang="en-AU" sz="2400" dirty="0"/>
              <a:t>Write the elements in the </a:t>
            </a:r>
            <a:r>
              <a:rPr lang="en-AU" sz="2400" b="1" dirty="0"/>
              <a:t>order they appear </a:t>
            </a:r>
            <a:r>
              <a:rPr lang="en-AU" sz="2400" dirty="0"/>
              <a:t>in the formula</a:t>
            </a:r>
          </a:p>
          <a:p>
            <a:pPr lvl="1" indent="-457200">
              <a:buAutoNum type="arabicPeriod"/>
            </a:pPr>
            <a:r>
              <a:rPr lang="en-AU" sz="2400" dirty="0"/>
              <a:t>A </a:t>
            </a:r>
            <a:r>
              <a:rPr lang="en-AU" sz="2400" b="1" dirty="0"/>
              <a:t>prefix</a:t>
            </a:r>
            <a:r>
              <a:rPr lang="en-AU" sz="2400" dirty="0"/>
              <a:t> is put in front of each element to show how many there are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AU" sz="2400" dirty="0"/>
              <a:t>If there is only </a:t>
            </a:r>
            <a:r>
              <a:rPr lang="en-AU" sz="2400" b="1" dirty="0"/>
              <a:t>one</a:t>
            </a:r>
            <a:r>
              <a:rPr lang="en-AU" sz="2400" dirty="0"/>
              <a:t> atom of the </a:t>
            </a:r>
            <a:r>
              <a:rPr lang="en-AU" sz="2400" b="1" dirty="0"/>
              <a:t>first</a:t>
            </a:r>
            <a:r>
              <a:rPr lang="en-AU" sz="2400" dirty="0"/>
              <a:t> element, </a:t>
            </a:r>
            <a:r>
              <a:rPr lang="en-AU" sz="2400" b="1" dirty="0"/>
              <a:t>no prefix </a:t>
            </a:r>
            <a:r>
              <a:rPr lang="en-AU" sz="2400" dirty="0"/>
              <a:t>is needed</a:t>
            </a:r>
          </a:p>
          <a:p>
            <a:pPr lvl="1" indent="-457200">
              <a:buAutoNum type="arabicPeriod"/>
            </a:pPr>
            <a:r>
              <a:rPr lang="en-AU" sz="2400" dirty="0"/>
              <a:t>The ending of the </a:t>
            </a:r>
            <a:r>
              <a:rPr lang="en-AU" sz="2400" b="1" dirty="0"/>
              <a:t>last</a:t>
            </a:r>
            <a:r>
              <a:rPr lang="en-AU" sz="2400" dirty="0"/>
              <a:t> element is changed to </a:t>
            </a:r>
            <a:r>
              <a:rPr lang="en-AU" sz="2400" b="1" dirty="0"/>
              <a:t>–ide</a:t>
            </a:r>
          </a:p>
          <a:p>
            <a:pPr marL="0" lvl="1"/>
            <a:endParaRPr lang="en-AU" sz="2400" b="1" dirty="0"/>
          </a:p>
          <a:p>
            <a:pPr marL="0" lvl="1"/>
            <a:r>
              <a:rPr lang="en-AU" sz="2400" b="1" dirty="0"/>
              <a:t>i.e. 	one	=	mono</a:t>
            </a:r>
            <a:endParaRPr lang="en-AU" sz="2400" b="1" u="sng" dirty="0"/>
          </a:p>
          <a:p>
            <a:pPr marL="0" lvl="1"/>
            <a:r>
              <a:rPr lang="en-AU" sz="2400" b="1" dirty="0"/>
              <a:t> 	two	=	di</a:t>
            </a:r>
            <a:endParaRPr lang="en-AU" sz="2400" b="1" i="1" u="sng" dirty="0"/>
          </a:p>
          <a:p>
            <a:pPr marL="0" lvl="1"/>
            <a:r>
              <a:rPr lang="en-AU" sz="2400" b="1" i="1" dirty="0"/>
              <a:t> 	</a:t>
            </a:r>
            <a:r>
              <a:rPr lang="en-AU" sz="2400" b="1" dirty="0"/>
              <a:t>three	=	tri</a:t>
            </a:r>
          </a:p>
          <a:p>
            <a:pPr marL="0" lvl="1"/>
            <a:r>
              <a:rPr lang="en-AU" sz="2400" b="1" dirty="0"/>
              <a:t> 	four	=	tetra</a:t>
            </a:r>
          </a:p>
          <a:p>
            <a:pPr marL="0" lvl="1"/>
            <a:r>
              <a:rPr lang="en-AU" sz="2400" b="1" dirty="0"/>
              <a:t>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68843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Matter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Matter is any substance that has mass and volume.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Matter can take many forms, including: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Solids – for example your chair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Liquids – for example water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Gases – for example oxygen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Matter is composed of tiny particles called atoms.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Atoms are usually represented as small, individual circles in diagrams.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However, atoms are themselves composed of even smaller parts, referred to as </a:t>
            </a:r>
            <a:r>
              <a:rPr lang="en-AU" sz="2800" b="1" dirty="0" smtClean="0"/>
              <a:t>subatomic particles</a:t>
            </a:r>
            <a:r>
              <a:rPr lang="en-AU" sz="2800" dirty="0" smtClean="0"/>
              <a:t>.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967" y="2208183"/>
            <a:ext cx="3713756" cy="152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451629" y="541290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Subatomic: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120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79305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Structure of an Atom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Atoms are made of three subatomic </a:t>
            </a:r>
          </a:p>
          <a:p>
            <a:r>
              <a:rPr lang="en-AU" sz="2800" dirty="0" smtClean="0"/>
              <a:t>     particles: </a:t>
            </a:r>
            <a:r>
              <a:rPr lang="en-AU" sz="2800" b="1" dirty="0" smtClean="0"/>
              <a:t>protons</a:t>
            </a:r>
            <a:r>
              <a:rPr lang="en-AU" sz="2800" dirty="0" smtClean="0"/>
              <a:t>, </a:t>
            </a:r>
            <a:r>
              <a:rPr lang="en-AU" sz="2800" b="1" dirty="0" smtClean="0"/>
              <a:t>neutrons</a:t>
            </a:r>
            <a:r>
              <a:rPr lang="en-AU" sz="2800" dirty="0" smtClean="0"/>
              <a:t> and </a:t>
            </a:r>
            <a:r>
              <a:rPr lang="en-AU" sz="2800" b="1" dirty="0" smtClean="0"/>
              <a:t>electrons</a:t>
            </a:r>
            <a:r>
              <a:rPr lang="en-AU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Protons and neutrons are found in the centre of an atom, which is called the </a:t>
            </a:r>
            <a:r>
              <a:rPr lang="en-AU" sz="2800" b="1" dirty="0"/>
              <a:t>nucleus</a:t>
            </a:r>
            <a:r>
              <a:rPr lang="en-AU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Electrons orbit the nucleus at very high speeds.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Some subatomic particles have electrical charges: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Protons</a:t>
            </a:r>
            <a:r>
              <a:rPr lang="en-AU" sz="2800" dirty="0" smtClean="0"/>
              <a:t> have a </a:t>
            </a:r>
            <a:r>
              <a:rPr lang="en-AU" sz="2800" b="1" dirty="0" smtClean="0"/>
              <a:t>positive</a:t>
            </a:r>
            <a:r>
              <a:rPr lang="en-AU" sz="2800" dirty="0" smtClean="0"/>
              <a:t> (+) charge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Electrons</a:t>
            </a:r>
            <a:r>
              <a:rPr lang="en-AU" sz="2800" dirty="0" smtClean="0"/>
              <a:t> have a </a:t>
            </a:r>
            <a:r>
              <a:rPr lang="en-AU" sz="2800" b="1" dirty="0" smtClean="0"/>
              <a:t>negative</a:t>
            </a:r>
            <a:r>
              <a:rPr lang="en-AU" sz="2800" dirty="0" smtClean="0"/>
              <a:t> (-) charge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AU" sz="2800" b="1" dirty="0" smtClean="0"/>
              <a:t>Neutrons</a:t>
            </a:r>
            <a:r>
              <a:rPr lang="en-AU" sz="2800" dirty="0" smtClean="0"/>
              <a:t> are neutral and have </a:t>
            </a:r>
            <a:r>
              <a:rPr lang="en-AU" sz="2800" b="1" dirty="0" smtClean="0"/>
              <a:t>no</a:t>
            </a:r>
            <a:r>
              <a:rPr lang="en-AU" sz="2800" dirty="0" smtClean="0"/>
              <a:t> </a:t>
            </a:r>
            <a:r>
              <a:rPr lang="en-AU" sz="2800" b="1" dirty="0" smtClean="0"/>
              <a:t>charge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451629" y="541290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Subatomic: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082" y="22179"/>
            <a:ext cx="2892058" cy="29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23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2935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Structure of an Atom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number of protons in the nucleus of an atom determines which element the atom is.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All atoms of an element have the same number of protons.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For example, all carbon atoms have 6 protons.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This is referred to as the </a:t>
            </a:r>
            <a:r>
              <a:rPr lang="en-AU" sz="2800" b="1" dirty="0" smtClean="0"/>
              <a:t>atomic number </a:t>
            </a:r>
            <a:r>
              <a:rPr lang="en-AU" sz="2800" dirty="0" smtClean="0"/>
              <a:t>of the element.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451629" y="541290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Subatomic: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282" y="3674028"/>
            <a:ext cx="2892058" cy="29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0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7710" t="6172" r="17216" b="6660"/>
          <a:stretch/>
        </p:blipFill>
        <p:spPr>
          <a:xfrm>
            <a:off x="7080826" y="3609447"/>
            <a:ext cx="2789208" cy="25074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" y="732983"/>
            <a:ext cx="75797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Structure of an Atom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 neutral atom has the same number of protons as electrons.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This means that the number of positive   charges equals the number of negative charges.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charges balance each other, so the entire atom has no charge.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For example, the atom in the picture has three positive protons and three negative electrons, so it has no overall charge.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451629" y="5412907"/>
          <a:ext cx="2605964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Subatomic: smaller than, or occurring within, an atom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9059" y="148208"/>
            <a:ext cx="2892058" cy="297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4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55834</TotalTime>
  <Words>2030</Words>
  <Application>Microsoft Office PowerPoint</Application>
  <PresentationFormat>Widescreen</PresentationFormat>
  <Paragraphs>350</Paragraphs>
  <Slides>38</Slides>
  <Notes>24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Wingdings</vt:lpstr>
      <vt:lpstr>Office Theme</vt:lpstr>
      <vt:lpstr>Chemistry Test 1 Revision Year 9 Chemistry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teacher</cp:lastModifiedBy>
  <cp:revision>877</cp:revision>
  <cp:lastPrinted>2019-08-14T00:04:28Z</cp:lastPrinted>
  <dcterms:created xsi:type="dcterms:W3CDTF">2017-01-28T08:32:28Z</dcterms:created>
  <dcterms:modified xsi:type="dcterms:W3CDTF">2020-10-28T05:04:19Z</dcterms:modified>
</cp:coreProperties>
</file>