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8" r:id="rId4"/>
    <p:sldId id="298" r:id="rId5"/>
    <p:sldId id="297" r:id="rId6"/>
    <p:sldId id="296" r:id="rId7"/>
    <p:sldId id="276" r:id="rId8"/>
    <p:sldId id="299" r:id="rId9"/>
    <p:sldId id="300" r:id="rId10"/>
    <p:sldId id="301" r:id="rId11"/>
    <p:sldId id="260" r:id="rId12"/>
    <p:sldId id="261" r:id="rId13"/>
    <p:sldId id="262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100" autoAdjust="0"/>
  </p:normalViewPr>
  <p:slideViewPr>
    <p:cSldViewPr snapToGrid="0">
      <p:cViewPr varScale="1">
        <p:scale>
          <a:sx n="83" d="100"/>
          <a:sy n="83" d="100"/>
        </p:scale>
        <p:origin x="4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CFU answers from previous slide: 1.</a:t>
            </a:r>
            <a:r>
              <a:rPr lang="en-AU" baseline="0" dirty="0" smtClean="0"/>
              <a:t> A characteristic, feature, or quality. 2. The crust. 3. The inner core. 4. The crust.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21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CFU answers from previous</a:t>
            </a:r>
            <a:r>
              <a:rPr lang="en-AU" baseline="0" dirty="0" smtClean="0"/>
              <a:t> slide: 1. Iron and nickel. 2. 5000-6000°C.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52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CFU answers</a:t>
            </a:r>
            <a:r>
              <a:rPr lang="en-AU" baseline="0" dirty="0" smtClean="0"/>
              <a:t> from previous slide: 1. Iron and nickel. 2. 4000-6000°C. 3. They are both made from iron and nickel, similar temperature. 4. Inner core is solid, outer core is molten (liquid).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162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CFU answers</a:t>
            </a:r>
            <a:r>
              <a:rPr lang="en-AU" baseline="0" dirty="0" smtClean="0"/>
              <a:t> from previous slide: 1. Molten rock. 2. Outer core is hotter, made of iron and nickel. Mantle is made of molten rock.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69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CFU</a:t>
            </a:r>
            <a:r>
              <a:rPr lang="en-AU" baseline="0" dirty="0" smtClean="0"/>
              <a:t> answers from previous slide: 1. Solid Rock 2. 10-70 km thick 3. They are both made of rock, 4. The mantle is hotter (1000-3500°C), and made of molten rock. The crust (25°C) is solid rock.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48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CFU answers from previous</a:t>
            </a:r>
            <a:r>
              <a:rPr lang="en-AU" baseline="0" dirty="0" smtClean="0"/>
              <a:t> slide: 1. Oceanic and Continental crust. 2. They are made up of different types of rock.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52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CFU answers</a:t>
            </a:r>
            <a:r>
              <a:rPr lang="en-AU" baseline="0" dirty="0" smtClean="0"/>
              <a:t> from previous slide: 1. Underneath the oceans. 2. Young (200 million years) dense rock. 3. Oceanic crust is more dense than continental, so will sink underneath.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96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CFU answers from previous slide: 1. The</a:t>
            </a:r>
            <a:r>
              <a:rPr lang="en-AU" baseline="0" dirty="0" smtClean="0"/>
              <a:t> land. </a:t>
            </a:r>
            <a:r>
              <a:rPr lang="en-AU" dirty="0" smtClean="0"/>
              <a:t>2. Oceanic</a:t>
            </a:r>
            <a:r>
              <a:rPr lang="en-AU" baseline="0" dirty="0" smtClean="0"/>
              <a:t> crust is younger than continental, more dense. </a:t>
            </a:r>
            <a:r>
              <a:rPr lang="en-AU" dirty="0" smtClean="0"/>
              <a:t> 3. Continental crust is less dense than oceanic,</a:t>
            </a:r>
            <a:r>
              <a:rPr lang="en-AU" baseline="0" dirty="0" smtClean="0"/>
              <a:t> so will rise above it.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13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9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31/03/2020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506" y="1818227"/>
            <a:ext cx="9144000" cy="2387600"/>
          </a:xfrm>
          <a:ln w="38100">
            <a:solidFill>
              <a:schemeClr val="accent2"/>
            </a:solidFill>
          </a:ln>
        </p:spPr>
        <p:txBody>
          <a:bodyPr anchor="ctr"/>
          <a:lstStyle/>
          <a:p>
            <a:r>
              <a:rPr lang="en-AU" dirty="0" smtClean="0"/>
              <a:t>Structure of the </a:t>
            </a:r>
            <a:r>
              <a:rPr lang="en-AU" dirty="0" smtClean="0"/>
              <a:t>Earth</a:t>
            </a:r>
            <a:br>
              <a:rPr lang="en-AU" dirty="0" smtClean="0"/>
            </a:br>
            <a:r>
              <a:rPr lang="en-AU" sz="2800" dirty="0" smtClean="0"/>
              <a:t>Year 9 Earth and Space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12704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Where is the continental crust found?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9069905" cy="224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Continental crust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Continental crust forms the land.</a:t>
            </a:r>
            <a:endParaRPr lang="en-AU" sz="2800" b="1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has an average thickness of </a:t>
            </a:r>
            <a:r>
              <a:rPr lang="en-AU" sz="2800" b="1" dirty="0" smtClean="0">
                <a:latin typeface="+mn-lt"/>
              </a:rPr>
              <a:t>35 km</a:t>
            </a:r>
            <a:r>
              <a:rPr lang="en-AU" sz="2800" dirty="0" smtClean="0">
                <a:latin typeface="+mn-lt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is </a:t>
            </a:r>
            <a:r>
              <a:rPr lang="en-AU" sz="2800" b="1" dirty="0" smtClean="0">
                <a:latin typeface="+mn-lt"/>
              </a:rPr>
              <a:t>less dense</a:t>
            </a:r>
            <a:r>
              <a:rPr lang="en-AU" sz="2800" dirty="0" smtClean="0">
                <a:latin typeface="+mn-lt"/>
              </a:rPr>
              <a:t> and therefore </a:t>
            </a:r>
            <a:r>
              <a:rPr lang="en-AU" sz="2800" b="1" dirty="0" smtClean="0">
                <a:latin typeface="+mn-lt"/>
              </a:rPr>
              <a:t>more buoyant</a:t>
            </a:r>
            <a:r>
              <a:rPr lang="en-AU" sz="2800" dirty="0" smtClean="0">
                <a:latin typeface="+mn-lt"/>
              </a:rPr>
              <a:t> than oceanic crust.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is made of the </a:t>
            </a:r>
            <a:r>
              <a:rPr lang="en-AU" sz="2800" b="1" dirty="0" smtClean="0">
                <a:latin typeface="+mn-lt"/>
              </a:rPr>
              <a:t>oldest</a:t>
            </a:r>
            <a:r>
              <a:rPr lang="en-AU" sz="2800" dirty="0" smtClean="0">
                <a:latin typeface="+mn-lt"/>
              </a:rPr>
              <a:t> rocks on Earth.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81477"/>
              </p:ext>
            </p:extLst>
          </p:nvPr>
        </p:nvGraphicFramePr>
        <p:xfrm>
          <a:off x="9640253" y="5624422"/>
          <a:ext cx="2396471" cy="1123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6471"/>
              </a:tblGrid>
              <a:tr h="288523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75815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Buoyant : able to keep afloat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71152"/>
              </p:ext>
            </p:extLst>
          </p:nvPr>
        </p:nvGraphicFramePr>
        <p:xfrm>
          <a:off x="9351856" y="146384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the continental crust and oceanic crust different?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11963"/>
              </p:ext>
            </p:extLst>
          </p:nvPr>
        </p:nvGraphicFramePr>
        <p:xfrm>
          <a:off x="9351856" y="2862471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When the two types of crusts meet, why does the continental crust always rise above the oceanic crust?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97" y="3736136"/>
            <a:ext cx="4029805" cy="261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10331172" cy="2946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Understanding the structure of the Earth will help you understand the causes of natural phenomena's like earthquakes and volcanic eruptions.</a:t>
            </a:r>
          </a:p>
          <a:p>
            <a:pPr>
              <a:spcAft>
                <a:spcPts val="1200"/>
              </a:spcAf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732983"/>
            <a:ext cx="8924214" cy="96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Draw and label the layers of the Earth on your whiteboard.</a:t>
            </a:r>
          </a:p>
          <a:p>
            <a:r>
              <a:rPr lang="en-AU" sz="2800" dirty="0" smtClean="0">
                <a:latin typeface="+mn-lt"/>
              </a:rPr>
              <a:t>(Mantle, Inner core, Crust, Outer core)</a:t>
            </a:r>
            <a:endParaRPr lang="en-AU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878792"/>
            <a:ext cx="2311405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1" y="2463567"/>
            <a:ext cx="8158389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State the differences between oceanic crust and continental crust. </a:t>
            </a:r>
            <a:endParaRPr lang="en-AU" sz="2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4239170"/>
            <a:ext cx="2311405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4823945"/>
            <a:ext cx="8158389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Even though it is the hottest part of the Earth, the inner core is not molten (a liquid).  Explain why.</a:t>
            </a:r>
            <a:endParaRPr lang="en-AU" sz="28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878885" y="207742"/>
            <a:ext cx="2019531" cy="2019531"/>
            <a:chOff x="9878885" y="207742"/>
            <a:chExt cx="2019531" cy="2019531"/>
          </a:xfrm>
        </p:grpSpPr>
        <p:grpSp>
          <p:nvGrpSpPr>
            <p:cNvPr id="11" name="Group 10"/>
            <p:cNvGrpSpPr/>
            <p:nvPr/>
          </p:nvGrpSpPr>
          <p:grpSpPr>
            <a:xfrm>
              <a:off x="9929374" y="252622"/>
              <a:ext cx="1918557" cy="1918557"/>
              <a:chOff x="8072525" y="100977"/>
              <a:chExt cx="1918557" cy="191855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8072525" y="100977"/>
                <a:ext cx="1918557" cy="19185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323564" y="337991"/>
                <a:ext cx="1416477" cy="14445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632570" y="661023"/>
                <a:ext cx="798464" cy="7984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9878885" y="207742"/>
              <a:ext cx="2019531" cy="20195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3" grpId="0"/>
      <p:bldP spid="9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11569158" cy="2706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 dirty="0">
              <a:latin typeface="+mn-lt"/>
            </a:endParaRPr>
          </a:p>
          <a:p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218" y="1429789"/>
            <a:ext cx="105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Complete the S</a:t>
            </a:r>
            <a:r>
              <a:rPr lang="en-AU" sz="2800" dirty="0" smtClean="0"/>
              <a:t>tructure of the Earth </a:t>
            </a:r>
            <a:r>
              <a:rPr lang="en-AU" sz="2800" dirty="0"/>
              <a:t>worksheet, on paper or your device.</a:t>
            </a: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732983"/>
            <a:ext cx="8924214" cy="96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Draw and label the layers of the Earth on your whiteboard.</a:t>
            </a:r>
          </a:p>
          <a:p>
            <a:r>
              <a:rPr lang="en-AU" sz="2800" dirty="0" smtClean="0">
                <a:latin typeface="+mn-lt"/>
              </a:rPr>
              <a:t>(Mantle, Inner core, Crust, Outer core)</a:t>
            </a:r>
            <a:endParaRPr lang="en-AU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878792"/>
            <a:ext cx="2311405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1" y="2463567"/>
            <a:ext cx="8158389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State the differences between oceanic crust and continental crust.</a:t>
            </a:r>
          </a:p>
          <a:p>
            <a:r>
              <a:rPr lang="en-AU" sz="2800" dirty="0" smtClean="0">
                <a:solidFill>
                  <a:srgbClr val="FF0000"/>
                </a:solidFill>
                <a:latin typeface="+mn-lt"/>
              </a:rPr>
              <a:t>Continental crust is older and more less dense than oceanic crust, so will rise above it when they collide.</a:t>
            </a:r>
            <a:r>
              <a:rPr lang="en-AU" sz="2800" dirty="0" smtClean="0">
                <a:latin typeface="+mn-lt"/>
              </a:rPr>
              <a:t> </a:t>
            </a:r>
            <a:endParaRPr lang="en-AU" sz="2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4239170"/>
            <a:ext cx="2311405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4823945"/>
            <a:ext cx="10380453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Even though it is the hottest part of the Earth, the inner core is not molten (a liquid).  Explain why.</a:t>
            </a:r>
          </a:p>
          <a:p>
            <a:r>
              <a:rPr lang="en-AU" sz="2800" dirty="0" smtClean="0">
                <a:solidFill>
                  <a:srgbClr val="FF0000"/>
                </a:solidFill>
                <a:latin typeface="+mn-lt"/>
              </a:rPr>
              <a:t>The inner core is extremely hot, but the pressure placed upon it by the other three layers of the Earth compact it into a solid.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90673" y="1453801"/>
            <a:ext cx="2019531" cy="2019531"/>
            <a:chOff x="9878885" y="207742"/>
            <a:chExt cx="2019531" cy="2019531"/>
          </a:xfrm>
        </p:grpSpPr>
        <p:grpSp>
          <p:nvGrpSpPr>
            <p:cNvPr id="11" name="Group 10"/>
            <p:cNvGrpSpPr/>
            <p:nvPr/>
          </p:nvGrpSpPr>
          <p:grpSpPr>
            <a:xfrm>
              <a:off x="9929374" y="252622"/>
              <a:ext cx="1918557" cy="1918557"/>
              <a:chOff x="8072525" y="100977"/>
              <a:chExt cx="1918557" cy="191855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8072525" y="100977"/>
                <a:ext cx="1918557" cy="19185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323564" y="337991"/>
                <a:ext cx="1416477" cy="14445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632570" y="661023"/>
                <a:ext cx="798464" cy="7984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9878885" y="207742"/>
              <a:ext cx="2019531" cy="20195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61917" y="150307"/>
            <a:ext cx="232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ANSWERS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43713" y="1190445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Inner Core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17684" y="1816002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Outer Core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0692" y="2810891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Mantle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60693" y="3415634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Crust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20" idx="1"/>
          </p:cNvCxnSpPr>
          <p:nvPr/>
        </p:nvCxnSpPr>
        <p:spPr>
          <a:xfrm flipH="1" flipV="1">
            <a:off x="10443713" y="3053751"/>
            <a:ext cx="216980" cy="546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 flipV="1">
            <a:off x="10443713" y="2622430"/>
            <a:ext cx="216979" cy="373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1"/>
          </p:cNvCxnSpPr>
          <p:nvPr/>
        </p:nvCxnSpPr>
        <p:spPr>
          <a:xfrm flipH="1">
            <a:off x="10161917" y="2000668"/>
            <a:ext cx="455767" cy="263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713343" y="1472392"/>
            <a:ext cx="744014" cy="821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3" grpId="0"/>
      <p:bldP spid="9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21245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0" y="2980883"/>
            <a:ext cx="5862258" cy="3195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Think, Pair, Share:  What comes out of volcanoes?  Where does it come from?</a:t>
            </a:r>
          </a:p>
          <a:p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733673"/>
            <a:ext cx="8323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 smtClean="0"/>
              <a:t>Identify the layers of the Earth.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 smtClean="0"/>
              <a:t>Describe the composition of each layer.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037" y="2980883"/>
            <a:ext cx="6013172" cy="33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61439"/>
              </p:ext>
            </p:extLst>
          </p:nvPr>
        </p:nvGraphicFramePr>
        <p:xfrm>
          <a:off x="9354003" y="292658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a property?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8924214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Earth’s Structure</a:t>
            </a:r>
          </a:p>
          <a:p>
            <a:endParaRPr lang="en-AU" sz="2800" b="1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The Earth has </a:t>
            </a:r>
            <a:r>
              <a:rPr lang="en-AU" sz="2800" b="1" dirty="0" smtClean="0">
                <a:latin typeface="+mn-lt"/>
              </a:rPr>
              <a:t>four main layers.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Each layer has its own properties.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The four layers are:</a:t>
            </a:r>
            <a:endParaRPr lang="en-AU" sz="2800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00484"/>
              </p:ext>
            </p:extLst>
          </p:nvPr>
        </p:nvGraphicFramePr>
        <p:xfrm>
          <a:off x="9351856" y="11981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layer is</a:t>
                      </a:r>
                      <a:r>
                        <a:rPr lang="en-AU" baseline="0" dirty="0" smtClean="0"/>
                        <a:t> the outermost layer?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66105"/>
              </p:ext>
            </p:extLst>
          </p:nvPr>
        </p:nvGraphicFramePr>
        <p:xfrm>
          <a:off x="9351856" y="235060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layer is the innermost layer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01943"/>
              </p:ext>
            </p:extLst>
          </p:nvPr>
        </p:nvGraphicFramePr>
        <p:xfrm>
          <a:off x="9351856" y="5612984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Property:</a:t>
                      </a:r>
                      <a:r>
                        <a:rPr lang="en-AU" baseline="0" dirty="0" smtClean="0"/>
                        <a:t> characteristic, feature or quality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28499"/>
              </p:ext>
            </p:extLst>
          </p:nvPr>
        </p:nvGraphicFramePr>
        <p:xfrm>
          <a:off x="9351856" y="35031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layer is the thinnest layer?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86" y="3109398"/>
            <a:ext cx="3943350" cy="3571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4049" y="3416669"/>
            <a:ext cx="1249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Inner core</a:t>
            </a:r>
            <a:endParaRPr lang="en-A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314987" y="3977305"/>
            <a:ext cx="1304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Outer core</a:t>
            </a:r>
            <a:endParaRPr lang="en-A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314562" y="4481846"/>
            <a:ext cx="934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Mantle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6314562" y="5212874"/>
            <a:ext cx="730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Crust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uiExpand="1" build="p"/>
      <p:bldP spid="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07166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two metals is the inner core made out of?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9069905" cy="4430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Inner Core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Made of </a:t>
            </a:r>
            <a:r>
              <a:rPr lang="en-AU" sz="2800" b="1" dirty="0" smtClean="0">
                <a:latin typeface="+mn-lt"/>
              </a:rPr>
              <a:t>solid iron</a:t>
            </a:r>
            <a:r>
              <a:rPr lang="en-AU" sz="2800" dirty="0" smtClean="0">
                <a:latin typeface="+mn-lt"/>
              </a:rPr>
              <a:t> and </a:t>
            </a:r>
            <a:r>
              <a:rPr lang="en-AU" sz="2800" b="1" dirty="0" smtClean="0">
                <a:latin typeface="+mn-lt"/>
              </a:rPr>
              <a:t>nickel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is approximately </a:t>
            </a:r>
            <a:r>
              <a:rPr lang="en-AU" sz="2800" b="1" dirty="0" smtClean="0">
                <a:latin typeface="+mn-lt"/>
              </a:rPr>
              <a:t>2500km</a:t>
            </a:r>
            <a:r>
              <a:rPr lang="en-AU" sz="2800" dirty="0" smtClean="0">
                <a:latin typeface="+mn-lt"/>
              </a:rPr>
              <a:t> in diameter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Depending on the depth, the temperature is between </a:t>
            </a:r>
            <a:r>
              <a:rPr lang="en-AU" sz="2800" b="1" dirty="0" smtClean="0">
                <a:latin typeface="+mn-lt"/>
              </a:rPr>
              <a:t>5000-6000</a:t>
            </a:r>
            <a:r>
              <a:rPr lang="en-AU" sz="2800" b="1" dirty="0" smtClean="0">
                <a:latin typeface="+mn-lt"/>
                <a:cs typeface="Calibri Light" panose="020F0302020204030204" pitchFamily="34" charset="0"/>
              </a:rPr>
              <a:t>°C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  <a:cs typeface="Calibri Light" panose="020F0302020204030204" pitchFamily="34" charset="0"/>
              </a:rPr>
              <a:t>The inner </a:t>
            </a:r>
            <a:r>
              <a:rPr lang="en-AU" sz="2800" dirty="0" smtClean="0">
                <a:latin typeface="+mn-lt"/>
              </a:rPr>
              <a:t>core stays					            solid because of the					         immense pressure					         surrounding it 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91443"/>
              </p:ext>
            </p:extLst>
          </p:nvPr>
        </p:nvGraphicFramePr>
        <p:xfrm>
          <a:off x="9351856" y="146384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temperature range</a:t>
                      </a:r>
                      <a:r>
                        <a:rPr lang="en-AU" baseline="0" dirty="0" smtClean="0"/>
                        <a:t> in the inner core?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91146" y="3126294"/>
            <a:ext cx="5077701" cy="3571875"/>
            <a:chOff x="2559186" y="3109398"/>
            <a:chExt cx="5077701" cy="35718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186" y="3109398"/>
              <a:ext cx="3943350" cy="35718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44049" y="3416669"/>
              <a:ext cx="1270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/>
                <a:t>Inner core</a:t>
              </a:r>
              <a:endParaRPr lang="en-AU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4987" y="3977305"/>
              <a:ext cx="1321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Outer core</a:t>
              </a:r>
              <a:endParaRPr lang="en-AU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4562" y="4481846"/>
              <a:ext cx="951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Mantle</a:t>
              </a:r>
              <a:endParaRPr lang="en-A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4562" y="5212874"/>
              <a:ext cx="738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Crust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44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36227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two metals is the outer core made out of?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9069905" cy="4430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Outer Core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Made of </a:t>
            </a:r>
            <a:r>
              <a:rPr lang="en-AU" sz="2800" b="1" dirty="0" smtClean="0">
                <a:latin typeface="+mn-lt"/>
              </a:rPr>
              <a:t>molten iron </a:t>
            </a:r>
            <a:r>
              <a:rPr lang="en-AU" sz="2800" dirty="0" smtClean="0">
                <a:latin typeface="+mn-lt"/>
              </a:rPr>
              <a:t>and </a:t>
            </a:r>
            <a:r>
              <a:rPr lang="en-AU" sz="2800" b="1" dirty="0" smtClean="0">
                <a:latin typeface="+mn-lt"/>
              </a:rPr>
              <a:t>nickel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is approximately </a:t>
            </a:r>
            <a:r>
              <a:rPr lang="en-AU" sz="2800" b="1" dirty="0" smtClean="0">
                <a:latin typeface="+mn-lt"/>
              </a:rPr>
              <a:t>2300km</a:t>
            </a:r>
            <a:r>
              <a:rPr lang="en-AU" sz="2800" dirty="0" smtClean="0">
                <a:latin typeface="+mn-lt"/>
              </a:rPr>
              <a:t> thick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Depending on the depth, the temperature is between </a:t>
            </a:r>
            <a:r>
              <a:rPr lang="en-AU" sz="2800" b="1" dirty="0" smtClean="0">
                <a:latin typeface="+mn-lt"/>
              </a:rPr>
              <a:t>4000-6000</a:t>
            </a:r>
            <a:r>
              <a:rPr lang="en-AU" sz="2800" b="1" dirty="0" smtClean="0">
                <a:latin typeface="+mn-lt"/>
                <a:cs typeface="Calibri Light" panose="020F0302020204030204" pitchFamily="34" charset="0"/>
              </a:rPr>
              <a:t>°C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  <a:cs typeface="Calibri Light" panose="020F0302020204030204" pitchFamily="34" charset="0"/>
              </a:rPr>
              <a:t>The ou</a:t>
            </a:r>
            <a:r>
              <a:rPr lang="en-AU" sz="2800" dirty="0" smtClean="0">
                <a:latin typeface="+mn-lt"/>
              </a:rPr>
              <a:t>ter core flows 					       around the centre of 						   the Earth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This movement creates				</a:t>
            </a:r>
            <a:r>
              <a:rPr lang="en-AU" sz="2800" dirty="0">
                <a:latin typeface="+mn-lt"/>
              </a:rPr>
              <a:t>	</a:t>
            </a:r>
            <a:r>
              <a:rPr lang="en-AU" sz="2800" dirty="0" smtClean="0">
                <a:latin typeface="+mn-lt"/>
              </a:rPr>
              <a:t>  our planet’s </a:t>
            </a:r>
            <a:r>
              <a:rPr lang="en-AU" sz="2800" b="1" dirty="0" smtClean="0">
                <a:latin typeface="+mn-lt"/>
              </a:rPr>
              <a:t>magnetic 					 field</a:t>
            </a:r>
            <a:endParaRPr lang="en-AU" sz="2800" b="1" dirty="0">
              <a:latin typeface="+mn-lt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30706"/>
              </p:ext>
            </p:extLst>
          </p:nvPr>
        </p:nvGraphicFramePr>
        <p:xfrm>
          <a:off x="9426619" y="5956489"/>
          <a:ext cx="26469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Molten: liquid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33220"/>
              </p:ext>
            </p:extLst>
          </p:nvPr>
        </p:nvGraphicFramePr>
        <p:xfrm>
          <a:off x="9351856" y="146384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temperature range</a:t>
                      </a:r>
                      <a:r>
                        <a:rPr lang="en-AU" baseline="0" dirty="0" smtClean="0"/>
                        <a:t> in the outer core?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91146" y="3126294"/>
            <a:ext cx="5077701" cy="3571875"/>
            <a:chOff x="2559186" y="3109398"/>
            <a:chExt cx="5077701" cy="35718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186" y="3109398"/>
              <a:ext cx="3943350" cy="35718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44049" y="3416669"/>
              <a:ext cx="1249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Inner core</a:t>
              </a:r>
              <a:endParaRPr lang="en-AU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4987" y="3977305"/>
              <a:ext cx="1321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/>
                <a:t>Outer core</a:t>
              </a:r>
              <a:endParaRPr lang="en-AU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4562" y="4481846"/>
              <a:ext cx="951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Mantle</a:t>
              </a:r>
              <a:endParaRPr lang="en-A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4562" y="5212874"/>
              <a:ext cx="738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Crust</a:t>
              </a:r>
              <a:endParaRPr lang="en-AU" dirty="0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60266"/>
              </p:ext>
            </p:extLst>
          </p:nvPr>
        </p:nvGraphicFramePr>
        <p:xfrm>
          <a:off x="9368848" y="2576945"/>
          <a:ext cx="26125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2564"/>
              </a:tblGrid>
              <a:tr h="311498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/>
                </a:tc>
              </a:tr>
              <a:tr h="545122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the inner and the outer cores similar?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47420"/>
              </p:ext>
            </p:extLst>
          </p:nvPr>
        </p:nvGraphicFramePr>
        <p:xfrm>
          <a:off x="9351856" y="3718561"/>
          <a:ext cx="2605964" cy="11028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401026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/>
                </a:tc>
              </a:tr>
              <a:tr h="701796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the inner and the outer cores different?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90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12926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mantle made out of?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9069905" cy="224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Mantle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Made of </a:t>
            </a:r>
            <a:r>
              <a:rPr lang="en-AU" sz="2800" b="1" dirty="0" smtClean="0">
                <a:latin typeface="+mn-lt"/>
              </a:rPr>
              <a:t>molten rock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is approximately </a:t>
            </a:r>
            <a:r>
              <a:rPr lang="en-AU" sz="2800" b="1" dirty="0" smtClean="0">
                <a:latin typeface="+mn-lt"/>
              </a:rPr>
              <a:t>2900km</a:t>
            </a:r>
            <a:r>
              <a:rPr lang="en-AU" sz="2800" dirty="0" smtClean="0">
                <a:latin typeface="+mn-lt"/>
              </a:rPr>
              <a:t> thick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Depending on the depth, the temperature is between </a:t>
            </a:r>
            <a:r>
              <a:rPr lang="en-AU" sz="2800" b="1" dirty="0" smtClean="0">
                <a:latin typeface="+mn-lt"/>
              </a:rPr>
              <a:t>1000-3500</a:t>
            </a:r>
            <a:r>
              <a:rPr lang="en-AU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°C</a:t>
            </a:r>
            <a:endParaRPr lang="en-AU" sz="2800" b="1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95449"/>
              </p:ext>
            </p:extLst>
          </p:nvPr>
        </p:nvGraphicFramePr>
        <p:xfrm>
          <a:off x="9351856" y="5412929"/>
          <a:ext cx="264690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Property:</a:t>
                      </a:r>
                      <a:r>
                        <a:rPr lang="en-AU" baseline="0" dirty="0" smtClean="0"/>
                        <a:t> characteristic, feature or quality</a:t>
                      </a:r>
                    </a:p>
                    <a:p>
                      <a:r>
                        <a:rPr lang="en-AU" baseline="0" dirty="0" smtClean="0"/>
                        <a:t>Molten: liquid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91146" y="3126294"/>
            <a:ext cx="5060710" cy="3571875"/>
            <a:chOff x="2559186" y="3109398"/>
            <a:chExt cx="5060710" cy="35718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186" y="3109398"/>
              <a:ext cx="3943350" cy="35718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44049" y="3416669"/>
              <a:ext cx="1249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Inner core</a:t>
              </a:r>
              <a:endParaRPr lang="en-AU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4987" y="3977305"/>
              <a:ext cx="1304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Outer core</a:t>
              </a:r>
              <a:endParaRPr lang="en-AU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4562" y="4481846"/>
              <a:ext cx="951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/>
                <a:t>Mantle</a:t>
              </a:r>
              <a:endParaRPr lang="en-AU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4562" y="5212874"/>
              <a:ext cx="738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Crust</a:t>
              </a:r>
              <a:endParaRPr lang="en-AU" dirty="0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69149"/>
              </p:ext>
            </p:extLst>
          </p:nvPr>
        </p:nvGraphicFramePr>
        <p:xfrm>
          <a:off x="9351856" y="167917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259962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454933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the mantle and the outer core different?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9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27252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crust made out of?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9069905" cy="224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Crust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Made of </a:t>
            </a:r>
            <a:r>
              <a:rPr lang="en-AU" sz="2800" b="1" dirty="0" smtClean="0">
                <a:latin typeface="+mn-lt"/>
              </a:rPr>
              <a:t>solid rock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is between </a:t>
            </a:r>
            <a:r>
              <a:rPr lang="en-AU" sz="2800" b="1" dirty="0" smtClean="0">
                <a:latin typeface="+mn-lt"/>
              </a:rPr>
              <a:t>10km</a:t>
            </a:r>
            <a:r>
              <a:rPr lang="en-AU" sz="2800" dirty="0" smtClean="0">
                <a:latin typeface="+mn-lt"/>
              </a:rPr>
              <a:t> and </a:t>
            </a:r>
            <a:r>
              <a:rPr lang="en-AU" sz="2800" b="1" dirty="0" smtClean="0">
                <a:latin typeface="+mn-lt"/>
              </a:rPr>
              <a:t>70km</a:t>
            </a:r>
            <a:r>
              <a:rPr lang="en-AU" sz="2800" dirty="0" smtClean="0">
                <a:latin typeface="+mn-lt"/>
              </a:rPr>
              <a:t> thick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The average temperature on the surface of the Earth is approximately </a:t>
            </a:r>
            <a:r>
              <a:rPr lang="en-AU" sz="2800" b="1" dirty="0" smtClean="0">
                <a:latin typeface="+mn-lt"/>
              </a:rPr>
              <a:t>25</a:t>
            </a:r>
            <a:r>
              <a:rPr lang="en-AU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°C</a:t>
            </a:r>
            <a:endParaRPr lang="en-AU" sz="2800" b="1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560"/>
              </p:ext>
            </p:extLst>
          </p:nvPr>
        </p:nvGraphicFramePr>
        <p:xfrm>
          <a:off x="9351856" y="5685911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Property:</a:t>
                      </a:r>
                      <a:r>
                        <a:rPr lang="en-AU" baseline="0" dirty="0" smtClean="0"/>
                        <a:t> characteristic, feature or quality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68637"/>
              </p:ext>
            </p:extLst>
          </p:nvPr>
        </p:nvGraphicFramePr>
        <p:xfrm>
          <a:off x="9351856" y="1463847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thick is the crust?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91146" y="3124956"/>
            <a:ext cx="5060710" cy="3571875"/>
            <a:chOff x="2559186" y="3109398"/>
            <a:chExt cx="5060710" cy="35718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186" y="3109398"/>
              <a:ext cx="3943350" cy="35718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44049" y="3416669"/>
              <a:ext cx="1249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Inner core</a:t>
              </a:r>
              <a:endParaRPr lang="en-AU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4987" y="3977305"/>
              <a:ext cx="1304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Outer core</a:t>
              </a:r>
              <a:endParaRPr lang="en-AU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4562" y="4481846"/>
              <a:ext cx="934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Mantle</a:t>
              </a:r>
              <a:endParaRPr lang="en-A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4562" y="5212874"/>
              <a:ext cx="738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/>
                <a:t>Crust</a:t>
              </a:r>
              <a:endParaRPr lang="en-AU" b="1" dirty="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54677"/>
              </p:ext>
            </p:extLst>
          </p:nvPr>
        </p:nvGraphicFramePr>
        <p:xfrm>
          <a:off x="9351856" y="246056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1638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/>
                </a:tc>
              </a:tr>
              <a:tr h="553679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the crust and the mantle similar?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64933"/>
              </p:ext>
            </p:extLst>
          </p:nvPr>
        </p:nvGraphicFramePr>
        <p:xfrm>
          <a:off x="9351856" y="3773979"/>
          <a:ext cx="2734849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4849"/>
              </a:tblGrid>
              <a:tr h="342585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/>
                </a:tc>
              </a:tr>
              <a:tr h="599523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the crust and the mantle different?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35834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are the two types of crust?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9069905" cy="224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Earth’s Crust</a:t>
            </a:r>
            <a:endParaRPr lang="en-AU" sz="2800" b="1" dirty="0">
              <a:latin typeface="+mn-lt"/>
            </a:endParaRPr>
          </a:p>
          <a:p>
            <a:endParaRPr lang="en-AU" sz="2800" b="1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There are </a:t>
            </a:r>
            <a:r>
              <a:rPr lang="en-AU" sz="2800" b="1" dirty="0" smtClean="0">
                <a:latin typeface="+mn-lt"/>
              </a:rPr>
              <a:t>two</a:t>
            </a:r>
            <a:r>
              <a:rPr lang="en-AU" sz="2800" dirty="0" smtClean="0">
                <a:latin typeface="+mn-lt"/>
              </a:rPr>
              <a:t> different types of crust</a:t>
            </a:r>
            <a:r>
              <a:rPr lang="en-AU" sz="2800" b="1" dirty="0" smtClean="0">
                <a:latin typeface="+mn-lt"/>
              </a:rPr>
              <a:t>.</a:t>
            </a:r>
            <a:endParaRPr lang="en-AU" sz="2800" b="1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They are</a:t>
            </a:r>
            <a:r>
              <a:rPr lang="en-AU" sz="2800" b="1" dirty="0" smtClean="0">
                <a:latin typeface="+mn-lt"/>
              </a:rPr>
              <a:t> oceanic crust </a:t>
            </a:r>
            <a:r>
              <a:rPr lang="en-AU" sz="2800" dirty="0" smtClean="0">
                <a:latin typeface="+mn-lt"/>
              </a:rPr>
              <a:t>and </a:t>
            </a:r>
            <a:r>
              <a:rPr lang="en-AU" sz="2800" b="1" dirty="0" smtClean="0">
                <a:latin typeface="+mn-lt"/>
              </a:rPr>
              <a:t>continental crust.</a:t>
            </a:r>
            <a:endParaRPr lang="en-AU" sz="2800" b="1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The two types of crust are made up of different </a:t>
            </a:r>
            <a:r>
              <a:rPr lang="en-AU" sz="2800" b="1" dirty="0" smtClean="0">
                <a:latin typeface="+mn-lt"/>
              </a:rPr>
              <a:t>types of rocks</a:t>
            </a:r>
            <a:r>
              <a:rPr lang="en-AU" sz="2800" dirty="0">
                <a:latin typeface="+mn-lt"/>
              </a:rPr>
              <a:t>.</a:t>
            </a:r>
            <a:endParaRPr lang="en-AU" sz="2800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67540"/>
              </p:ext>
            </p:extLst>
          </p:nvPr>
        </p:nvGraphicFramePr>
        <p:xfrm>
          <a:off x="9351856" y="146384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the two types of crust different?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3" y="3486150"/>
            <a:ext cx="3562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45405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Where is the oceanic crust found?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9069905" cy="224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Oceanic crust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is found below the oceans.</a:t>
            </a:r>
            <a:endParaRPr lang="en-AU" sz="2800" b="1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is between </a:t>
            </a:r>
            <a:r>
              <a:rPr lang="en-AU" sz="2800" b="1" dirty="0" smtClean="0">
                <a:latin typeface="+mn-lt"/>
              </a:rPr>
              <a:t>6-11 km </a:t>
            </a:r>
            <a:r>
              <a:rPr lang="en-AU" sz="2800" dirty="0" smtClean="0">
                <a:latin typeface="+mn-lt"/>
              </a:rPr>
              <a:t>thick.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is made of very </a:t>
            </a:r>
            <a:r>
              <a:rPr lang="en-AU" sz="2800" b="1" dirty="0" smtClean="0">
                <a:latin typeface="+mn-lt"/>
              </a:rPr>
              <a:t>young rocks</a:t>
            </a:r>
            <a:r>
              <a:rPr lang="en-AU" sz="2800" dirty="0" smtClean="0">
                <a:latin typeface="+mn-lt"/>
              </a:rPr>
              <a:t>. The rocks are not older than </a:t>
            </a:r>
            <a:r>
              <a:rPr lang="en-AU" sz="2800" b="1" dirty="0" smtClean="0">
                <a:latin typeface="+mn-lt"/>
              </a:rPr>
              <a:t>200 million years</a:t>
            </a:r>
            <a:r>
              <a:rPr lang="en-AU" sz="2800" dirty="0" smtClean="0">
                <a:latin typeface="+mn-lt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It is </a:t>
            </a:r>
            <a:r>
              <a:rPr lang="en-AU" sz="2800" b="1" dirty="0" smtClean="0">
                <a:latin typeface="+mn-lt"/>
              </a:rPr>
              <a:t>denser</a:t>
            </a:r>
            <a:r>
              <a:rPr lang="en-AU" sz="2800" dirty="0" smtClean="0">
                <a:latin typeface="+mn-lt"/>
              </a:rPr>
              <a:t> than continental crust.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8847"/>
              </p:ext>
            </p:extLst>
          </p:nvPr>
        </p:nvGraphicFramePr>
        <p:xfrm>
          <a:off x="9351856" y="146384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type of rocks make the oceanic crust?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95034"/>
              </p:ext>
            </p:extLst>
          </p:nvPr>
        </p:nvGraphicFramePr>
        <p:xfrm>
          <a:off x="9351856" y="2701443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When the two types of crust meet, the oceanic crust will sink. Why?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97" y="3736136"/>
            <a:ext cx="4029805" cy="261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13378</TotalTime>
  <Words>1138</Words>
  <Application>Microsoft Office PowerPoint</Application>
  <PresentationFormat>Widescreen</PresentationFormat>
  <Paragraphs>190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Structure of the Earth Year 9 Earth and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158</cp:revision>
  <dcterms:created xsi:type="dcterms:W3CDTF">2017-01-28T08:32:28Z</dcterms:created>
  <dcterms:modified xsi:type="dcterms:W3CDTF">2020-03-31T06:09:26Z</dcterms:modified>
</cp:coreProperties>
</file>