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626" r:id="rId2"/>
    <p:sldId id="627" r:id="rId3"/>
    <p:sldId id="623" r:id="rId4"/>
    <p:sldId id="628" r:id="rId5"/>
    <p:sldId id="256" r:id="rId6"/>
    <p:sldId id="263" r:id="rId7"/>
    <p:sldId id="576" r:id="rId8"/>
    <p:sldId id="629" r:id="rId9"/>
    <p:sldId id="630" r:id="rId10"/>
    <p:sldId id="632" r:id="rId11"/>
    <p:sldId id="620" r:id="rId12"/>
    <p:sldId id="634" r:id="rId13"/>
    <p:sldId id="633" r:id="rId14"/>
    <p:sldId id="635" r:id="rId15"/>
    <p:sldId id="637" r:id="rId16"/>
    <p:sldId id="636" r:id="rId17"/>
    <p:sldId id="351" r:id="rId18"/>
    <p:sldId id="463" r:id="rId19"/>
    <p:sldId id="61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E1E1E1"/>
    <a:srgbClr val="9CBD8D"/>
    <a:srgbClr val="D5E3CF"/>
    <a:srgbClr val="8C1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1441" autoAdjust="0"/>
  </p:normalViewPr>
  <p:slideViewPr>
    <p:cSldViewPr snapToGrid="0">
      <p:cViewPr varScale="1">
        <p:scale>
          <a:sx n="119" d="100"/>
          <a:sy n="119" d="100"/>
        </p:scale>
        <p:origin x="2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22/5/21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0748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2519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6194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1472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2457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5731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1169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1741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0705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6872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9509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4923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94909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3845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41397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22/5/21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22/5/21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22/5/21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22/5/21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22/5/21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22/5/21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22/5/21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22/5/21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22/5/21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22/5/21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22/5/21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22/5/21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111960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Thermal Energy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When the particles move faster, they collide with more energy and push each other further apart.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 particles in the object take up more space, so the object expands.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r>
              <a:rPr lang="en-AU" sz="2800" dirty="0"/>
              <a:t>Explain why an object expands when it is heated.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578" y="3717929"/>
            <a:ext cx="6502222" cy="222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0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5230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Heat vs Temperature: Objects with the same volume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When two objects are at different temperatures, the average kinetic energy of the particles is higher in one than the other.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If the objects have the same volume, the object with the higher temperature has more thermal energy.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 amount of thermal energy in container A is less than container B because its particles have </a:t>
            </a:r>
            <a:r>
              <a:rPr lang="en-AU" sz="2800"/>
              <a:t>a lower average </a:t>
            </a:r>
            <a:r>
              <a:rPr lang="en-AU" sz="2800" dirty="0"/>
              <a:t>kinetic energy.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54483"/>
              </p:ext>
            </p:extLst>
          </p:nvPr>
        </p:nvGraphicFramePr>
        <p:xfrm>
          <a:off x="9523075" y="160203"/>
          <a:ext cx="2463077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If one object is hotter than the other, what does it say about the kinetic energy of the particles in the objects?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545979"/>
              </p:ext>
            </p:extLst>
          </p:nvPr>
        </p:nvGraphicFramePr>
        <p:xfrm>
          <a:off x="9523070" y="2215222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Why is the thermal energy in container B more than container A?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57719" y="4322134"/>
            <a:ext cx="3952875" cy="216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3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3184451"/>
            <a:ext cx="5137528" cy="26315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B0F0"/>
                </a:solidFill>
                <a:latin typeface="+mn-lt"/>
              </a:rPr>
              <a:t>The beakers of water are the same temperature.  </a:t>
            </a:r>
          </a:p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B0F0"/>
                </a:solidFill>
                <a:latin typeface="+mn-lt"/>
              </a:rPr>
              <a:t>The beaker with 1000mL of water has more thermal energy because it contains more particles at the same temperature.</a:t>
            </a:r>
            <a:endParaRPr lang="en-AU" sz="2800" dirty="0">
              <a:solidFill>
                <a:srgbClr val="00B0F0"/>
              </a:solidFill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997418"/>
              </p:ext>
            </p:extLst>
          </p:nvPr>
        </p:nvGraphicFramePr>
        <p:xfrm>
          <a:off x="1243" y="830358"/>
          <a:ext cx="6856757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56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/>
                        <a:t>Comparing Thermal Energy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/>
                        <a:t>Identify whether the temperature or the volume of the objects is the same.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/>
                        <a:t>Same temperature = larger object has more thermal energy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AU" sz="2000" b="0" baseline="0" dirty="0"/>
                        <a:t>        Same volume = hotter object has more thermal energy</a:t>
                      </a:r>
                    </a:p>
                    <a:p>
                      <a:pPr marL="457200" indent="-457200">
                        <a:buFont typeface="+mj-lt"/>
                        <a:buAutoNum type="arabicPeriod" startAt="3"/>
                      </a:pPr>
                      <a:r>
                        <a:rPr lang="en-AU" sz="2000" b="0" baseline="0" dirty="0"/>
                        <a:t>Explain why the object has more thermal energy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72390"/>
              </p:ext>
            </p:extLst>
          </p:nvPr>
        </p:nvGraphicFramePr>
        <p:xfrm>
          <a:off x="952307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Is the temperature</a:t>
                      </a:r>
                      <a:r>
                        <a:rPr lang="en-AU" baseline="0" dirty="0"/>
                        <a:t> or the volume the same?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796033"/>
              </p:ext>
            </p:extLst>
          </p:nvPr>
        </p:nvGraphicFramePr>
        <p:xfrm>
          <a:off x="9523074" y="1472041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object has more</a:t>
                      </a:r>
                      <a:r>
                        <a:rPr lang="en-AU" baseline="0" dirty="0"/>
                        <a:t> thermal energy? Why?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39562" y="3119564"/>
            <a:ext cx="6358270" cy="339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6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3184451"/>
            <a:ext cx="5848350" cy="26315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B0F0"/>
                </a:solidFill>
                <a:latin typeface="+mn-lt"/>
              </a:rPr>
              <a:t>The beakers of water are the same volume.  </a:t>
            </a:r>
          </a:p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B0F0"/>
                </a:solidFill>
                <a:latin typeface="+mn-lt"/>
              </a:rPr>
              <a:t>The beaker at 80</a:t>
            </a:r>
            <a:r>
              <a:rPr lang="en-AU" sz="2800" dirty="0">
                <a:solidFill>
                  <a:srgbClr val="00B0F0"/>
                </a:solidFill>
                <a:latin typeface="+mn-lt"/>
                <a:cs typeface="Calibri Light" panose="020F0302020204030204" pitchFamily="34" charset="0"/>
              </a:rPr>
              <a:t>°C</a:t>
            </a:r>
            <a:r>
              <a:rPr lang="en-AU" sz="2800" dirty="0">
                <a:solidFill>
                  <a:srgbClr val="00B0F0"/>
                </a:solidFill>
                <a:latin typeface="+mn-lt"/>
              </a:rPr>
              <a:t> has more thermal energy because it contains the same amount of particles, but at a higher temperature.</a:t>
            </a:r>
            <a:endParaRPr lang="en-AU" sz="2800" dirty="0">
              <a:solidFill>
                <a:srgbClr val="00B0F0"/>
              </a:solidFill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997418"/>
              </p:ext>
            </p:extLst>
          </p:nvPr>
        </p:nvGraphicFramePr>
        <p:xfrm>
          <a:off x="1243" y="830358"/>
          <a:ext cx="6856757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56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/>
                        <a:t>Comparing Thermal Energy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/>
                        <a:t>Identify whether the temperature or the volume of the objects is the same.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/>
                        <a:t>Same temperature = larger object has more thermal energy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AU" sz="2000" b="0" baseline="0" dirty="0"/>
                        <a:t>        Same volume = hotter object has more thermal energy</a:t>
                      </a:r>
                    </a:p>
                    <a:p>
                      <a:pPr marL="457200" indent="-457200">
                        <a:buFont typeface="+mj-lt"/>
                        <a:buAutoNum type="arabicPeriod" startAt="3"/>
                      </a:pPr>
                      <a:r>
                        <a:rPr lang="en-AU" sz="2000" b="0" baseline="0" dirty="0"/>
                        <a:t>Explain why the object has more thermal energy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72390"/>
              </p:ext>
            </p:extLst>
          </p:nvPr>
        </p:nvGraphicFramePr>
        <p:xfrm>
          <a:off x="952307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Is the temperature</a:t>
                      </a:r>
                      <a:r>
                        <a:rPr lang="en-AU" baseline="0" dirty="0"/>
                        <a:t> or the volume the same?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796033"/>
              </p:ext>
            </p:extLst>
          </p:nvPr>
        </p:nvGraphicFramePr>
        <p:xfrm>
          <a:off x="9523074" y="1472041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object has more</a:t>
                      </a:r>
                      <a:r>
                        <a:rPr lang="en-AU" baseline="0" dirty="0"/>
                        <a:t> thermal energy? Why?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64280" y="3511551"/>
            <a:ext cx="4572057" cy="239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7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3184451"/>
            <a:ext cx="6229350" cy="26315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B0F0"/>
                </a:solidFill>
                <a:latin typeface="+mn-lt"/>
              </a:rPr>
              <a:t>The beakers of water are the same temperature and same volume.  </a:t>
            </a:r>
          </a:p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B0F0"/>
                </a:solidFill>
                <a:latin typeface="+mn-lt"/>
              </a:rPr>
              <a:t>Both beakers contain the same amount of thermal energy.</a:t>
            </a:r>
            <a:endParaRPr lang="en-AU" sz="2800" dirty="0">
              <a:solidFill>
                <a:srgbClr val="00B0F0"/>
              </a:solidFill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997418"/>
              </p:ext>
            </p:extLst>
          </p:nvPr>
        </p:nvGraphicFramePr>
        <p:xfrm>
          <a:off x="1243" y="830358"/>
          <a:ext cx="6856757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56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/>
                        <a:t>Comparing Thermal Energy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/>
                        <a:t>Identify whether the temperature or the volume of the objects is the same.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/>
                        <a:t>Same temperature = larger object has more thermal energy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AU" sz="2000" b="0" baseline="0" dirty="0"/>
                        <a:t>        Same volume = hotter object has more thermal energy</a:t>
                      </a:r>
                    </a:p>
                    <a:p>
                      <a:pPr marL="457200" indent="-457200">
                        <a:buFont typeface="+mj-lt"/>
                        <a:buAutoNum type="arabicPeriod" startAt="3"/>
                      </a:pPr>
                      <a:r>
                        <a:rPr lang="en-AU" sz="2000" b="0" baseline="0" dirty="0"/>
                        <a:t>Explain why the object has more thermal energy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72390"/>
              </p:ext>
            </p:extLst>
          </p:nvPr>
        </p:nvGraphicFramePr>
        <p:xfrm>
          <a:off x="952307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Is the temperature</a:t>
                      </a:r>
                      <a:r>
                        <a:rPr lang="en-AU" baseline="0" dirty="0"/>
                        <a:t> or the volume the same?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796033"/>
              </p:ext>
            </p:extLst>
          </p:nvPr>
        </p:nvGraphicFramePr>
        <p:xfrm>
          <a:off x="9523074" y="1472041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object has more</a:t>
                      </a:r>
                      <a:r>
                        <a:rPr lang="en-AU" baseline="0" dirty="0"/>
                        <a:t> thermal energy? Why?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0" y="3214354"/>
            <a:ext cx="3700002" cy="257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8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3184451"/>
            <a:ext cx="5848350" cy="26315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B0F0"/>
                </a:solidFill>
                <a:latin typeface="+mn-lt"/>
              </a:rPr>
              <a:t>The objects are the same ________. The __________ has more thermal energy because _________________.</a:t>
            </a:r>
            <a:endParaRPr lang="en-AU" sz="2800" dirty="0">
              <a:solidFill>
                <a:srgbClr val="00B0F0"/>
              </a:solidFill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997418"/>
              </p:ext>
            </p:extLst>
          </p:nvPr>
        </p:nvGraphicFramePr>
        <p:xfrm>
          <a:off x="1243" y="830358"/>
          <a:ext cx="6856757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56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/>
                        <a:t>Comparing Thermal Energy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/>
                        <a:t>Identify whether the temperature or the volume of the objects is the same.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/>
                        <a:t>Same temperature = larger object has more thermal energy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AU" sz="2000" b="0" baseline="0" dirty="0"/>
                        <a:t>        Same volume = hotter object has more thermal energy</a:t>
                      </a:r>
                    </a:p>
                    <a:p>
                      <a:pPr marL="457200" indent="-457200">
                        <a:buFont typeface="+mj-lt"/>
                        <a:buAutoNum type="arabicPeriod" startAt="3"/>
                      </a:pPr>
                      <a:r>
                        <a:rPr lang="en-AU" sz="2000" b="0" baseline="0" dirty="0"/>
                        <a:t>Explain why the object has more thermal energy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72390"/>
              </p:ext>
            </p:extLst>
          </p:nvPr>
        </p:nvGraphicFramePr>
        <p:xfrm>
          <a:off x="952307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Is the temperature</a:t>
                      </a:r>
                      <a:r>
                        <a:rPr lang="en-AU" baseline="0" dirty="0"/>
                        <a:t> or the volume the same?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796033"/>
              </p:ext>
            </p:extLst>
          </p:nvPr>
        </p:nvGraphicFramePr>
        <p:xfrm>
          <a:off x="9523074" y="1472041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object has more</a:t>
                      </a:r>
                      <a:r>
                        <a:rPr lang="en-AU" baseline="0" dirty="0"/>
                        <a:t> thermal energy? Why?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22" y="3208996"/>
            <a:ext cx="3994150" cy="316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3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3184451"/>
            <a:ext cx="5848350" cy="26315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B0F0"/>
                </a:solidFill>
                <a:latin typeface="+mn-lt"/>
              </a:rPr>
              <a:t>The objects are the same ________. The __________ has more thermal energy because _________________.</a:t>
            </a:r>
            <a:endParaRPr lang="en-AU" sz="2800" dirty="0">
              <a:solidFill>
                <a:srgbClr val="00B0F0"/>
              </a:solidFill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997418"/>
              </p:ext>
            </p:extLst>
          </p:nvPr>
        </p:nvGraphicFramePr>
        <p:xfrm>
          <a:off x="1243" y="830358"/>
          <a:ext cx="6856757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56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/>
                        <a:t>Comparing Thermal Energy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/>
                        <a:t>Identify whether the temperature or the volume of the objects is the same.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/>
                        <a:t>Same temperature = larger object has more thermal energy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AU" sz="2000" b="0" baseline="0" dirty="0"/>
                        <a:t>        Same volume = hotter object has more thermal energy</a:t>
                      </a:r>
                    </a:p>
                    <a:p>
                      <a:pPr marL="457200" indent="-457200">
                        <a:buFont typeface="+mj-lt"/>
                        <a:buAutoNum type="arabicPeriod" startAt="3"/>
                      </a:pPr>
                      <a:r>
                        <a:rPr lang="en-AU" sz="2000" b="0" baseline="0" dirty="0"/>
                        <a:t>Explain why the object has more thermal energy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72390"/>
              </p:ext>
            </p:extLst>
          </p:nvPr>
        </p:nvGraphicFramePr>
        <p:xfrm>
          <a:off x="952307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Is the temperature</a:t>
                      </a:r>
                      <a:r>
                        <a:rPr lang="en-AU" baseline="0" dirty="0"/>
                        <a:t> or the volume the same?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796033"/>
              </p:ext>
            </p:extLst>
          </p:nvPr>
        </p:nvGraphicFramePr>
        <p:xfrm>
          <a:off x="9523074" y="1472041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object has more</a:t>
                      </a:r>
                      <a:r>
                        <a:rPr lang="en-AU" baseline="0" dirty="0"/>
                        <a:t> thermal energy? Why?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69150" y="2946399"/>
            <a:ext cx="3435350" cy="353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5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0749" y="2650441"/>
            <a:ext cx="3522325" cy="40742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3184451"/>
            <a:ext cx="5848350" cy="26315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B0F0"/>
                </a:solidFill>
                <a:latin typeface="+mn-lt"/>
              </a:rPr>
              <a:t>The objects are the same ________. The __________ has more thermal energy because _________________.</a:t>
            </a:r>
            <a:endParaRPr lang="en-AU" sz="2800" dirty="0">
              <a:solidFill>
                <a:srgbClr val="00B0F0"/>
              </a:solidFill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997418"/>
              </p:ext>
            </p:extLst>
          </p:nvPr>
        </p:nvGraphicFramePr>
        <p:xfrm>
          <a:off x="1243" y="830358"/>
          <a:ext cx="6856757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56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/>
                        <a:t>Comparing Thermal Energy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/>
                        <a:t>Identify whether the temperature or the volume of the objects is the same.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/>
                        <a:t>Same temperature = larger object has more thermal energy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AU" sz="2000" b="0" baseline="0" dirty="0"/>
                        <a:t>        Same volume = hotter object has more thermal energy</a:t>
                      </a:r>
                    </a:p>
                    <a:p>
                      <a:pPr marL="457200" indent="-457200">
                        <a:buFont typeface="+mj-lt"/>
                        <a:buAutoNum type="arabicPeriod" startAt="3"/>
                      </a:pPr>
                      <a:r>
                        <a:rPr lang="en-AU" sz="2000" b="0" baseline="0" dirty="0"/>
                        <a:t>Explain why the object has more thermal energy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72390"/>
              </p:ext>
            </p:extLst>
          </p:nvPr>
        </p:nvGraphicFramePr>
        <p:xfrm>
          <a:off x="952307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Is the temperature</a:t>
                      </a:r>
                      <a:r>
                        <a:rPr lang="en-AU" baseline="0" dirty="0"/>
                        <a:t> or the volume the same?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796033"/>
              </p:ext>
            </p:extLst>
          </p:nvPr>
        </p:nvGraphicFramePr>
        <p:xfrm>
          <a:off x="9523074" y="1472041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object has more</a:t>
                      </a:r>
                      <a:r>
                        <a:rPr lang="en-AU" baseline="0" dirty="0"/>
                        <a:t> thermal energy? Why?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02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0457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Knowing how thermal energy moves from one object to another will help you explain why some objects warm up or cool down, and why hot objects lose heat.</a:t>
            </a:r>
          </a:p>
          <a:p>
            <a:endParaRPr lang="en-AU" sz="2800" dirty="0"/>
          </a:p>
          <a:p>
            <a:r>
              <a:rPr lang="en-AU" sz="2800" dirty="0"/>
              <a:t>Thermometers use thermal equilibrium to measure the temperature of objects around us.</a:t>
            </a:r>
          </a:p>
          <a:p>
            <a:endParaRPr lang="en-AU" sz="2800" dirty="0"/>
          </a:p>
          <a:p>
            <a:r>
              <a:rPr lang="en-AU" sz="2800" dirty="0"/>
              <a:t>Understanding the difference between thermal energy and temperature will help you explain why a bucket of cooler water will warm up a cold bath more than a cup full of hot water.</a:t>
            </a:r>
          </a:p>
        </p:txBody>
      </p:sp>
    </p:spTree>
    <p:extLst>
      <p:ext uri="{BB962C8B-B14F-4D97-AF65-F5344CB8AC3E}">
        <p14:creationId xmlns:p14="http://schemas.microsoft.com/office/powerpoint/2010/main" val="409268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936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What is does the temperature of a substance measure?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548590"/>
            <a:ext cx="2311405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133365"/>
            <a:ext cx="11451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How is thermal energy different to temperature?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657D86-99B7-4295-994D-BA25464B1A90}"/>
              </a:ext>
            </a:extLst>
          </p:cNvPr>
          <p:cNvSpPr txBox="1"/>
          <p:nvPr/>
        </p:nvSpPr>
        <p:spPr>
          <a:xfrm>
            <a:off x="-1" y="2948972"/>
            <a:ext cx="2311405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6E3605-FFA2-4D3E-988D-BB783EB6FD9F}"/>
              </a:ext>
            </a:extLst>
          </p:cNvPr>
          <p:cNvSpPr txBox="1"/>
          <p:nvPr/>
        </p:nvSpPr>
        <p:spPr>
          <a:xfrm>
            <a:off x="-2" y="3533747"/>
            <a:ext cx="64553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Which object has the lowest thermal energy?  Explain your choice.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103" y="3060700"/>
            <a:ext cx="5660892" cy="356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2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95468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84775"/>
            <a:ext cx="66464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Complete the questions below on your device or in your book.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What is the difference between thermal energy and temperature?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How does a thermometer measure the temperature of an object?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For each of the pairs of objects on the right, identify the object with the most thermal energy, and explain why it has </a:t>
            </a:r>
            <a:r>
              <a:rPr lang="en-AU" sz="2800"/>
              <a:t>higher energy.</a:t>
            </a:r>
            <a:endParaRPr lang="en-AU" sz="2800" dirty="0"/>
          </a:p>
          <a:p>
            <a:pPr marL="514350" indent="-514350">
              <a:buFont typeface="+mj-lt"/>
              <a:buAutoNum type="arabicPeriod"/>
            </a:pPr>
            <a:endParaRPr lang="en-AU" sz="2800" dirty="0"/>
          </a:p>
          <a:p>
            <a:r>
              <a:rPr lang="en-AU" sz="2800" dirty="0"/>
              <a:t>Then, complete the “Thermal Energy” worksheet on your device or a paper copy.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19414" y="182638"/>
            <a:ext cx="5272585" cy="663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8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112231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Thermal Equilibrium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Thermal energy will transfer from an object at a higher temperature to one at a lower temperature.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When both objects will reach the same temperature, the transfer of energy stops.</a:t>
            </a:r>
          </a:p>
          <a:p>
            <a:endParaRPr lang="en-AU" sz="2800" dirty="0"/>
          </a:p>
          <a:p>
            <a:r>
              <a:rPr lang="en-AU" sz="2800" dirty="0"/>
              <a:t>In your own words, describe what is meant by </a:t>
            </a:r>
            <a:r>
              <a:rPr lang="en-AU" sz="2800" b="1" dirty="0"/>
              <a:t>thermal equilibrium</a:t>
            </a:r>
            <a:r>
              <a:rPr lang="en-AU" sz="2800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8652" y="4050771"/>
            <a:ext cx="2200940" cy="25616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99592" y="4050771"/>
            <a:ext cx="1685260" cy="25616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84852" y="4050771"/>
            <a:ext cx="1523113" cy="256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5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1243" y="2783879"/>
            <a:ext cx="5137528" cy="2452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>
                <a:solidFill>
                  <a:srgbClr val="00B0F0"/>
                </a:solidFill>
                <a:latin typeface="+mn-lt"/>
              </a:rPr>
              <a:t>The _____ has higher thermal energy and will transfer heat to ____________.  The ________ gains heat from the _______ until they are the same temperature.</a:t>
            </a:r>
            <a:endParaRPr lang="en-AU" sz="2800" dirty="0">
              <a:solidFill>
                <a:srgbClr val="00B0F0"/>
              </a:solidFill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252918"/>
              </p:ext>
            </p:extLst>
          </p:nvPr>
        </p:nvGraphicFramePr>
        <p:xfrm>
          <a:off x="1243" y="830358"/>
          <a:ext cx="5554269" cy="1767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54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/>
                        <a:t>Describing Heat Transfer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/>
                        <a:t>Identify the object with higher thermal energy.</a:t>
                      </a:r>
                      <a:endParaRPr lang="en-AU" sz="2000" b="0" baseline="0" dirty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/>
                        <a:t>State the direction of energy transfer.</a:t>
                      </a:r>
                      <a:endParaRPr lang="en-AU" sz="2000" b="0" baseline="0" dirty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/>
                        <a:t>Describe what will happen to the temperature of the objects.</a:t>
                      </a:r>
                      <a:endParaRPr lang="en-AU" sz="2000" b="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587795"/>
              </p:ext>
            </p:extLst>
          </p:nvPr>
        </p:nvGraphicFramePr>
        <p:xfrm>
          <a:off x="952307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Which object</a:t>
                      </a:r>
                      <a:r>
                        <a:rPr lang="en-AU" baseline="0"/>
                        <a:t> has higher thermal energy?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159151"/>
              </p:ext>
            </p:extLst>
          </p:nvPr>
        </p:nvGraphicFramePr>
        <p:xfrm>
          <a:off x="9523074" y="1472041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Which way will energy be transferred</a:t>
                      </a:r>
                      <a:r>
                        <a:rPr lang="en-AU" baseline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367771"/>
              </p:ext>
            </p:extLst>
          </p:nvPr>
        </p:nvGraphicFramePr>
        <p:xfrm>
          <a:off x="9530673" y="2783879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What will happen to</a:t>
                      </a:r>
                      <a:r>
                        <a:rPr lang="en-AU" baseline="0"/>
                        <a:t> the temperatures of the objects?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itle 1"/>
          <p:cNvSpPr txBox="1">
            <a:spLocks/>
          </p:cNvSpPr>
          <p:nvPr/>
        </p:nvSpPr>
        <p:spPr>
          <a:xfrm>
            <a:off x="5698145" y="830358"/>
            <a:ext cx="3732934" cy="23540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>
                <a:latin typeface="+mn-lt"/>
              </a:rPr>
              <a:t>You leave a glass of coke by the pool while you go for a swim.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98145" y="2900148"/>
            <a:ext cx="3401659" cy="249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9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2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1243" y="2783879"/>
            <a:ext cx="5137528" cy="2452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>
                <a:solidFill>
                  <a:srgbClr val="00B0F0"/>
                </a:solidFill>
                <a:latin typeface="+mn-lt"/>
              </a:rPr>
              <a:t>The _____ has higher thermal energy and will transfer heat to ____________.  The ________ gains heat from the _______ until they are the same temperature.</a:t>
            </a:r>
            <a:endParaRPr lang="en-AU" sz="2800" dirty="0">
              <a:solidFill>
                <a:srgbClr val="00B0F0"/>
              </a:solidFill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252918"/>
              </p:ext>
            </p:extLst>
          </p:nvPr>
        </p:nvGraphicFramePr>
        <p:xfrm>
          <a:off x="1243" y="830358"/>
          <a:ext cx="5554269" cy="1767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554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/>
                        <a:t>Describing Heat Transfer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/>
                        <a:t>Identify the object with higher thermal energy.</a:t>
                      </a:r>
                      <a:endParaRPr lang="en-AU" sz="2000" b="0" baseline="0" dirty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/>
                        <a:t>State the direction of energy transfer.</a:t>
                      </a:r>
                      <a:endParaRPr lang="en-AU" sz="2000" b="0" baseline="0" dirty="0"/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/>
                        <a:t>Describe what will happen to the temperature of the objects.</a:t>
                      </a:r>
                      <a:endParaRPr lang="en-AU" sz="2000" b="0" baseline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587795"/>
              </p:ext>
            </p:extLst>
          </p:nvPr>
        </p:nvGraphicFramePr>
        <p:xfrm>
          <a:off x="952307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Which object</a:t>
                      </a:r>
                      <a:r>
                        <a:rPr lang="en-AU" baseline="0"/>
                        <a:t> has higher thermal energy?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159151"/>
              </p:ext>
            </p:extLst>
          </p:nvPr>
        </p:nvGraphicFramePr>
        <p:xfrm>
          <a:off x="9523074" y="1472041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Which way will energy be transferred</a:t>
                      </a:r>
                      <a:r>
                        <a:rPr lang="en-AU" baseline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367771"/>
              </p:ext>
            </p:extLst>
          </p:nvPr>
        </p:nvGraphicFramePr>
        <p:xfrm>
          <a:off x="9530673" y="2783879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/>
                        <a:t>What will happen to</a:t>
                      </a:r>
                      <a:r>
                        <a:rPr lang="en-AU" baseline="0"/>
                        <a:t> the temperatures of the objects?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Title 1"/>
          <p:cNvSpPr txBox="1">
            <a:spLocks/>
          </p:cNvSpPr>
          <p:nvPr/>
        </p:nvSpPr>
        <p:spPr>
          <a:xfrm>
            <a:off x="5698145" y="830358"/>
            <a:ext cx="3732934" cy="23540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</a:rPr>
              <a:t>When you get out of the pool, you put some ice cubes in your coke before you drink it.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98145" y="2900148"/>
            <a:ext cx="3401659" cy="249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7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2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rgbClr val="00B0F0"/>
            </a:solidFill>
          </a:ln>
        </p:spPr>
        <p:txBody>
          <a:bodyPr anchor="ctr"/>
          <a:lstStyle/>
          <a:p>
            <a:r>
              <a:rPr lang="en-AU" dirty="0"/>
              <a:t>Temperature vs Thermal Energy</a:t>
            </a:r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623210"/>
            <a:ext cx="4498548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591425"/>
              </p:ext>
            </p:extLst>
          </p:nvPr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" y="732983"/>
            <a:ext cx="101700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/>
              <a:t>Define temperature.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Explain the difference between temperature and thermal energy.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Compare the amount of thermal energy in objects.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3207985"/>
            <a:ext cx="819238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The temperature of an object can be measured using a thermometer.</a:t>
            </a:r>
          </a:p>
          <a:p>
            <a:endParaRPr lang="en-AU" sz="2800" dirty="0"/>
          </a:p>
          <a:p>
            <a:r>
              <a:rPr lang="en-AU" sz="2800" dirty="0"/>
              <a:t>Think, pair, share: At what temperature does water freeze?  At what temperature does water boil?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037" y="2428357"/>
            <a:ext cx="3294986" cy="401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1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52307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Temperature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In everyday language, heat and temperature are often used to mean the same thing, but to scientists, they are different.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Thermal energy (heat) is a form of energy and describes the total amount of energy of all particles within an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Temperature indicates how hot or cold something is and depends on the average kinetic energy of the particles.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Hotter substances have particles that are moving faster than the particles of cooler substances.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81047"/>
              </p:ext>
            </p:extLst>
          </p:nvPr>
        </p:nvGraphicFramePr>
        <p:xfrm>
          <a:off x="952307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To a scientist, what is heat?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117396"/>
              </p:ext>
            </p:extLst>
          </p:nvPr>
        </p:nvGraphicFramePr>
        <p:xfrm>
          <a:off x="9523075" y="1363731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does temperature measure?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18248"/>
              </p:ext>
            </p:extLst>
          </p:nvPr>
        </p:nvGraphicFramePr>
        <p:xfrm>
          <a:off x="9523074" y="2567259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How does the movement of particles differ in hot and cold substances?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97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84274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Thermometers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Thermometers are used to measure the temperature of a substance.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When we use a thermometer to measure temperature of an object, it is actually measuring its own temperature.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 thermometer is in thermal equilibrium with the object it is measuring.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To get an accurate measurement on a thermometer, you have to allow time for the thermometer to reach thermal equilibrium with the object being measured.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845043"/>
              </p:ext>
            </p:extLst>
          </p:nvPr>
        </p:nvGraphicFramePr>
        <p:xfrm>
          <a:off x="9523075" y="160203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piece of equipment is used to measure temperature?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91711"/>
              </p:ext>
            </p:extLst>
          </p:nvPr>
        </p:nvGraphicFramePr>
        <p:xfrm>
          <a:off x="9523073" y="1613596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is a thermometer measuring?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828139"/>
              </p:ext>
            </p:extLst>
          </p:nvPr>
        </p:nvGraphicFramePr>
        <p:xfrm>
          <a:off x="9523072" y="2854338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Why do you have to wait before taking a measurement with a thermometer?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8310" y="30722"/>
            <a:ext cx="1098646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5230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Heat vs Temperature: Objects at the same temperature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When two objects are at the same temperature, the average kinetic energy of the particles is the same.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 water in the two saucepans has the same temperature, so the particles have the same average kinetic energy.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 amount of thermal energy in saucepan A is greater than saucepan B because it contains more particles at the same temperature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250634"/>
              </p:ext>
            </p:extLst>
          </p:nvPr>
        </p:nvGraphicFramePr>
        <p:xfrm>
          <a:off x="9523075" y="160203"/>
          <a:ext cx="2463077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If two objects have the same temperature, what does it say about the kinetic energy of the particles?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061627"/>
              </p:ext>
            </p:extLst>
          </p:nvPr>
        </p:nvGraphicFramePr>
        <p:xfrm>
          <a:off x="9523069" y="2148754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Why is the thermal energy in saucepan B less than saucepan A?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114" y="4337901"/>
            <a:ext cx="6648450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4457" y="4863052"/>
            <a:ext cx="2400300" cy="1905000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271428"/>
              </p:ext>
            </p:extLst>
          </p:nvPr>
        </p:nvGraphicFramePr>
        <p:xfrm>
          <a:off x="9523069" y="3582892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Which beaker has the least thermal energy? Explain your choice?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15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60805</TotalTime>
  <Words>1608</Words>
  <Application>Microsoft Macintosh PowerPoint</Application>
  <PresentationFormat>Widescreen</PresentationFormat>
  <Paragraphs>198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Temperature vs Thermal Energy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FOSTER Jasmine [Cecil Andrews College]</cp:lastModifiedBy>
  <cp:revision>811</cp:revision>
  <dcterms:created xsi:type="dcterms:W3CDTF">2017-01-28T08:32:28Z</dcterms:created>
  <dcterms:modified xsi:type="dcterms:W3CDTF">2021-05-22T05:21:01Z</dcterms:modified>
</cp:coreProperties>
</file>