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87" r:id="rId3"/>
    <p:sldId id="288" r:id="rId4"/>
    <p:sldId id="270" r:id="rId5"/>
    <p:sldId id="263" r:id="rId6"/>
    <p:sldId id="285" r:id="rId7"/>
    <p:sldId id="289" r:id="rId8"/>
    <p:sldId id="290" r:id="rId9"/>
    <p:sldId id="291" r:id="rId10"/>
    <p:sldId id="293" r:id="rId11"/>
    <p:sldId id="292" r:id="rId12"/>
    <p:sldId id="294" r:id="rId13"/>
    <p:sldId id="295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21/5/21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21/5/21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21/5/21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56279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List</a:t>
                      </a:r>
                      <a:r>
                        <a:rPr lang="en-AU" baseline="0" dirty="0"/>
                        <a:t> the 3 essential components of all electric circuits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674323"/>
              </p:ext>
            </p:extLst>
          </p:nvPr>
        </p:nvGraphicFramePr>
        <p:xfrm>
          <a:off x="9514800" y="1791315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Describe a switch, and explain why it is useful in a circuit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Electric Circuits</a:t>
            </a:r>
          </a:p>
          <a:p>
            <a:r>
              <a:rPr lang="en-US" dirty="0"/>
              <a:t>A pathway travelled by electrical energy</a:t>
            </a:r>
          </a:p>
          <a:p>
            <a:r>
              <a:rPr lang="en-US" dirty="0"/>
              <a:t>Circuits can vary from very complex (e.g. in your phone) to very simple (e.g. in a torch)</a:t>
            </a:r>
          </a:p>
          <a:p>
            <a:r>
              <a:rPr lang="en-US" dirty="0"/>
              <a:t>However all circuits have 3 essential components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power source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pathway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load</a:t>
            </a:r>
          </a:p>
          <a:p>
            <a:r>
              <a:rPr lang="en-US" dirty="0"/>
              <a:t>We typically also put a switch into our</a:t>
            </a:r>
          </a:p>
          <a:p>
            <a:pPr marL="0" indent="0">
              <a:buNone/>
            </a:pPr>
            <a:r>
              <a:rPr lang="en-US" dirty="0"/>
              <a:t> circuits, to allow us to control when they</a:t>
            </a:r>
          </a:p>
          <a:p>
            <a:pPr marL="0" indent="0">
              <a:buNone/>
            </a:pPr>
            <a:r>
              <a:rPr lang="en-US" dirty="0"/>
              <a:t> are open and closed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89" y="3587578"/>
            <a:ext cx="4489622" cy="22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12257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Draw a circuit showing a battery power a circuit that contains 2 globes in parallel, with a switch controlling each globe.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Connect each component with connecting wires </a:t>
                      </a:r>
                      <a:endParaRPr lang="en-AU" sz="20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2249663" y="4181677"/>
            <a:ext cx="1503095" cy="2482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Switch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Switch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battery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5007986" y="4434662"/>
            <a:ext cx="1485469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Parallel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800" dirty="0"/>
              <a:t>Switch controls </a:t>
            </a:r>
            <a:r>
              <a:rPr lang="en-AU" sz="1800" b="1" dirty="0"/>
              <a:t>EACH</a:t>
            </a:r>
            <a:r>
              <a:rPr lang="en-AU" sz="1800" dirty="0"/>
              <a:t> globes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Identify components in circuit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Series or parallel?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Draw components in order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Connect</a:t>
                      </a:r>
                      <a:r>
                        <a:rPr lang="en-AU" baseline="0" dirty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581436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might you find a circuit like this?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50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2205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Draw a circuit showing a battery in series with a switch, an ammeter, and a globe, with a resistor in parallel to the globe.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Connect each component with connecting wires </a:t>
                      </a:r>
                      <a:endParaRPr lang="en-AU" sz="20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Identify components in circuit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Series or parallel?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Draw components in order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Connect</a:t>
                      </a:r>
                      <a:r>
                        <a:rPr lang="en-AU" baseline="0" dirty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843" y="2865959"/>
            <a:ext cx="8398328" cy="1526428"/>
          </a:xfrm>
        </p:spPr>
        <p:txBody>
          <a:bodyPr>
            <a:normAutofit/>
          </a:bodyPr>
          <a:lstStyle/>
          <a:p>
            <a:r>
              <a:rPr lang="en-AU" dirty="0"/>
              <a:t>Using your understanding of parallel and series circuits, explain why the lights in a house are wired in parallel, rather than in series.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208065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90599" y="872400"/>
            <a:ext cx="8006443" cy="139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Explain how a parallel circuit is different to a series circuit.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19843" y="4999559"/>
            <a:ext cx="8398328" cy="15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A string of fairy lights can have hundreds, or even thousands of globes. Explain why they are usually wired in series, as opposed to in parallel.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421425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636" y="4392387"/>
            <a:ext cx="3118757" cy="20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Complete the circuit diagram practice worksheet.</a:t>
            </a:r>
          </a:p>
          <a:p>
            <a:r>
              <a:rPr lang="en-AU" dirty="0"/>
              <a:t>Remember:</a:t>
            </a:r>
          </a:p>
          <a:p>
            <a:pPr lvl="1"/>
            <a:r>
              <a:rPr lang="en-AU" dirty="0"/>
              <a:t>Use a ruler and pencil</a:t>
            </a:r>
          </a:p>
          <a:p>
            <a:pPr lvl="1"/>
            <a:r>
              <a:rPr lang="en-AU" dirty="0"/>
              <a:t>Ensure that your drawing is large enough to see everything clearly</a:t>
            </a:r>
          </a:p>
          <a:p>
            <a:pPr lvl="1"/>
            <a:r>
              <a:rPr lang="en-AU" dirty="0"/>
              <a:t>Neatness is important</a:t>
            </a:r>
          </a:p>
        </p:txBody>
      </p:sp>
    </p:spTree>
    <p:extLst>
      <p:ext uri="{BB962C8B-B14F-4D97-AF65-F5344CB8AC3E}">
        <p14:creationId xmlns:p14="http://schemas.microsoft.com/office/powerpoint/2010/main" val="257330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Circuit Diagrams</a:t>
            </a:r>
          </a:p>
          <a:p>
            <a:pPr marL="0" indent="0">
              <a:buNone/>
            </a:pPr>
            <a:r>
              <a:rPr lang="en-US" dirty="0"/>
              <a:t>Using your understanding of circuit diagram symbols, identify the following components of electrical circuits.</a:t>
            </a:r>
          </a:p>
          <a:p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24" y="4705729"/>
            <a:ext cx="1971675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28" y="2475820"/>
            <a:ext cx="1924050" cy="95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207" y="2428195"/>
            <a:ext cx="1809750" cy="10001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40" y="3742643"/>
            <a:ext cx="2085975" cy="962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0071" y="39900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56701" y="52793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0071" y="270063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65736" y="26397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</a:t>
            </a:r>
          </a:p>
        </p:txBody>
      </p:sp>
      <p:sp>
        <p:nvSpPr>
          <p:cNvPr id="2" name="Rectangle 1"/>
          <p:cNvSpPr/>
          <p:nvPr/>
        </p:nvSpPr>
        <p:spPr>
          <a:xfrm>
            <a:off x="2545438" y="3154681"/>
            <a:ext cx="1571333" cy="30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2717433" y="4404222"/>
            <a:ext cx="1571333" cy="30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2850239" y="5348258"/>
            <a:ext cx="1571333" cy="30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6511042" y="3164984"/>
            <a:ext cx="1571333" cy="300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95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  <p:bldP spid="17" grpId="0"/>
      <p:bldP spid="19" grpId="0"/>
      <p:bldP spid="22" grpId="0"/>
      <p:bldP spid="2" grpId="0" animBg="1"/>
      <p:bldP spid="14" grpId="0" animBg="1"/>
      <p:bldP spid="15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75651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Differentiate between a conductor</a:t>
                      </a:r>
                      <a:r>
                        <a:rPr lang="en-AU" baseline="0" dirty="0"/>
                        <a:t> and an insulator, giving one example of each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9502"/>
              </p:ext>
            </p:extLst>
          </p:nvPr>
        </p:nvGraphicFramePr>
        <p:xfrm>
          <a:off x="9514800" y="1791315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Look at the electrical cable in the picture. Describe the structure of the cable, mentioning reasons for locations of conductors and </a:t>
                      </a:r>
                      <a:r>
                        <a:rPr lang="en-AU" dirty="0" err="1"/>
                        <a:t>insualtors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/>
              <a:t>Conductors</a:t>
            </a:r>
            <a:endParaRPr lang="en-US" dirty="0"/>
          </a:p>
          <a:p>
            <a:pPr lvl="1"/>
            <a:r>
              <a:rPr lang="en-US" dirty="0"/>
              <a:t>A material that allows the flow of charge.</a:t>
            </a:r>
          </a:p>
          <a:p>
            <a:r>
              <a:rPr lang="en-US" b="1" dirty="0"/>
              <a:t>Insulators</a:t>
            </a:r>
            <a:endParaRPr lang="en-US" dirty="0"/>
          </a:p>
          <a:p>
            <a:pPr lvl="1"/>
            <a:r>
              <a:rPr lang="en-US" dirty="0"/>
              <a:t>A material that does not allow the flow of charge.</a:t>
            </a:r>
            <a:endParaRPr lang="en-US" b="1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1026" name="Picture 2" descr="https://www.shanpowercable.com/photo/pl14791002-low_voltage_xlpe_insulated_power_cable_5_core_copper_electrical_cable_with_4_400_sqmm_cross_section_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6" y="3023678"/>
            <a:ext cx="4332514" cy="30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Series and Parallel Circuits</a:t>
            </a:r>
            <a:br>
              <a:rPr lang="en-AU" dirty="0"/>
            </a:br>
            <a:r>
              <a:rPr lang="en-AU" sz="2800" dirty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 today?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US" dirty="0"/>
              <a:t>Differentiate between series and parallel circuits</a:t>
            </a:r>
          </a:p>
          <a:p>
            <a:r>
              <a:rPr lang="en-US" dirty="0"/>
              <a:t>Identify parallel and series circuits on circuit diagrams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199" y="3128878"/>
            <a:ext cx="613101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Think about your house</a:t>
            </a:r>
            <a:r>
              <a:rPr lang="en-AU" sz="2800" dirty="0"/>
              <a:t>, how are your lights controlled?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Are all the lights controlled by one switch?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What happens when a globe blows?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6" y="2835728"/>
            <a:ext cx="4504749" cy="30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99" y="3614056"/>
            <a:ext cx="1745343" cy="28615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03842"/>
              </p:ext>
            </p:extLst>
          </p:nvPr>
        </p:nvGraphicFramePr>
        <p:xfrm>
          <a:off x="9514800" y="6295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picture</a:t>
                      </a:r>
                      <a:r>
                        <a:rPr lang="en-AU" baseline="0" dirty="0"/>
                        <a:t> a) if the right globe blows, describe what would happen to the other globe.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45075"/>
              </p:ext>
            </p:extLst>
          </p:nvPr>
        </p:nvGraphicFramePr>
        <p:xfrm>
          <a:off x="9514800" y="1791315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Describe</a:t>
                      </a:r>
                      <a:r>
                        <a:rPr lang="en-AU" baseline="0" dirty="0"/>
                        <a:t> a conducting pathway.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Series Circuit</a:t>
            </a:r>
          </a:p>
          <a:p>
            <a:r>
              <a:rPr lang="en-US" dirty="0"/>
              <a:t>Two or more electrical components connected side by side on the same </a:t>
            </a:r>
            <a:r>
              <a:rPr lang="en-US" b="1" dirty="0"/>
              <a:t>conducting pathway.</a:t>
            </a:r>
          </a:p>
          <a:p>
            <a:r>
              <a:rPr lang="en-US" dirty="0"/>
              <a:t>A break in any part of the circuit effects all components in the circuit.</a:t>
            </a:r>
          </a:p>
          <a:p>
            <a:r>
              <a:rPr lang="en-US" dirty="0"/>
              <a:t>Christmas lights are connected in series in order to reduce the number of cables needed.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34" y="4543646"/>
            <a:ext cx="3616234" cy="193196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89461"/>
              </p:ext>
            </p:extLst>
          </p:nvPr>
        </p:nvGraphicFramePr>
        <p:xfrm>
          <a:off x="9514800" y="5044831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Conducting pathway</a:t>
                      </a:r>
                      <a:r>
                        <a:rPr lang="en-AU" baseline="0" dirty="0"/>
                        <a:t>: path which allows charge to flow from one terminal of a battery to another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48072"/>
              </p:ext>
            </p:extLst>
          </p:nvPr>
        </p:nvGraphicFramePr>
        <p:xfrm>
          <a:off x="9514800" y="3256411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Think-pair-share:</a:t>
                      </a:r>
                      <a:r>
                        <a:rPr lang="en-AU" baseline="0" dirty="0"/>
                        <a:t> can you think of any other times series circuits may be used?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32545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</a:t>
                      </a:r>
                      <a:r>
                        <a:rPr lang="en-AU" baseline="0" dirty="0"/>
                        <a:t> picture b) if the bottom globe blows describe what would happen to the other globe?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80737"/>
              </p:ext>
            </p:extLst>
          </p:nvPr>
        </p:nvGraphicFramePr>
        <p:xfrm>
          <a:off x="9514800" y="1791315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Explain</a:t>
                      </a:r>
                      <a:r>
                        <a:rPr lang="en-AU" baseline="0" dirty="0"/>
                        <a:t> why household lights are connected in parallel.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Parallel Circuit</a:t>
            </a:r>
          </a:p>
          <a:p>
            <a:r>
              <a:rPr lang="en-US" dirty="0"/>
              <a:t>Two or more electrical components connected on different conducting pathways on the same circuit.</a:t>
            </a:r>
          </a:p>
          <a:p>
            <a:r>
              <a:rPr lang="en-AU" dirty="0"/>
              <a:t>A break in one conducting pathway will still allow charge to flow through any other pathways.</a:t>
            </a:r>
          </a:p>
          <a:p>
            <a:r>
              <a:rPr lang="en-AU" dirty="0"/>
              <a:t>Household lights and appliance are connected in parallel.</a:t>
            </a:r>
          </a:p>
          <a:p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47" y="4671807"/>
            <a:ext cx="2763611" cy="1572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97" y="3897086"/>
            <a:ext cx="2169874" cy="234690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27009"/>
              </p:ext>
            </p:extLst>
          </p:nvPr>
        </p:nvGraphicFramePr>
        <p:xfrm>
          <a:off x="9514800" y="5044831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Conducting pathway</a:t>
                      </a:r>
                      <a:r>
                        <a:rPr lang="en-AU" baseline="0" dirty="0"/>
                        <a:t>: path which allows charge to flow from one terminal of a battery to another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98513"/>
              </p:ext>
            </p:extLst>
          </p:nvPr>
        </p:nvGraphicFramePr>
        <p:xfrm>
          <a:off x="9514800" y="3256411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Think-pair-share:</a:t>
                      </a:r>
                      <a:r>
                        <a:rPr lang="en-AU" baseline="0" dirty="0"/>
                        <a:t> can you think of any other times parallel circuits may be used?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Draw a circuit showing 2 globes and a switch in series with a battery.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Connect each component with connecting wires </a:t>
                      </a:r>
                      <a:endParaRPr lang="en-AU" sz="20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505318" y="4129863"/>
            <a:ext cx="1503095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Switch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battery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860590" y="4129862"/>
            <a:ext cx="1503095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Series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Identify components in circuit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Series or parallel?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Draw components in order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Connect</a:t>
                      </a:r>
                      <a:r>
                        <a:rPr lang="en-AU" baseline="0" dirty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042" y="3637932"/>
            <a:ext cx="1971675" cy="9429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717" y="3628407"/>
            <a:ext cx="1924050" cy="952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017" y="5810888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842" y="5810889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761514" y="4104657"/>
            <a:ext cx="70757" cy="22062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588517" y="6291857"/>
            <a:ext cx="76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136571" y="4104657"/>
            <a:ext cx="114300" cy="2206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13592" y="4092752"/>
            <a:ext cx="4057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64253"/>
              </p:ext>
            </p:extLst>
          </p:nvPr>
        </p:nvGraphicFramePr>
        <p:xfrm>
          <a:off x="9514799" y="427264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Does this switch control one globe or both globes?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43" y="3658331"/>
            <a:ext cx="1924050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Draw a circuit showing a battery, 2 globes in parallel, and a switch that controls both globes.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/>
                        <a:t>Connect each component with connecting wires </a:t>
                      </a:r>
                      <a:endParaRPr lang="en-AU" sz="20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505318" y="4129863"/>
            <a:ext cx="1503095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Switch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battery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860590" y="4129862"/>
            <a:ext cx="1485469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Parallel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800" dirty="0"/>
              <a:t>Switch controls </a:t>
            </a:r>
            <a:r>
              <a:rPr lang="en-AU" sz="1800" b="1" dirty="0"/>
              <a:t>BOTH</a:t>
            </a:r>
            <a:r>
              <a:rPr lang="en-AU" sz="1800" dirty="0"/>
              <a:t> globes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Identify components in circuit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Series or parallel?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Draw components in order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Connect</a:t>
                      </a:r>
                      <a:r>
                        <a:rPr lang="en-AU" baseline="0" dirty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17" y="5135150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7" y="5866783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607629" y="4117260"/>
            <a:ext cx="22453" cy="22495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868229"/>
              </p:ext>
            </p:extLst>
          </p:nvPr>
        </p:nvGraphicFramePr>
        <p:xfrm>
          <a:off x="9514799" y="427264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/>
                        <a:t>CFU 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Describe</a:t>
                      </a:r>
                      <a:r>
                        <a:rPr lang="en-AU" baseline="0" dirty="0"/>
                        <a:t> the effect on the circuit if the bottom globe blows.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94761" y="4501062"/>
            <a:ext cx="1293244" cy="61850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029691" y="5211920"/>
            <a:ext cx="10450" cy="115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691" y="4117260"/>
            <a:ext cx="0" cy="1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</TotalTime>
  <Words>979</Words>
  <Application>Microsoft Macintosh PowerPoint</Application>
  <PresentationFormat>Widescreen</PresentationFormat>
  <Paragraphs>159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Series and Parallel Circuits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FOSTER Jasmine [Cecil Andrews College]</cp:lastModifiedBy>
  <cp:revision>81</cp:revision>
  <dcterms:created xsi:type="dcterms:W3CDTF">2018-02-20T13:07:19Z</dcterms:created>
  <dcterms:modified xsi:type="dcterms:W3CDTF">2021-05-22T18:21:45Z</dcterms:modified>
</cp:coreProperties>
</file>