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88" r:id="rId2"/>
    <p:sldId id="297" r:id="rId3"/>
    <p:sldId id="296" r:id="rId4"/>
    <p:sldId id="270" r:id="rId5"/>
    <p:sldId id="263" r:id="rId6"/>
    <p:sldId id="290" r:id="rId7"/>
    <p:sldId id="298" r:id="rId8"/>
    <p:sldId id="299" r:id="rId9"/>
    <p:sldId id="300" r:id="rId10"/>
    <p:sldId id="301" r:id="rId11"/>
    <p:sldId id="302" r:id="rId12"/>
    <p:sldId id="295" r:id="rId13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9" y="9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8CDC9-85D4-4503-A1C1-C4A7D08CE495}" type="datetimeFigureOut">
              <a:rPr lang="en-AU" smtClean="0"/>
              <a:t>5/09/2019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FFA11-8017-47B8-A9A2-068FE447A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9129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114CA-44E5-411A-B1AE-F563E09B710D}" type="datetimeFigureOut">
              <a:rPr lang="en-AU" smtClean="0"/>
              <a:t>5/09/2019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82182-5EDB-4CD0-A627-573189F5941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3439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5/09/2019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86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5/09/2019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633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5/09/2019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5/09/2019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7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5/09/2019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6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5/09/2019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2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5/09/2019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5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5/09/2019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12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5/09/2019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2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5/09/2019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1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5/09/2019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44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5/09/2019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62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346207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390128"/>
              </p:ext>
            </p:extLst>
          </p:nvPr>
        </p:nvGraphicFramePr>
        <p:xfrm>
          <a:off x="9514800" y="68400"/>
          <a:ext cx="2605964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Differentiate between a conductor</a:t>
                      </a:r>
                      <a:r>
                        <a:rPr lang="en-AU" baseline="0" dirty="0" smtClean="0"/>
                        <a:t> and an insulator, giving one example of </a:t>
                      </a:r>
                      <a:r>
                        <a:rPr lang="en-AU" baseline="0" dirty="0" smtClean="0"/>
                        <a:t>each.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547704"/>
              </p:ext>
            </p:extLst>
          </p:nvPr>
        </p:nvGraphicFramePr>
        <p:xfrm>
          <a:off x="9514800" y="1791315"/>
          <a:ext cx="2605964" cy="237862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66949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Look at the electrical cable in the picture. Describe the structure of the cable, mentioning reasons for locations of conductors and </a:t>
                      </a:r>
                      <a:r>
                        <a:rPr lang="en-AU" dirty="0" smtClean="0"/>
                        <a:t>insulators.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8559835" cy="4889968"/>
          </a:xfrm>
        </p:spPr>
        <p:txBody>
          <a:bodyPr>
            <a:normAutofit/>
          </a:bodyPr>
          <a:lstStyle/>
          <a:p>
            <a:r>
              <a:rPr lang="en-US" b="1" dirty="0" smtClean="0"/>
              <a:t>Conductors</a:t>
            </a:r>
            <a:endParaRPr lang="en-US" dirty="0" smtClean="0"/>
          </a:p>
          <a:p>
            <a:pPr lvl="1"/>
            <a:r>
              <a:rPr lang="en-US" dirty="0"/>
              <a:t>A material that allows the flow of charge.</a:t>
            </a:r>
          </a:p>
          <a:p>
            <a:r>
              <a:rPr lang="en-US" b="1" dirty="0" smtClean="0"/>
              <a:t>Insulators</a:t>
            </a:r>
            <a:endParaRPr lang="en-US" dirty="0" smtClean="0"/>
          </a:p>
          <a:p>
            <a:pPr lvl="1"/>
            <a:r>
              <a:rPr lang="en-US" dirty="0"/>
              <a:t>A material that does not allow the flow of charge</a:t>
            </a:r>
            <a:r>
              <a:rPr lang="en-US" dirty="0" smtClean="0"/>
              <a:t>.</a:t>
            </a:r>
            <a:endParaRPr lang="en-US" b="1" dirty="0" smtClean="0"/>
          </a:p>
          <a:p>
            <a:endParaRPr lang="en-US" dirty="0" smtClean="0"/>
          </a:p>
          <a:p>
            <a:endParaRPr lang="en-AU" dirty="0"/>
          </a:p>
        </p:txBody>
      </p:sp>
      <p:pic>
        <p:nvPicPr>
          <p:cNvPr id="1026" name="Picture 2" descr="https://www.shanpowercable.com/photo/pl14791002-low_voltage_xlpe_insulated_power_cable_5_core_copper_electrical_cable_with_4_400_sqmm_cross_section_are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886" y="3023678"/>
            <a:ext cx="4332514" cy="3094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23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40675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004" y="3134012"/>
            <a:ext cx="7991234" cy="995851"/>
          </a:xfrm>
        </p:spPr>
        <p:txBody>
          <a:bodyPr>
            <a:normAutofit/>
          </a:bodyPr>
          <a:lstStyle/>
          <a:p>
            <a:pPr lvl="0"/>
            <a:r>
              <a:rPr lang="en-CA" dirty="0"/>
              <a:t>A </a:t>
            </a:r>
            <a:r>
              <a:rPr lang="en-CA" dirty="0" smtClean="0"/>
              <a:t>battery with </a:t>
            </a:r>
            <a:r>
              <a:rPr lang="en-CA" dirty="0"/>
              <a:t>a globe and a </a:t>
            </a:r>
            <a:r>
              <a:rPr lang="en-CA" dirty="0" smtClean="0"/>
              <a:t>20 </a:t>
            </a:r>
            <a:r>
              <a:rPr lang="en-CA" dirty="0"/>
              <a:t>Ohm resistor in parallel, and a switch </a:t>
            </a:r>
            <a:r>
              <a:rPr lang="en-CA"/>
              <a:t>controlling </a:t>
            </a:r>
            <a:r>
              <a:rPr lang="en-CA" smtClean="0"/>
              <a:t>the globe.</a:t>
            </a:r>
            <a:endParaRPr lang="en-AU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959616"/>
              </p:ext>
            </p:extLst>
          </p:nvPr>
        </p:nvGraphicFramePr>
        <p:xfrm>
          <a:off x="80561" y="707134"/>
          <a:ext cx="6429095" cy="211924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429095"/>
              </a:tblGrid>
              <a:tr h="0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Drawing circuits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1723009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 smtClean="0"/>
                        <a:t>Identify the electrical components in the circuit.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="0" baseline="0" dirty="0" smtClean="0"/>
                        <a:t>Start from the power source, place the components in the correct order (considering which are in parallel or series).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="0" baseline="0" dirty="0" smtClean="0"/>
                        <a:t>Connect each component with connecting wires </a:t>
                      </a:r>
                      <a:endParaRPr lang="en-AU" sz="2000" b="1" baseline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115566"/>
              </p:ext>
            </p:extLst>
          </p:nvPr>
        </p:nvGraphicFramePr>
        <p:xfrm>
          <a:off x="9514800" y="66459"/>
          <a:ext cx="2605964" cy="100702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66949">
                <a:tc>
                  <a:txBody>
                    <a:bodyPr/>
                    <a:lstStyle/>
                    <a:p>
                      <a:r>
                        <a:rPr lang="en-AU" dirty="0" smtClean="0"/>
                        <a:t>CFU 1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Identify components in </a:t>
                      </a:r>
                      <a:r>
                        <a:rPr lang="en-AU" dirty="0" smtClean="0"/>
                        <a:t>circuit.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260621"/>
              </p:ext>
            </p:extLst>
          </p:nvPr>
        </p:nvGraphicFramePr>
        <p:xfrm>
          <a:off x="9514799" y="1155030"/>
          <a:ext cx="2605964" cy="73778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66949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Series or parallel?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7036"/>
              </p:ext>
            </p:extLst>
          </p:nvPr>
        </p:nvGraphicFramePr>
        <p:xfrm>
          <a:off x="9514799" y="2126983"/>
          <a:ext cx="2605964" cy="100702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66949">
                <a:tc>
                  <a:txBody>
                    <a:bodyPr/>
                    <a:lstStyle/>
                    <a:p>
                      <a:r>
                        <a:rPr lang="en-AU" dirty="0" smtClean="0"/>
                        <a:t>CFU 3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Draw components in </a:t>
                      </a:r>
                      <a:r>
                        <a:rPr lang="en-AU" dirty="0" smtClean="0"/>
                        <a:t>order.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428330"/>
              </p:ext>
            </p:extLst>
          </p:nvPr>
        </p:nvGraphicFramePr>
        <p:xfrm>
          <a:off x="9514799" y="3173185"/>
          <a:ext cx="2605964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60432">
                <a:tc>
                  <a:txBody>
                    <a:bodyPr/>
                    <a:lstStyle/>
                    <a:p>
                      <a:r>
                        <a:rPr lang="en-AU" dirty="0" smtClean="0"/>
                        <a:t>CFU 4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Connect</a:t>
                      </a:r>
                      <a:r>
                        <a:rPr lang="en-AU" baseline="0" dirty="0" smtClean="0"/>
                        <a:t> with </a:t>
                      </a:r>
                      <a:r>
                        <a:rPr lang="en-AU" baseline="0" dirty="0" smtClean="0"/>
                        <a:t>wires.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27381"/>
              </p:ext>
            </p:extLst>
          </p:nvPr>
        </p:nvGraphicFramePr>
        <p:xfrm>
          <a:off x="9514799" y="4272642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60432">
                <a:tc>
                  <a:txBody>
                    <a:bodyPr/>
                    <a:lstStyle/>
                    <a:p>
                      <a:r>
                        <a:rPr lang="en-AU" dirty="0" smtClean="0"/>
                        <a:t>CFU 5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Build your circuit</a:t>
                      </a:r>
                      <a:r>
                        <a:rPr lang="en-AU" baseline="0" dirty="0" smtClean="0"/>
                        <a:t> and document observations.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829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40675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004" y="3134012"/>
            <a:ext cx="7991234" cy="995851"/>
          </a:xfrm>
        </p:spPr>
        <p:txBody>
          <a:bodyPr>
            <a:normAutofit/>
          </a:bodyPr>
          <a:lstStyle/>
          <a:p>
            <a:pPr lvl="0"/>
            <a:r>
              <a:rPr lang="en-CA" dirty="0"/>
              <a:t>A battery with 2 globes in parallel, each globe controlled by a switch.</a:t>
            </a:r>
            <a:endParaRPr lang="en-AU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959616"/>
              </p:ext>
            </p:extLst>
          </p:nvPr>
        </p:nvGraphicFramePr>
        <p:xfrm>
          <a:off x="80561" y="707134"/>
          <a:ext cx="6429095" cy="211924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429095"/>
              </a:tblGrid>
              <a:tr h="0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Drawing circuits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1723009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 smtClean="0"/>
                        <a:t>Identify the electrical components in the circuit.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="0" baseline="0" dirty="0" smtClean="0"/>
                        <a:t>Start from the power source, place the components in the correct order (considering which are in parallel or series).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="0" baseline="0" dirty="0" smtClean="0"/>
                        <a:t>Connect each component with connecting wires </a:t>
                      </a:r>
                      <a:endParaRPr lang="en-AU" sz="2000" b="1" baseline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968872"/>
              </p:ext>
            </p:extLst>
          </p:nvPr>
        </p:nvGraphicFramePr>
        <p:xfrm>
          <a:off x="9514800" y="66459"/>
          <a:ext cx="2605964" cy="100702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66949">
                <a:tc>
                  <a:txBody>
                    <a:bodyPr/>
                    <a:lstStyle/>
                    <a:p>
                      <a:r>
                        <a:rPr lang="en-AU" dirty="0" smtClean="0"/>
                        <a:t>CFU 1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Identify components in </a:t>
                      </a:r>
                      <a:r>
                        <a:rPr lang="en-AU" dirty="0" smtClean="0"/>
                        <a:t>circuit.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260621"/>
              </p:ext>
            </p:extLst>
          </p:nvPr>
        </p:nvGraphicFramePr>
        <p:xfrm>
          <a:off x="9514799" y="1155030"/>
          <a:ext cx="2605964" cy="73778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66949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Series or parallel?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906903"/>
              </p:ext>
            </p:extLst>
          </p:nvPr>
        </p:nvGraphicFramePr>
        <p:xfrm>
          <a:off x="9514799" y="2126983"/>
          <a:ext cx="2605964" cy="100702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66949">
                <a:tc>
                  <a:txBody>
                    <a:bodyPr/>
                    <a:lstStyle/>
                    <a:p>
                      <a:r>
                        <a:rPr lang="en-AU" dirty="0" smtClean="0"/>
                        <a:t>CFU 3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Draw components in </a:t>
                      </a:r>
                      <a:r>
                        <a:rPr lang="en-AU" dirty="0" smtClean="0"/>
                        <a:t>order.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854236"/>
              </p:ext>
            </p:extLst>
          </p:nvPr>
        </p:nvGraphicFramePr>
        <p:xfrm>
          <a:off x="9514799" y="3173185"/>
          <a:ext cx="2605964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60432">
                <a:tc>
                  <a:txBody>
                    <a:bodyPr/>
                    <a:lstStyle/>
                    <a:p>
                      <a:r>
                        <a:rPr lang="en-AU" dirty="0" smtClean="0"/>
                        <a:t>CFU 4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Connect</a:t>
                      </a:r>
                      <a:r>
                        <a:rPr lang="en-AU" baseline="0" dirty="0" smtClean="0"/>
                        <a:t> with </a:t>
                      </a:r>
                      <a:r>
                        <a:rPr lang="en-AU" baseline="0" dirty="0" smtClean="0"/>
                        <a:t>wires.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872395"/>
              </p:ext>
            </p:extLst>
          </p:nvPr>
        </p:nvGraphicFramePr>
        <p:xfrm>
          <a:off x="9514799" y="4272642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60432">
                <a:tc>
                  <a:txBody>
                    <a:bodyPr/>
                    <a:lstStyle/>
                    <a:p>
                      <a:r>
                        <a:rPr lang="en-AU" dirty="0" smtClean="0"/>
                        <a:t>CFU 5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Build your circuit</a:t>
                      </a:r>
                      <a:r>
                        <a:rPr lang="en-AU" baseline="0" dirty="0" smtClean="0"/>
                        <a:t> and document observations.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817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6605"/>
            <a:ext cx="3895468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7DCD67C7-DDC2-4B28-85BF-6A02105C4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8559835" cy="4351338"/>
          </a:xfrm>
        </p:spPr>
        <p:txBody>
          <a:bodyPr/>
          <a:lstStyle/>
          <a:p>
            <a:r>
              <a:rPr lang="en-AU" dirty="0" smtClean="0"/>
              <a:t>If all circuits are completed with time to spare complete the following questions in Oxford Science 9.</a:t>
            </a:r>
          </a:p>
          <a:p>
            <a:pPr lvl="1"/>
            <a:r>
              <a:rPr lang="en-AU" dirty="0" smtClean="0"/>
              <a:t>Questions 1-5 Page 107</a:t>
            </a:r>
          </a:p>
          <a:p>
            <a:pPr lvl="1"/>
            <a:r>
              <a:rPr lang="en-AU" dirty="0" smtClean="0"/>
              <a:t>Questions 1-4 Page 109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7330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346207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628894"/>
              </p:ext>
            </p:extLst>
          </p:nvPr>
        </p:nvGraphicFramePr>
        <p:xfrm>
          <a:off x="9514800" y="68400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Describe</a:t>
                      </a:r>
                      <a:r>
                        <a:rPr lang="en-AU" baseline="0" dirty="0" smtClean="0"/>
                        <a:t> how a series circuit is different to a parallel circuit.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619909"/>
              </p:ext>
            </p:extLst>
          </p:nvPr>
        </p:nvGraphicFramePr>
        <p:xfrm>
          <a:off x="9514800" y="1791315"/>
          <a:ext cx="2605964" cy="128134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66949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State 1</a:t>
                      </a:r>
                      <a:r>
                        <a:rPr lang="en-AU" baseline="0" dirty="0" smtClean="0"/>
                        <a:t> use for a parallel circuit, and 1 for a series circuit.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8559835" cy="4889968"/>
          </a:xfrm>
        </p:spPr>
        <p:txBody>
          <a:bodyPr>
            <a:normAutofit/>
          </a:bodyPr>
          <a:lstStyle/>
          <a:p>
            <a:r>
              <a:rPr lang="en-US" b="1" dirty="0" smtClean="0"/>
              <a:t>Series Circuit</a:t>
            </a:r>
            <a:endParaRPr lang="en-US" dirty="0" smtClean="0"/>
          </a:p>
          <a:p>
            <a:pPr lvl="1"/>
            <a:r>
              <a:rPr lang="en-US" dirty="0"/>
              <a:t>Two or more electrical components connected side by side on the same </a:t>
            </a:r>
            <a:r>
              <a:rPr lang="en-US" b="1" dirty="0"/>
              <a:t>conducting pathway.</a:t>
            </a:r>
          </a:p>
          <a:p>
            <a:r>
              <a:rPr lang="en-US" b="1" dirty="0" smtClean="0"/>
              <a:t>Parallel Circuit</a:t>
            </a:r>
            <a:endParaRPr lang="en-US" dirty="0" smtClean="0"/>
          </a:p>
          <a:p>
            <a:pPr lvl="1"/>
            <a:r>
              <a:rPr lang="en-US" dirty="0"/>
              <a:t>Two or more electrical components connected on different </a:t>
            </a:r>
            <a:r>
              <a:rPr lang="en-US" b="1" dirty="0"/>
              <a:t>conducting pathways</a:t>
            </a:r>
            <a:r>
              <a:rPr lang="en-US" dirty="0"/>
              <a:t> on the same circuit.</a:t>
            </a:r>
          </a:p>
          <a:p>
            <a:endParaRPr lang="en-US" dirty="0" smtClean="0"/>
          </a:p>
          <a:p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063" y="3895624"/>
            <a:ext cx="3616234" cy="19319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861" y="3833607"/>
            <a:ext cx="2809623" cy="159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41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343" y="3658331"/>
            <a:ext cx="1924050" cy="952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0"/>
            <a:ext cx="340675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004" y="3134012"/>
            <a:ext cx="7991234" cy="9958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Draw a </a:t>
            </a:r>
            <a:r>
              <a:rPr lang="en-AU" dirty="0"/>
              <a:t>circuit showing </a:t>
            </a:r>
            <a:r>
              <a:rPr lang="en-AU" dirty="0" smtClean="0"/>
              <a:t>a battery, 2 globes in parallel, and a switch that controls both globes.</a:t>
            </a:r>
            <a:endParaRPr lang="en-AU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80561" y="707134"/>
          <a:ext cx="6429095" cy="211924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429095"/>
              </a:tblGrid>
              <a:tr h="0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Drawing circuits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1723009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 smtClean="0"/>
                        <a:t>Identify the electrical components in the circuit.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="0" baseline="0" dirty="0" smtClean="0"/>
                        <a:t>Start from the power source, place the components in the correct order (considering which are in parallel or series).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="0" baseline="0" dirty="0" smtClean="0"/>
                        <a:t>Connect each component with connecting wires </a:t>
                      </a:r>
                      <a:endParaRPr lang="en-AU" sz="2000" b="1" baseline="0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44CB129D-136E-4122-A4F7-271A88385B1D}"/>
              </a:ext>
            </a:extLst>
          </p:cNvPr>
          <p:cNvSpPr txBox="1">
            <a:spLocks/>
          </p:cNvSpPr>
          <p:nvPr/>
        </p:nvSpPr>
        <p:spPr>
          <a:xfrm>
            <a:off x="505318" y="4129863"/>
            <a:ext cx="1503095" cy="2482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dirty="0" smtClean="0"/>
              <a:t>Globe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 smtClean="0"/>
              <a:t>Globe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 smtClean="0"/>
              <a:t>Switch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 smtClean="0"/>
              <a:t>battery</a:t>
            </a:r>
            <a:endParaRPr lang="en-AU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44CB129D-136E-4122-A4F7-271A88385B1D}"/>
              </a:ext>
            </a:extLst>
          </p:cNvPr>
          <p:cNvSpPr txBox="1">
            <a:spLocks/>
          </p:cNvSpPr>
          <p:nvPr/>
        </p:nvSpPr>
        <p:spPr>
          <a:xfrm>
            <a:off x="1860590" y="4129862"/>
            <a:ext cx="1485469" cy="2482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dirty="0" smtClean="0"/>
              <a:t>Parallel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sz="1800" dirty="0" smtClean="0"/>
              <a:t>Switch controls </a:t>
            </a:r>
            <a:r>
              <a:rPr lang="en-AU" sz="1800" b="1" dirty="0" smtClean="0"/>
              <a:t>BOTH</a:t>
            </a:r>
            <a:r>
              <a:rPr lang="en-AU" sz="1800" dirty="0" smtClean="0"/>
              <a:t> globes</a:t>
            </a:r>
            <a:endParaRPr lang="en-AU" sz="1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9514800" y="66459"/>
          <a:ext cx="2605964" cy="100702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66949">
                <a:tc>
                  <a:txBody>
                    <a:bodyPr/>
                    <a:lstStyle/>
                    <a:p>
                      <a:r>
                        <a:rPr lang="en-AU" dirty="0" smtClean="0"/>
                        <a:t>CFU 1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Identify components in circuit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9514799" y="1155030"/>
          <a:ext cx="2605964" cy="73778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66949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Series or parallel?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479681"/>
              </p:ext>
            </p:extLst>
          </p:nvPr>
        </p:nvGraphicFramePr>
        <p:xfrm>
          <a:off x="9514799" y="2126983"/>
          <a:ext cx="2605964" cy="100702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66949">
                <a:tc>
                  <a:txBody>
                    <a:bodyPr/>
                    <a:lstStyle/>
                    <a:p>
                      <a:r>
                        <a:rPr lang="en-AU" dirty="0" smtClean="0"/>
                        <a:t>CFU 3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Draw components in </a:t>
                      </a:r>
                      <a:r>
                        <a:rPr lang="en-AU" dirty="0" smtClean="0"/>
                        <a:t>order.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630745"/>
              </p:ext>
            </p:extLst>
          </p:nvPr>
        </p:nvGraphicFramePr>
        <p:xfrm>
          <a:off x="9514799" y="3173185"/>
          <a:ext cx="2605964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60432">
                <a:tc>
                  <a:txBody>
                    <a:bodyPr/>
                    <a:lstStyle/>
                    <a:p>
                      <a:r>
                        <a:rPr lang="en-AU" dirty="0" smtClean="0"/>
                        <a:t>CFU 4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Connect</a:t>
                      </a:r>
                      <a:r>
                        <a:rPr lang="en-AU" baseline="0" dirty="0" smtClean="0"/>
                        <a:t> with </a:t>
                      </a:r>
                      <a:r>
                        <a:rPr lang="en-AU" baseline="0" dirty="0" smtClean="0"/>
                        <a:t>wires.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717" y="5135150"/>
            <a:ext cx="1809750" cy="10001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547" y="5866783"/>
            <a:ext cx="1809750" cy="100012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H="1">
            <a:off x="6607629" y="4117260"/>
            <a:ext cx="22453" cy="224958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/>
          </p:nvPr>
        </p:nvGraphicFramePr>
        <p:xfrm>
          <a:off x="9514799" y="4272642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60432">
                <a:tc>
                  <a:txBody>
                    <a:bodyPr/>
                    <a:lstStyle/>
                    <a:p>
                      <a:r>
                        <a:rPr lang="en-AU" dirty="0" smtClean="0"/>
                        <a:t>CFU 5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Describe</a:t>
                      </a:r>
                      <a:r>
                        <a:rPr lang="en-AU" baseline="0" dirty="0" smtClean="0"/>
                        <a:t> the effect on the circuit if the bottom globe blows.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4394761" y="4501062"/>
            <a:ext cx="1293244" cy="618508"/>
          </a:xfrm>
          <a:prstGeom prst="rect">
            <a:avLst/>
          </a:prstGeom>
        </p:spPr>
      </p:pic>
      <p:cxnSp>
        <p:nvCxnSpPr>
          <p:cNvPr id="24" name="Straight Connector 23"/>
          <p:cNvCxnSpPr/>
          <p:nvPr/>
        </p:nvCxnSpPr>
        <p:spPr>
          <a:xfrm flipV="1">
            <a:off x="5029691" y="5211920"/>
            <a:ext cx="10450" cy="11567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029691" y="4117260"/>
            <a:ext cx="0" cy="1989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15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5840" y="2057400"/>
            <a:ext cx="8274424" cy="2514600"/>
          </a:xfrm>
          <a:solidFill>
            <a:schemeClr val="bg1"/>
          </a:solidFill>
          <a:ln w="38100">
            <a:solidFill>
              <a:srgbClr val="7030A0"/>
            </a:solidFill>
          </a:ln>
        </p:spPr>
        <p:txBody>
          <a:bodyPr anchor="ctr">
            <a:normAutofit/>
          </a:bodyPr>
          <a:lstStyle/>
          <a:p>
            <a:r>
              <a:rPr lang="en-AU" dirty="0" smtClean="0"/>
              <a:t>Making Simple Circuits</a:t>
            </a:r>
            <a:r>
              <a:rPr lang="en-AU" dirty="0"/>
              <a:t/>
            </a:r>
            <a:br>
              <a:rPr lang="en-AU" dirty="0"/>
            </a:br>
            <a:r>
              <a:rPr lang="en-AU" sz="2800" dirty="0" smtClean="0"/>
              <a:t>Year 9 Physics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296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2609"/>
            <a:ext cx="3590904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396108"/>
            <a:ext cx="4498548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Activate Prior Knowledge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483940"/>
              </p:ext>
            </p:extLst>
          </p:nvPr>
        </p:nvGraphicFramePr>
        <p:xfrm>
          <a:off x="9514481" y="69246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are we going to learn today?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D56355AD-F9E3-406A-AA51-BD8916277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10515600" cy="1620000"/>
          </a:xfrm>
        </p:spPr>
        <p:txBody>
          <a:bodyPr/>
          <a:lstStyle/>
          <a:p>
            <a:r>
              <a:rPr lang="en-US" dirty="0" smtClean="0"/>
              <a:t>Draw and construct simple circuit diagrams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C9CF77F-9496-4178-8C53-0D1F282880E9}"/>
              </a:ext>
            </a:extLst>
          </p:cNvPr>
          <p:cNvSpPr txBox="1"/>
          <p:nvPr/>
        </p:nvSpPr>
        <p:spPr>
          <a:xfrm>
            <a:off x="838199" y="3128878"/>
            <a:ext cx="61310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/>
              <a:t>Why is a house wired in parallel?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/>
              <a:t>Why would it not be logical to wire up the lights and appliances of a house in series?</a:t>
            </a:r>
            <a:endParaRPr lang="en-US" sz="2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886" y="2835728"/>
            <a:ext cx="4504749" cy="308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4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build="p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40675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004" y="3134012"/>
            <a:ext cx="7991234" cy="995851"/>
          </a:xfrm>
        </p:spPr>
        <p:txBody>
          <a:bodyPr>
            <a:normAutofit/>
          </a:bodyPr>
          <a:lstStyle/>
          <a:p>
            <a:pPr lvl="0"/>
            <a:r>
              <a:rPr lang="en-CA" dirty="0"/>
              <a:t>A circuit that has a battery, a switch and one light bulb connected in series.</a:t>
            </a:r>
            <a:endParaRPr lang="en-AU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959616"/>
              </p:ext>
            </p:extLst>
          </p:nvPr>
        </p:nvGraphicFramePr>
        <p:xfrm>
          <a:off x="80561" y="707134"/>
          <a:ext cx="6429095" cy="211924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429095"/>
              </a:tblGrid>
              <a:tr h="0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Drawing circuits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1723009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 smtClean="0"/>
                        <a:t>Identify the electrical components in the circuit.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="0" baseline="0" dirty="0" smtClean="0"/>
                        <a:t>Start from the power source, place the components in the correct order (considering which are in parallel or series).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="0" baseline="0" dirty="0" smtClean="0"/>
                        <a:t>Connect each component with connecting wires </a:t>
                      </a:r>
                      <a:endParaRPr lang="en-AU" sz="2000" b="1" baseline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491182"/>
              </p:ext>
            </p:extLst>
          </p:nvPr>
        </p:nvGraphicFramePr>
        <p:xfrm>
          <a:off x="9514800" y="66459"/>
          <a:ext cx="2605964" cy="100702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66949">
                <a:tc>
                  <a:txBody>
                    <a:bodyPr/>
                    <a:lstStyle/>
                    <a:p>
                      <a:r>
                        <a:rPr lang="en-AU" dirty="0" smtClean="0"/>
                        <a:t>CFU 1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Identify components in </a:t>
                      </a:r>
                      <a:r>
                        <a:rPr lang="en-AU" dirty="0" smtClean="0"/>
                        <a:t>circuit.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260621"/>
              </p:ext>
            </p:extLst>
          </p:nvPr>
        </p:nvGraphicFramePr>
        <p:xfrm>
          <a:off x="9514799" y="1155030"/>
          <a:ext cx="2605964" cy="73778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66949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Series or parallel?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616075"/>
              </p:ext>
            </p:extLst>
          </p:nvPr>
        </p:nvGraphicFramePr>
        <p:xfrm>
          <a:off x="9514799" y="2126983"/>
          <a:ext cx="2605964" cy="100702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66949">
                <a:tc>
                  <a:txBody>
                    <a:bodyPr/>
                    <a:lstStyle/>
                    <a:p>
                      <a:r>
                        <a:rPr lang="en-AU" dirty="0" smtClean="0"/>
                        <a:t>CFU 3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Draw components in </a:t>
                      </a:r>
                      <a:r>
                        <a:rPr lang="en-AU" dirty="0" smtClean="0"/>
                        <a:t>order.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263319"/>
              </p:ext>
            </p:extLst>
          </p:nvPr>
        </p:nvGraphicFramePr>
        <p:xfrm>
          <a:off x="9514799" y="3173185"/>
          <a:ext cx="2605964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60432">
                <a:tc>
                  <a:txBody>
                    <a:bodyPr/>
                    <a:lstStyle/>
                    <a:p>
                      <a:r>
                        <a:rPr lang="en-AU" dirty="0" smtClean="0"/>
                        <a:t>CFU 4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Connect</a:t>
                      </a:r>
                      <a:r>
                        <a:rPr lang="en-AU" baseline="0" dirty="0" smtClean="0"/>
                        <a:t> with </a:t>
                      </a:r>
                      <a:r>
                        <a:rPr lang="en-AU" baseline="0" dirty="0" smtClean="0"/>
                        <a:t>wires.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573935"/>
              </p:ext>
            </p:extLst>
          </p:nvPr>
        </p:nvGraphicFramePr>
        <p:xfrm>
          <a:off x="9514799" y="4272642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60432">
                <a:tc>
                  <a:txBody>
                    <a:bodyPr/>
                    <a:lstStyle/>
                    <a:p>
                      <a:r>
                        <a:rPr lang="en-AU" dirty="0" smtClean="0"/>
                        <a:t>CFU 5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Build your circuit</a:t>
                      </a:r>
                      <a:r>
                        <a:rPr lang="en-AU" baseline="0" dirty="0" smtClean="0"/>
                        <a:t> and document observations.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5316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40675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004" y="3134012"/>
            <a:ext cx="7991234" cy="995851"/>
          </a:xfrm>
        </p:spPr>
        <p:txBody>
          <a:bodyPr>
            <a:normAutofit/>
          </a:bodyPr>
          <a:lstStyle/>
          <a:p>
            <a:pPr lvl="0"/>
            <a:r>
              <a:rPr lang="en-CA" dirty="0"/>
              <a:t>A circuit that has a battery, a switch and 2 globes in series.</a:t>
            </a:r>
            <a:endParaRPr lang="en-AU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959616"/>
              </p:ext>
            </p:extLst>
          </p:nvPr>
        </p:nvGraphicFramePr>
        <p:xfrm>
          <a:off x="80561" y="707134"/>
          <a:ext cx="6429095" cy="211924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429095"/>
              </a:tblGrid>
              <a:tr h="0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Drawing circuits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1723009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 smtClean="0"/>
                        <a:t>Identify the electrical components in the circuit.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="0" baseline="0" dirty="0" smtClean="0"/>
                        <a:t>Start from the power source, place the components in the correct order (considering which are in parallel or series).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="0" baseline="0" dirty="0" smtClean="0"/>
                        <a:t>Connect each component with connecting wires </a:t>
                      </a:r>
                      <a:endParaRPr lang="en-AU" sz="2000" b="1" baseline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043871"/>
              </p:ext>
            </p:extLst>
          </p:nvPr>
        </p:nvGraphicFramePr>
        <p:xfrm>
          <a:off x="9514800" y="66459"/>
          <a:ext cx="2605964" cy="100702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66949">
                <a:tc>
                  <a:txBody>
                    <a:bodyPr/>
                    <a:lstStyle/>
                    <a:p>
                      <a:r>
                        <a:rPr lang="en-AU" dirty="0" smtClean="0"/>
                        <a:t>CFU 1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Identify components in </a:t>
                      </a:r>
                      <a:r>
                        <a:rPr lang="en-AU" dirty="0" smtClean="0"/>
                        <a:t>circuit.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260621"/>
              </p:ext>
            </p:extLst>
          </p:nvPr>
        </p:nvGraphicFramePr>
        <p:xfrm>
          <a:off x="9514799" y="1155030"/>
          <a:ext cx="2605964" cy="73778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66949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Series or parallel?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568219"/>
              </p:ext>
            </p:extLst>
          </p:nvPr>
        </p:nvGraphicFramePr>
        <p:xfrm>
          <a:off x="9514799" y="2126983"/>
          <a:ext cx="2605964" cy="100702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66949">
                <a:tc>
                  <a:txBody>
                    <a:bodyPr/>
                    <a:lstStyle/>
                    <a:p>
                      <a:r>
                        <a:rPr lang="en-AU" dirty="0" smtClean="0"/>
                        <a:t>CFU 3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Draw components in </a:t>
                      </a:r>
                      <a:r>
                        <a:rPr lang="en-AU" dirty="0" smtClean="0"/>
                        <a:t>order.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289537"/>
              </p:ext>
            </p:extLst>
          </p:nvPr>
        </p:nvGraphicFramePr>
        <p:xfrm>
          <a:off x="9514799" y="3173185"/>
          <a:ext cx="2605964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60432">
                <a:tc>
                  <a:txBody>
                    <a:bodyPr/>
                    <a:lstStyle/>
                    <a:p>
                      <a:r>
                        <a:rPr lang="en-AU" dirty="0" smtClean="0"/>
                        <a:t>CFU 4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Connect</a:t>
                      </a:r>
                      <a:r>
                        <a:rPr lang="en-AU" baseline="0" dirty="0" smtClean="0"/>
                        <a:t> with </a:t>
                      </a:r>
                      <a:r>
                        <a:rPr lang="en-AU" baseline="0" dirty="0" smtClean="0"/>
                        <a:t>wires.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432603"/>
              </p:ext>
            </p:extLst>
          </p:nvPr>
        </p:nvGraphicFramePr>
        <p:xfrm>
          <a:off x="9514799" y="4272642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60432">
                <a:tc>
                  <a:txBody>
                    <a:bodyPr/>
                    <a:lstStyle/>
                    <a:p>
                      <a:r>
                        <a:rPr lang="en-AU" dirty="0" smtClean="0"/>
                        <a:t>CFU 5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Build your circuit</a:t>
                      </a:r>
                      <a:r>
                        <a:rPr lang="en-AU" baseline="0" dirty="0" smtClean="0"/>
                        <a:t> and document observations.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406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40675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004" y="3134012"/>
            <a:ext cx="7991234" cy="995851"/>
          </a:xfrm>
        </p:spPr>
        <p:txBody>
          <a:bodyPr>
            <a:normAutofit/>
          </a:bodyPr>
          <a:lstStyle/>
          <a:p>
            <a:pPr lvl="0"/>
            <a:r>
              <a:rPr lang="en-CA" dirty="0"/>
              <a:t>A battery, 2 globes in parallel, and a switch controlling both globes.</a:t>
            </a:r>
            <a:endParaRPr lang="en-AU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959616"/>
              </p:ext>
            </p:extLst>
          </p:nvPr>
        </p:nvGraphicFramePr>
        <p:xfrm>
          <a:off x="80561" y="707134"/>
          <a:ext cx="6429095" cy="211924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429095"/>
              </a:tblGrid>
              <a:tr h="0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Drawing circuits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1723009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 smtClean="0"/>
                        <a:t>Identify the electrical components in the circuit.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="0" baseline="0" dirty="0" smtClean="0"/>
                        <a:t>Start from the power source, place the components in the correct order (considering which are in parallel or series).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="0" baseline="0" dirty="0" smtClean="0"/>
                        <a:t>Connect each component with connecting wires </a:t>
                      </a:r>
                      <a:endParaRPr lang="en-AU" sz="2000" b="1" baseline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320763"/>
              </p:ext>
            </p:extLst>
          </p:nvPr>
        </p:nvGraphicFramePr>
        <p:xfrm>
          <a:off x="9514800" y="66459"/>
          <a:ext cx="2605964" cy="100702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66949">
                <a:tc>
                  <a:txBody>
                    <a:bodyPr/>
                    <a:lstStyle/>
                    <a:p>
                      <a:r>
                        <a:rPr lang="en-AU" dirty="0" smtClean="0"/>
                        <a:t>CFU 1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Identify components in </a:t>
                      </a:r>
                      <a:r>
                        <a:rPr lang="en-AU" dirty="0" smtClean="0"/>
                        <a:t>circuit.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260621"/>
              </p:ext>
            </p:extLst>
          </p:nvPr>
        </p:nvGraphicFramePr>
        <p:xfrm>
          <a:off x="9514799" y="1155030"/>
          <a:ext cx="2605964" cy="73778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66949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Series or parallel?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572983"/>
              </p:ext>
            </p:extLst>
          </p:nvPr>
        </p:nvGraphicFramePr>
        <p:xfrm>
          <a:off x="9514799" y="2126983"/>
          <a:ext cx="2605964" cy="100702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66949">
                <a:tc>
                  <a:txBody>
                    <a:bodyPr/>
                    <a:lstStyle/>
                    <a:p>
                      <a:r>
                        <a:rPr lang="en-AU" dirty="0" smtClean="0"/>
                        <a:t>CFU 3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Draw components in </a:t>
                      </a:r>
                      <a:r>
                        <a:rPr lang="en-AU" dirty="0" smtClean="0"/>
                        <a:t>order.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57915"/>
              </p:ext>
            </p:extLst>
          </p:nvPr>
        </p:nvGraphicFramePr>
        <p:xfrm>
          <a:off x="9514799" y="3173185"/>
          <a:ext cx="2605964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60432">
                <a:tc>
                  <a:txBody>
                    <a:bodyPr/>
                    <a:lstStyle/>
                    <a:p>
                      <a:r>
                        <a:rPr lang="en-AU" dirty="0" smtClean="0"/>
                        <a:t>CFU 4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Connect</a:t>
                      </a:r>
                      <a:r>
                        <a:rPr lang="en-AU" baseline="0" dirty="0" smtClean="0"/>
                        <a:t> with </a:t>
                      </a:r>
                      <a:r>
                        <a:rPr lang="en-AU" baseline="0" dirty="0" smtClean="0"/>
                        <a:t>wires.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928708"/>
              </p:ext>
            </p:extLst>
          </p:nvPr>
        </p:nvGraphicFramePr>
        <p:xfrm>
          <a:off x="9514799" y="4272642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60432">
                <a:tc>
                  <a:txBody>
                    <a:bodyPr/>
                    <a:lstStyle/>
                    <a:p>
                      <a:r>
                        <a:rPr lang="en-AU" dirty="0" smtClean="0"/>
                        <a:t>CFU 5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Build your circuit</a:t>
                      </a:r>
                      <a:r>
                        <a:rPr lang="en-AU" baseline="0" dirty="0" smtClean="0"/>
                        <a:t> and document observations.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641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406753" cy="584775"/>
          </a:xfrm>
          <a:prstGeom prst="homePlate">
            <a:avLst/>
          </a:prstGeom>
          <a:solidFill>
            <a:srgbClr val="7030A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44CB129D-136E-4122-A4F7-271A8838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004" y="3134012"/>
            <a:ext cx="7991234" cy="995851"/>
          </a:xfrm>
        </p:spPr>
        <p:txBody>
          <a:bodyPr>
            <a:normAutofit/>
          </a:bodyPr>
          <a:lstStyle/>
          <a:p>
            <a:pPr lvl="0"/>
            <a:r>
              <a:rPr lang="en-CA" dirty="0"/>
              <a:t>A battery, a globe, a 20 Ohm resistor and a switch in series.</a:t>
            </a:r>
            <a:endParaRPr lang="en-AU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959616"/>
              </p:ext>
            </p:extLst>
          </p:nvPr>
        </p:nvGraphicFramePr>
        <p:xfrm>
          <a:off x="80561" y="707134"/>
          <a:ext cx="6429095" cy="211924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429095"/>
              </a:tblGrid>
              <a:tr h="0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Drawing circuits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1723009"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AU" sz="2000" baseline="0" dirty="0" smtClean="0"/>
                        <a:t>Identify the electrical components in the circuit.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="0" baseline="0" dirty="0" smtClean="0"/>
                        <a:t>Start from the power source, place the components in the correct order (considering which are in parallel or series).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AU" sz="2000" b="0" baseline="0" dirty="0" smtClean="0"/>
                        <a:t>Connect each component with connecting wires </a:t>
                      </a:r>
                      <a:endParaRPr lang="en-AU" sz="2000" b="1" baseline="0" dirty="0" smtClean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249461"/>
              </p:ext>
            </p:extLst>
          </p:nvPr>
        </p:nvGraphicFramePr>
        <p:xfrm>
          <a:off x="9514800" y="66459"/>
          <a:ext cx="2605964" cy="100702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66949">
                <a:tc>
                  <a:txBody>
                    <a:bodyPr/>
                    <a:lstStyle/>
                    <a:p>
                      <a:r>
                        <a:rPr lang="en-AU" dirty="0" smtClean="0"/>
                        <a:t>CFU 1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Identify components in </a:t>
                      </a:r>
                      <a:r>
                        <a:rPr lang="en-AU" dirty="0" smtClean="0"/>
                        <a:t>circuit.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260621"/>
              </p:ext>
            </p:extLst>
          </p:nvPr>
        </p:nvGraphicFramePr>
        <p:xfrm>
          <a:off x="9514799" y="1155030"/>
          <a:ext cx="2605964" cy="73778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66949">
                <a:tc>
                  <a:txBody>
                    <a:bodyPr/>
                    <a:lstStyle/>
                    <a:p>
                      <a:r>
                        <a:rPr lang="en-AU" dirty="0" smtClean="0"/>
                        <a:t>CFU 2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Series or parallel?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497323"/>
              </p:ext>
            </p:extLst>
          </p:nvPr>
        </p:nvGraphicFramePr>
        <p:xfrm>
          <a:off x="9514799" y="2126983"/>
          <a:ext cx="2605964" cy="100702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66949">
                <a:tc>
                  <a:txBody>
                    <a:bodyPr/>
                    <a:lstStyle/>
                    <a:p>
                      <a:r>
                        <a:rPr lang="en-AU" dirty="0" smtClean="0"/>
                        <a:t>CFU 3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Draw components in </a:t>
                      </a:r>
                      <a:r>
                        <a:rPr lang="en-AU" dirty="0" smtClean="0"/>
                        <a:t>order.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169834"/>
              </p:ext>
            </p:extLst>
          </p:nvPr>
        </p:nvGraphicFramePr>
        <p:xfrm>
          <a:off x="9514799" y="3173185"/>
          <a:ext cx="2605964" cy="736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60432">
                <a:tc>
                  <a:txBody>
                    <a:bodyPr/>
                    <a:lstStyle/>
                    <a:p>
                      <a:r>
                        <a:rPr lang="en-AU" dirty="0" smtClean="0"/>
                        <a:t>CFU 4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Connect</a:t>
                      </a:r>
                      <a:r>
                        <a:rPr lang="en-AU" baseline="0" dirty="0" smtClean="0"/>
                        <a:t> with </a:t>
                      </a:r>
                      <a:r>
                        <a:rPr lang="en-AU" baseline="0" dirty="0" smtClean="0"/>
                        <a:t>wires.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369048"/>
              </p:ext>
            </p:extLst>
          </p:nvPr>
        </p:nvGraphicFramePr>
        <p:xfrm>
          <a:off x="9514799" y="4272642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/>
              </a:tblGrid>
              <a:tr h="360432">
                <a:tc>
                  <a:txBody>
                    <a:bodyPr/>
                    <a:lstStyle/>
                    <a:p>
                      <a:r>
                        <a:rPr lang="en-AU" dirty="0" smtClean="0"/>
                        <a:t>CFU 5</a:t>
                      </a:r>
                      <a:endParaRPr lang="en-AU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Build your circuit</a:t>
                      </a:r>
                      <a:r>
                        <a:rPr lang="en-AU" baseline="0" dirty="0" smtClean="0"/>
                        <a:t> and document observations.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835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</TotalTime>
  <Words>868</Words>
  <Application>Microsoft Office PowerPoint</Application>
  <PresentationFormat>Widescreen</PresentationFormat>
  <Paragraphs>148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Making Simple Circuits Year 9 Physics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</dc:creator>
  <cp:lastModifiedBy>teacher</cp:lastModifiedBy>
  <cp:revision>79</cp:revision>
  <dcterms:created xsi:type="dcterms:W3CDTF">2018-02-20T13:07:19Z</dcterms:created>
  <dcterms:modified xsi:type="dcterms:W3CDTF">2019-09-05T04:25:53Z</dcterms:modified>
</cp:coreProperties>
</file>