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8" r:id="rId2"/>
    <p:sldId id="297" r:id="rId3"/>
    <p:sldId id="296" r:id="rId4"/>
    <p:sldId id="270" r:id="rId5"/>
    <p:sldId id="263" r:id="rId6"/>
    <p:sldId id="290" r:id="rId7"/>
    <p:sldId id="298" r:id="rId8"/>
    <p:sldId id="299" r:id="rId9"/>
    <p:sldId id="300" r:id="rId10"/>
    <p:sldId id="301" r:id="rId11"/>
    <p:sldId id="302" r:id="rId12"/>
    <p:sldId id="295" r:id="rId13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5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14CA-44E5-411A-B1AE-F563E09B710D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82182-5EDB-4CD0-A627-573189F594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43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4620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75651"/>
              </p:ext>
            </p:extLst>
          </p:nvPr>
        </p:nvGraphicFramePr>
        <p:xfrm>
          <a:off x="9514800" y="684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Differentiate between a conductor</a:t>
                      </a:r>
                      <a:r>
                        <a:rPr lang="en-AU" baseline="0" dirty="0" smtClean="0"/>
                        <a:t> and an insulator, giving one example of each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89502"/>
              </p:ext>
            </p:extLst>
          </p:nvPr>
        </p:nvGraphicFramePr>
        <p:xfrm>
          <a:off x="9514800" y="1791315"/>
          <a:ext cx="2605964" cy="2104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Look at the electrical cable in the picture. Describe the structure of the cable, mentioning reasons for locations of conductors and </a:t>
                      </a:r>
                      <a:r>
                        <a:rPr lang="en-AU" dirty="0" err="1" smtClean="0"/>
                        <a:t>insualtors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889968"/>
          </a:xfrm>
        </p:spPr>
        <p:txBody>
          <a:bodyPr>
            <a:normAutofit/>
          </a:bodyPr>
          <a:lstStyle/>
          <a:p>
            <a:r>
              <a:rPr lang="en-US" b="1" dirty="0" smtClean="0"/>
              <a:t>Conductors</a:t>
            </a:r>
            <a:endParaRPr lang="en-US" dirty="0" smtClean="0"/>
          </a:p>
          <a:p>
            <a:pPr lvl="1"/>
            <a:r>
              <a:rPr lang="en-US" dirty="0"/>
              <a:t>A material that allows the flow of charge.</a:t>
            </a:r>
          </a:p>
          <a:p>
            <a:r>
              <a:rPr lang="en-US" b="1" dirty="0" smtClean="0"/>
              <a:t>Insulators</a:t>
            </a:r>
            <a:endParaRPr lang="en-US" dirty="0" smtClean="0"/>
          </a:p>
          <a:p>
            <a:pPr lvl="1"/>
            <a:r>
              <a:rPr lang="en-US" dirty="0"/>
              <a:t>A material that does not allow the flow of charge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dirty="0" smtClean="0"/>
          </a:p>
          <a:p>
            <a:endParaRPr lang="en-AU" dirty="0"/>
          </a:p>
        </p:txBody>
      </p:sp>
      <p:pic>
        <p:nvPicPr>
          <p:cNvPr id="1026" name="Picture 2" descr="https://www.shanpowercable.com/photo/pl14791002-low_voltage_xlpe_insulated_power_cable_5_core_copper_electrical_cable_with_4_400_sqmm_cross_section_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6" y="3023678"/>
            <a:ext cx="4332514" cy="309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 </a:t>
            </a:r>
            <a:r>
              <a:rPr lang="en-CA" dirty="0" smtClean="0"/>
              <a:t>battery with </a:t>
            </a:r>
            <a:r>
              <a:rPr lang="en-CA" dirty="0"/>
              <a:t>a globe and a </a:t>
            </a:r>
            <a:r>
              <a:rPr lang="en-CA" dirty="0" smtClean="0"/>
              <a:t>20</a:t>
            </a:r>
            <a:r>
              <a:rPr lang="en-CA" dirty="0" smtClean="0"/>
              <a:t> </a:t>
            </a:r>
            <a:r>
              <a:rPr lang="en-CA" dirty="0"/>
              <a:t>Ohm resistor in parallel, and a switch </a:t>
            </a:r>
            <a:r>
              <a:rPr lang="en-CA"/>
              <a:t>controlling </a:t>
            </a:r>
            <a:r>
              <a:rPr lang="en-CA" smtClean="0"/>
              <a:t>the globe</a:t>
            </a:r>
            <a:r>
              <a:rPr lang="en-CA" smtClean="0"/>
              <a:t>.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59616"/>
              </p:ext>
            </p:extLst>
          </p:nvPr>
        </p:nvGraphicFramePr>
        <p:xfrm>
          <a:off x="80561" y="707134"/>
          <a:ext cx="6429095" cy="2119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/>
              </a:tblGrid>
              <a:tr h="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circuits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7230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Identify the electrical components in the circuit.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Start from the power source, place the components in the correct order (considering which are in parallel or series).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Connect each component with connecting wires </a:t>
                      </a:r>
                      <a:endParaRPr lang="en-AU" sz="20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20664"/>
              </p:ext>
            </p:extLst>
          </p:nvPr>
        </p:nvGraphicFramePr>
        <p:xfrm>
          <a:off x="9514800" y="66459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 components in circuit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60621"/>
              </p:ext>
            </p:extLst>
          </p:nvPr>
        </p:nvGraphicFramePr>
        <p:xfrm>
          <a:off x="9514799" y="1155030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Series or parallel?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14238"/>
              </p:ext>
            </p:extLst>
          </p:nvPr>
        </p:nvGraphicFramePr>
        <p:xfrm>
          <a:off x="9514799" y="212698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components in order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3915"/>
              </p:ext>
            </p:extLst>
          </p:nvPr>
        </p:nvGraphicFramePr>
        <p:xfrm>
          <a:off x="9514799" y="3173185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4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Connect</a:t>
                      </a:r>
                      <a:r>
                        <a:rPr lang="en-AU" baseline="0" dirty="0" smtClean="0"/>
                        <a:t> with wires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7381"/>
              </p:ext>
            </p:extLst>
          </p:nvPr>
        </p:nvGraphicFramePr>
        <p:xfrm>
          <a:off x="9514799" y="427264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5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Build your circuit</a:t>
                      </a:r>
                      <a:r>
                        <a:rPr lang="en-AU" baseline="0" dirty="0" smtClean="0"/>
                        <a:t> and document observations.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29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 battery with 2 globes in parallel, each globe controlled by a switch.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59616"/>
              </p:ext>
            </p:extLst>
          </p:nvPr>
        </p:nvGraphicFramePr>
        <p:xfrm>
          <a:off x="80561" y="707134"/>
          <a:ext cx="6429095" cy="2119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/>
              </a:tblGrid>
              <a:tr h="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circuits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7230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Identify the electrical components in the circuit.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Start from the power source, place the components in the correct order (considering which are in parallel or series).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Connect each component with connecting wires </a:t>
                      </a:r>
                      <a:endParaRPr lang="en-AU" sz="20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20664"/>
              </p:ext>
            </p:extLst>
          </p:nvPr>
        </p:nvGraphicFramePr>
        <p:xfrm>
          <a:off x="9514800" y="66459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 components in circuit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60621"/>
              </p:ext>
            </p:extLst>
          </p:nvPr>
        </p:nvGraphicFramePr>
        <p:xfrm>
          <a:off x="9514799" y="1155030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Series or parallel?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14238"/>
              </p:ext>
            </p:extLst>
          </p:nvPr>
        </p:nvGraphicFramePr>
        <p:xfrm>
          <a:off x="9514799" y="212698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components in order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3915"/>
              </p:ext>
            </p:extLst>
          </p:nvPr>
        </p:nvGraphicFramePr>
        <p:xfrm>
          <a:off x="9514799" y="3173185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4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Connect</a:t>
                      </a:r>
                      <a:r>
                        <a:rPr lang="en-AU" baseline="0" dirty="0" smtClean="0"/>
                        <a:t> with wires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72395"/>
              </p:ext>
            </p:extLst>
          </p:nvPr>
        </p:nvGraphicFramePr>
        <p:xfrm>
          <a:off x="9514799" y="427264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5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Build your circuit</a:t>
                      </a:r>
                      <a:r>
                        <a:rPr lang="en-AU" baseline="0" dirty="0" smtClean="0"/>
                        <a:t> and document observations.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17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r>
              <a:rPr lang="en-AU" dirty="0" smtClean="0"/>
              <a:t>If all circuits are completed with time to spare complete the following questions in Oxford Science 9.</a:t>
            </a:r>
          </a:p>
          <a:p>
            <a:pPr lvl="1"/>
            <a:r>
              <a:rPr lang="en-AU" dirty="0" smtClean="0"/>
              <a:t>Questions 1-5 Page 107</a:t>
            </a:r>
          </a:p>
          <a:p>
            <a:pPr lvl="1"/>
            <a:r>
              <a:rPr lang="en-AU" dirty="0" smtClean="0"/>
              <a:t>Questions 1-4 Page 109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33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4620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28894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Describe</a:t>
                      </a:r>
                      <a:r>
                        <a:rPr lang="en-AU" baseline="0" dirty="0" smtClean="0"/>
                        <a:t> how a series circuit is different to a parallel circuit.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19909"/>
              </p:ext>
            </p:extLst>
          </p:nvPr>
        </p:nvGraphicFramePr>
        <p:xfrm>
          <a:off x="9514800" y="1791315"/>
          <a:ext cx="2605964" cy="12813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State 1</a:t>
                      </a:r>
                      <a:r>
                        <a:rPr lang="en-AU" baseline="0" dirty="0" smtClean="0"/>
                        <a:t> use for a parallel circuit, and 1 for a series circuit.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889968"/>
          </a:xfrm>
        </p:spPr>
        <p:txBody>
          <a:bodyPr>
            <a:normAutofit/>
          </a:bodyPr>
          <a:lstStyle/>
          <a:p>
            <a:r>
              <a:rPr lang="en-US" b="1" dirty="0" smtClean="0"/>
              <a:t>Series Circuit</a:t>
            </a:r>
            <a:endParaRPr lang="en-US" dirty="0" smtClean="0"/>
          </a:p>
          <a:p>
            <a:pPr lvl="1"/>
            <a:r>
              <a:rPr lang="en-US" dirty="0"/>
              <a:t>Two or more electrical components connected side by side on the same </a:t>
            </a:r>
            <a:r>
              <a:rPr lang="en-US" b="1" dirty="0"/>
              <a:t>conducting pathway.</a:t>
            </a:r>
          </a:p>
          <a:p>
            <a:r>
              <a:rPr lang="en-US" b="1" dirty="0" smtClean="0"/>
              <a:t>Parallel Circuit</a:t>
            </a:r>
            <a:endParaRPr lang="en-US" dirty="0" smtClean="0"/>
          </a:p>
          <a:p>
            <a:pPr lvl="1"/>
            <a:r>
              <a:rPr lang="en-US" dirty="0"/>
              <a:t>Two or more electrical components connected on different </a:t>
            </a:r>
            <a:r>
              <a:rPr lang="en-US" b="1" dirty="0"/>
              <a:t>conducting pathways</a:t>
            </a:r>
            <a:r>
              <a:rPr lang="en-US" dirty="0"/>
              <a:t> on the same circuit.</a:t>
            </a:r>
          </a:p>
          <a:p>
            <a:endParaRPr lang="en-US" dirty="0" smtClean="0"/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63" y="3895624"/>
            <a:ext cx="3616234" cy="19319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861" y="3833607"/>
            <a:ext cx="2809623" cy="15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1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343" y="3658331"/>
            <a:ext cx="1924050" cy="95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Draw a </a:t>
            </a:r>
            <a:r>
              <a:rPr lang="en-AU" dirty="0"/>
              <a:t>circuit showing </a:t>
            </a:r>
            <a:r>
              <a:rPr lang="en-AU" dirty="0" smtClean="0"/>
              <a:t>a battery, 2 globes in parallel, and a switch that controls both globes.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0561" y="707134"/>
          <a:ext cx="6429095" cy="2119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/>
              </a:tblGrid>
              <a:tr h="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circuits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7230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Identify the electrical components in the circuit.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Start from the power source, place the components in the correct order (considering which are in parallel or series).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Connect each component with connecting wires </a:t>
                      </a:r>
                      <a:endParaRPr lang="en-AU" sz="20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505318" y="4129863"/>
            <a:ext cx="1503095" cy="248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Globe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Globe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Switch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battery</a:t>
            </a:r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1860590" y="4129862"/>
            <a:ext cx="1485469" cy="248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Parallel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800" dirty="0" smtClean="0"/>
              <a:t>Switch controls </a:t>
            </a:r>
            <a:r>
              <a:rPr lang="en-AU" sz="1800" b="1" dirty="0" smtClean="0"/>
              <a:t>BOTH</a:t>
            </a:r>
            <a:r>
              <a:rPr lang="en-AU" sz="1800" dirty="0" smtClean="0"/>
              <a:t> globes</a:t>
            </a:r>
            <a:endParaRPr lang="en-AU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514800" y="66459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 components in circuit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514799" y="1155030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Series or parallel?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9514799" y="212698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components in order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514799" y="3173185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4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Connect</a:t>
                      </a:r>
                      <a:r>
                        <a:rPr lang="en-AU" baseline="0" dirty="0" smtClean="0"/>
                        <a:t> with wires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717" y="5135150"/>
            <a:ext cx="1809750" cy="10001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47" y="5866783"/>
            <a:ext cx="1809750" cy="10001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6607629" y="4117260"/>
            <a:ext cx="22453" cy="22495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9514799" y="4272642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5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Describe</a:t>
                      </a:r>
                      <a:r>
                        <a:rPr lang="en-AU" baseline="0" dirty="0" smtClean="0"/>
                        <a:t> the effect on the circuit if the bottom globe blows.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394761" y="4501062"/>
            <a:ext cx="1293244" cy="61850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1">
            <a:off x="5029691" y="5211920"/>
            <a:ext cx="10450" cy="1156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29691" y="4117260"/>
            <a:ext cx="0" cy="198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 dirty="0" smtClean="0"/>
              <a:t>Making Simple Circuits</a:t>
            </a:r>
            <a:r>
              <a:rPr lang="en-AU" dirty="0"/>
              <a:t/>
            </a:r>
            <a:br>
              <a:rPr lang="en-AU" dirty="0"/>
            </a:br>
            <a:r>
              <a:rPr lang="en-AU" sz="2800" dirty="0" smtClean="0"/>
              <a:t>Year 9 Physics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83940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we going to learn today?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US" dirty="0" smtClean="0"/>
              <a:t>Draw and construct simple circuit diagrams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9CF77F-9496-4178-8C53-0D1F282880E9}"/>
              </a:ext>
            </a:extLst>
          </p:cNvPr>
          <p:cNvSpPr txBox="1"/>
          <p:nvPr/>
        </p:nvSpPr>
        <p:spPr>
          <a:xfrm>
            <a:off x="838199" y="3128878"/>
            <a:ext cx="6131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Why is a house wired in parallel?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Why would it not be logical to wire up the lights and appliances of a house in series?</a:t>
            </a: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86" y="2835728"/>
            <a:ext cx="4504749" cy="30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 circuit that has a battery, a switch and one light bulb connected in series.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59616"/>
              </p:ext>
            </p:extLst>
          </p:nvPr>
        </p:nvGraphicFramePr>
        <p:xfrm>
          <a:off x="80561" y="707134"/>
          <a:ext cx="6429095" cy="2119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/>
              </a:tblGrid>
              <a:tr h="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circuits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7230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Identify the electrical components in the circuit.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Start from the power source, place the components in the correct order (considering which are in parallel or series).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Connect each component with connecting wires </a:t>
                      </a:r>
                      <a:endParaRPr lang="en-AU" sz="20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20664"/>
              </p:ext>
            </p:extLst>
          </p:nvPr>
        </p:nvGraphicFramePr>
        <p:xfrm>
          <a:off x="9514800" y="66459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 components in circuit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60621"/>
              </p:ext>
            </p:extLst>
          </p:nvPr>
        </p:nvGraphicFramePr>
        <p:xfrm>
          <a:off x="9514799" y="1155030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Series or parallel?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14238"/>
              </p:ext>
            </p:extLst>
          </p:nvPr>
        </p:nvGraphicFramePr>
        <p:xfrm>
          <a:off x="9514799" y="212698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components in order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3915"/>
              </p:ext>
            </p:extLst>
          </p:nvPr>
        </p:nvGraphicFramePr>
        <p:xfrm>
          <a:off x="9514799" y="3173185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4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Connect</a:t>
                      </a:r>
                      <a:r>
                        <a:rPr lang="en-AU" baseline="0" dirty="0" smtClean="0"/>
                        <a:t> with wires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73935"/>
              </p:ext>
            </p:extLst>
          </p:nvPr>
        </p:nvGraphicFramePr>
        <p:xfrm>
          <a:off x="9514799" y="427264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5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Build your circuit</a:t>
                      </a:r>
                      <a:r>
                        <a:rPr lang="en-AU" baseline="0" dirty="0" smtClean="0"/>
                        <a:t> and document observations.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31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 circuit that has a battery, a switch and 2 globes in series.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59616"/>
              </p:ext>
            </p:extLst>
          </p:nvPr>
        </p:nvGraphicFramePr>
        <p:xfrm>
          <a:off x="80561" y="707134"/>
          <a:ext cx="6429095" cy="2119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/>
              </a:tblGrid>
              <a:tr h="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circuits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7230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Identify the electrical components in the circuit.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Start from the power source, place the components in the correct order (considering which are in parallel or series).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Connect each component with connecting wires </a:t>
                      </a:r>
                      <a:endParaRPr lang="en-AU" sz="20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20664"/>
              </p:ext>
            </p:extLst>
          </p:nvPr>
        </p:nvGraphicFramePr>
        <p:xfrm>
          <a:off x="9514800" y="66459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 components in circuit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60621"/>
              </p:ext>
            </p:extLst>
          </p:nvPr>
        </p:nvGraphicFramePr>
        <p:xfrm>
          <a:off x="9514799" y="1155030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Series or parallel?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14238"/>
              </p:ext>
            </p:extLst>
          </p:nvPr>
        </p:nvGraphicFramePr>
        <p:xfrm>
          <a:off x="9514799" y="212698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components in order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3915"/>
              </p:ext>
            </p:extLst>
          </p:nvPr>
        </p:nvGraphicFramePr>
        <p:xfrm>
          <a:off x="9514799" y="3173185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4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Connect</a:t>
                      </a:r>
                      <a:r>
                        <a:rPr lang="en-AU" baseline="0" dirty="0" smtClean="0"/>
                        <a:t> with wires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32603"/>
              </p:ext>
            </p:extLst>
          </p:nvPr>
        </p:nvGraphicFramePr>
        <p:xfrm>
          <a:off x="9514799" y="427264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5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Build your circuit</a:t>
                      </a:r>
                      <a:r>
                        <a:rPr lang="en-AU" baseline="0" dirty="0" smtClean="0"/>
                        <a:t> and document observations.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0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 battery, 2 globes in parallel, and a switch controlling both globes.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59616"/>
              </p:ext>
            </p:extLst>
          </p:nvPr>
        </p:nvGraphicFramePr>
        <p:xfrm>
          <a:off x="80561" y="707134"/>
          <a:ext cx="6429095" cy="2119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/>
              </a:tblGrid>
              <a:tr h="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circuits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7230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Identify the electrical components in the circuit.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Start from the power source, place the components in the correct order (considering which are in parallel or series).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Connect each component with connecting wires </a:t>
                      </a:r>
                      <a:endParaRPr lang="en-AU" sz="20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20664"/>
              </p:ext>
            </p:extLst>
          </p:nvPr>
        </p:nvGraphicFramePr>
        <p:xfrm>
          <a:off x="9514800" y="66459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 components in circuit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60621"/>
              </p:ext>
            </p:extLst>
          </p:nvPr>
        </p:nvGraphicFramePr>
        <p:xfrm>
          <a:off x="9514799" y="1155030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Series or parallel?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14238"/>
              </p:ext>
            </p:extLst>
          </p:nvPr>
        </p:nvGraphicFramePr>
        <p:xfrm>
          <a:off x="9514799" y="212698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components in order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3915"/>
              </p:ext>
            </p:extLst>
          </p:nvPr>
        </p:nvGraphicFramePr>
        <p:xfrm>
          <a:off x="9514799" y="3173185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4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Connect</a:t>
                      </a:r>
                      <a:r>
                        <a:rPr lang="en-AU" baseline="0" dirty="0" smtClean="0"/>
                        <a:t> with wires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28708"/>
              </p:ext>
            </p:extLst>
          </p:nvPr>
        </p:nvGraphicFramePr>
        <p:xfrm>
          <a:off x="9514799" y="427264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5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Build your circuit</a:t>
                      </a:r>
                      <a:r>
                        <a:rPr lang="en-AU" baseline="0" dirty="0" smtClean="0"/>
                        <a:t> and document observations.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41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 battery, a globe, a 20 Ohm resistor and a switch in series.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59616"/>
              </p:ext>
            </p:extLst>
          </p:nvPr>
        </p:nvGraphicFramePr>
        <p:xfrm>
          <a:off x="80561" y="707134"/>
          <a:ext cx="6429095" cy="2119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/>
              </a:tblGrid>
              <a:tr h="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circuits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7230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Identify the electrical components in the circuit.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Start from the power source, place the components in the correct order (considering which are in parallel or series).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Connect each component with connecting wires </a:t>
                      </a:r>
                      <a:endParaRPr lang="en-AU" sz="20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920664"/>
              </p:ext>
            </p:extLst>
          </p:nvPr>
        </p:nvGraphicFramePr>
        <p:xfrm>
          <a:off x="9514800" y="66459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 components in circuit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60621"/>
              </p:ext>
            </p:extLst>
          </p:nvPr>
        </p:nvGraphicFramePr>
        <p:xfrm>
          <a:off x="9514799" y="1155030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Series or parallel?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14238"/>
              </p:ext>
            </p:extLst>
          </p:nvPr>
        </p:nvGraphicFramePr>
        <p:xfrm>
          <a:off x="9514799" y="212698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components in order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3915"/>
              </p:ext>
            </p:extLst>
          </p:nvPr>
        </p:nvGraphicFramePr>
        <p:xfrm>
          <a:off x="9514799" y="3173185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4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Connect</a:t>
                      </a:r>
                      <a:r>
                        <a:rPr lang="en-AU" baseline="0" dirty="0" smtClean="0"/>
                        <a:t> with wires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69048"/>
              </p:ext>
            </p:extLst>
          </p:nvPr>
        </p:nvGraphicFramePr>
        <p:xfrm>
          <a:off x="9514799" y="427264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5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Build your circuit</a:t>
                      </a:r>
                      <a:r>
                        <a:rPr lang="en-AU" baseline="0" dirty="0" smtClean="0"/>
                        <a:t> and document observations.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35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846</Words>
  <Application>Microsoft Office PowerPoint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Making Simple Circuits Year 9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</dc:creator>
  <cp:lastModifiedBy>teacher</cp:lastModifiedBy>
  <cp:revision>78</cp:revision>
  <dcterms:created xsi:type="dcterms:W3CDTF">2018-02-20T13:07:19Z</dcterms:created>
  <dcterms:modified xsi:type="dcterms:W3CDTF">2019-08-21T03:08:22Z</dcterms:modified>
</cp:coreProperties>
</file>