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302" r:id="rId3"/>
    <p:sldId id="270" r:id="rId4"/>
    <p:sldId id="263" r:id="rId5"/>
    <p:sldId id="285" r:id="rId6"/>
    <p:sldId id="303" r:id="rId7"/>
    <p:sldId id="304" r:id="rId8"/>
    <p:sldId id="305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645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</a:t>
                      </a:r>
                      <a:r>
                        <a:rPr lang="en-AU" baseline="0" dirty="0" smtClean="0"/>
                        <a:t>e electrical current 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15932"/>
              </p:ext>
            </p:extLst>
          </p:nvPr>
        </p:nvGraphicFramePr>
        <p:xfrm>
          <a:off x="9514800" y="2654846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smtClean="0"/>
                        <a:t>CFU </a:t>
                      </a:r>
                      <a:r>
                        <a:rPr lang="en-AU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 pair share: differentiate between how a voltmeter and an ammeter is installed in a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Electrical Current</a:t>
            </a:r>
          </a:p>
          <a:p>
            <a:r>
              <a:rPr lang="en-US" dirty="0"/>
              <a:t>The rate of flow of </a:t>
            </a:r>
            <a:r>
              <a:rPr lang="en-US" b="1" dirty="0"/>
              <a:t>electric</a:t>
            </a:r>
            <a:r>
              <a:rPr lang="en-US" dirty="0"/>
              <a:t> </a:t>
            </a:r>
            <a:r>
              <a:rPr lang="en-US" b="1" dirty="0"/>
              <a:t>charge</a:t>
            </a:r>
            <a:r>
              <a:rPr lang="en-US" dirty="0"/>
              <a:t> past a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Ammeter connected in </a:t>
            </a:r>
            <a:r>
              <a:rPr lang="en-US" b="1" dirty="0" smtClean="0"/>
              <a:t>series</a:t>
            </a:r>
            <a:r>
              <a:rPr lang="en-US" dirty="0" smtClean="0"/>
              <a:t> with the component to measure the current.</a:t>
            </a:r>
          </a:p>
          <a:p>
            <a:pPr marL="0" indent="0">
              <a:buNone/>
            </a:pPr>
            <a:r>
              <a:rPr lang="en-US" b="1" dirty="0" smtClean="0"/>
              <a:t>Voltage</a:t>
            </a:r>
            <a:endParaRPr lang="en-US" dirty="0" smtClean="0"/>
          </a:p>
          <a:p>
            <a:r>
              <a:rPr lang="en-US" dirty="0"/>
              <a:t>This difference in potential energy across the globe is called the </a:t>
            </a:r>
            <a:r>
              <a:rPr lang="en-US" b="1" dirty="0"/>
              <a:t>voltage</a:t>
            </a:r>
            <a:r>
              <a:rPr lang="en-US" dirty="0"/>
              <a:t> or </a:t>
            </a:r>
            <a:r>
              <a:rPr lang="en-US" b="1" dirty="0"/>
              <a:t>potential difference</a:t>
            </a:r>
            <a:r>
              <a:rPr lang="en-US" dirty="0" smtClean="0"/>
              <a:t>.</a:t>
            </a:r>
          </a:p>
          <a:p>
            <a:r>
              <a:rPr lang="en-US" dirty="0"/>
              <a:t>Voltmeters are installed in </a:t>
            </a:r>
            <a:r>
              <a:rPr lang="en-US" b="1" dirty="0"/>
              <a:t>parallel</a:t>
            </a:r>
            <a:r>
              <a:rPr lang="en-US" dirty="0"/>
              <a:t> across 2 points of the circuit.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https://www.aplusphysics.com/courses/honors/circuits/images/Volt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80" y="4608932"/>
            <a:ext cx="2636338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mstworkbooks.co.za/natural-sciences/gr8/images/gr8ec03-gd-0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4424249"/>
            <a:ext cx="2474253" cy="24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88149"/>
              </p:ext>
            </p:extLst>
          </p:nvPr>
        </p:nvGraphicFramePr>
        <p:xfrm>
          <a:off x="9514800" y="149878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Describ</a:t>
                      </a:r>
                      <a:r>
                        <a:rPr lang="en-AU" baseline="0" smtClean="0"/>
                        <a:t>e </a:t>
                      </a:r>
                      <a:r>
                        <a:rPr lang="en-AU" baseline="0" smtClean="0"/>
                        <a:t>voltage </a:t>
                      </a:r>
                      <a:r>
                        <a:rPr lang="en-AU" baseline="0" dirty="0" smtClean="0"/>
                        <a:t>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2995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</a:t>
                      </a:r>
                      <a:r>
                        <a:rPr lang="en-AU" baseline="0" dirty="0" smtClean="0"/>
                        <a:t>e what is meant by the term “resistance”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35462"/>
              </p:ext>
            </p:extLst>
          </p:nvPr>
        </p:nvGraphicFramePr>
        <p:xfrm>
          <a:off x="9514800" y="1791315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 pair share: If you had a circuit with </a:t>
                      </a:r>
                      <a:r>
                        <a:rPr lang="en-AU" b="1" baseline="0" dirty="0" smtClean="0"/>
                        <a:t>high</a:t>
                      </a:r>
                      <a:r>
                        <a:rPr lang="en-AU" b="0" baseline="0" dirty="0" smtClean="0"/>
                        <a:t> resistance, would you expect the current to be </a:t>
                      </a:r>
                      <a:r>
                        <a:rPr lang="en-AU" b="1" baseline="0" dirty="0" smtClean="0"/>
                        <a:t>high or low</a:t>
                      </a:r>
                      <a:r>
                        <a:rPr lang="en-AU" b="0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Resistance</a:t>
            </a:r>
          </a:p>
          <a:p>
            <a:r>
              <a:rPr lang="en-US" dirty="0"/>
              <a:t>A measurement of how difficult it is for charged particles (electrons) to move through it.</a:t>
            </a:r>
          </a:p>
          <a:p>
            <a:r>
              <a:rPr lang="en-AU" dirty="0"/>
              <a:t>The resistance of a circuit can determine the current.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Current, Voltage, and Resistance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676281" cy="1620000"/>
          </a:xfrm>
        </p:spPr>
        <p:txBody>
          <a:bodyPr>
            <a:normAutofit/>
          </a:bodyPr>
          <a:lstStyle/>
          <a:p>
            <a:r>
              <a:rPr lang="en-US" dirty="0" smtClean="0"/>
              <a:t>Use ammeters and voltmeters to measure the current and voltage in a circuit.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199" y="3128878"/>
            <a:ext cx="6131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Look at the circuit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 an ammeter connected in series or parallel?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 the volt meter connected in series or parallel?</a:t>
            </a:r>
          </a:p>
        </p:txBody>
      </p:sp>
      <p:pic>
        <p:nvPicPr>
          <p:cNvPr id="13" name="Picture 2" descr="https://www.aplusphysics.com/courses/honors/circuits/images/Volt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12" y="3128878"/>
            <a:ext cx="2636338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mstworkbooks.co.za/natural-sciences/gr8/images/gr8ec03-gd-0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98" y="4388695"/>
            <a:ext cx="2474253" cy="24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68208"/>
              </p:ext>
            </p:extLst>
          </p:nvPr>
        </p:nvGraphicFramePr>
        <p:xfrm>
          <a:off x="9514800" y="6295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What do</a:t>
                      </a:r>
                      <a:r>
                        <a:rPr lang="en-AU" baseline="0" smtClean="0"/>
                        <a:t> all components in circuits have?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11556"/>
              </p:ext>
            </p:extLst>
          </p:nvPr>
        </p:nvGraphicFramePr>
        <p:xfrm>
          <a:off x="9514800" y="1175426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What does this determine</a:t>
                      </a:r>
                      <a:r>
                        <a:rPr lang="en-AU" baseline="0" smtClean="0"/>
                        <a:t> in the circuit?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Connecting Ammeters and Voltmeters</a:t>
            </a:r>
          </a:p>
          <a:p>
            <a:r>
              <a:rPr lang="en-US" dirty="0" smtClean="0"/>
              <a:t>In an electric circuit all components have a positive side and a negative side.</a:t>
            </a:r>
          </a:p>
          <a:p>
            <a:r>
              <a:rPr lang="en-US" dirty="0" smtClean="0"/>
              <a:t>This is determined by the way that the leads are connected.</a:t>
            </a:r>
          </a:p>
          <a:p>
            <a:r>
              <a:rPr lang="en-US" dirty="0" smtClean="0"/>
              <a:t>The way that some components are connected makes no difference.</a:t>
            </a:r>
          </a:p>
          <a:p>
            <a:pPr lvl="1"/>
            <a:r>
              <a:rPr lang="en-US" dirty="0" smtClean="0"/>
              <a:t>E.g. globes/resistors</a:t>
            </a:r>
          </a:p>
          <a:p>
            <a:r>
              <a:rPr lang="en-US" dirty="0" smtClean="0"/>
              <a:t>However when installed incorrectly, voltmeters and ammeters can break easily.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7460"/>
              </p:ext>
            </p:extLst>
          </p:nvPr>
        </p:nvGraphicFramePr>
        <p:xfrm>
          <a:off x="9514800" y="5044831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Electric Charge</a:t>
                      </a:r>
                      <a:r>
                        <a:rPr lang="en-AU" baseline="0" dirty="0" smtClean="0"/>
                        <a:t>: </a:t>
                      </a:r>
                      <a:r>
                        <a:rPr lang="en-AU" b="0" baseline="0" dirty="0" smtClean="0"/>
                        <a:t>charged particles, in a circuit this is usually negative electrons.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09855"/>
              </p:ext>
            </p:extLst>
          </p:nvPr>
        </p:nvGraphicFramePr>
        <p:xfrm>
          <a:off x="9514800" y="2332293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What can happen</a:t>
                      </a:r>
                      <a:r>
                        <a:rPr lang="en-AU" baseline="0" smtClean="0"/>
                        <a:t> when components are installed incorrectly?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Connecting Ammeters and Voltmeters</a:t>
            </a:r>
          </a:p>
          <a:p>
            <a:r>
              <a:rPr lang="en-US" dirty="0" smtClean="0"/>
              <a:t>The ammeters we use have a black terminal, and multiple red terminals.</a:t>
            </a:r>
          </a:p>
          <a:p>
            <a:r>
              <a:rPr lang="en-US" dirty="0" smtClean="0"/>
              <a:t>The black terminal must always be connected to the lead coming from the </a:t>
            </a:r>
            <a:r>
              <a:rPr lang="en-US" b="1" dirty="0" smtClean="0"/>
              <a:t>NEGATIVE</a:t>
            </a:r>
            <a:r>
              <a:rPr lang="en-US" dirty="0" smtClean="0"/>
              <a:t> side of the power pack.</a:t>
            </a:r>
          </a:p>
          <a:p>
            <a:r>
              <a:rPr lang="en-US" dirty="0" smtClean="0"/>
              <a:t>Only one red terminal is ever used at a time. Start with the one on the </a:t>
            </a:r>
            <a:r>
              <a:rPr lang="en-US" b="1" dirty="0" smtClean="0"/>
              <a:t>RIGHT</a:t>
            </a:r>
            <a:r>
              <a:rPr lang="en-US" dirty="0" smtClean="0"/>
              <a:t> and if the needle barely moves, move to the left one at a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44" y="3792151"/>
            <a:ext cx="3792938" cy="2883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36" y="452869"/>
            <a:ext cx="2546380" cy="257210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510"/>
              </p:ext>
            </p:extLst>
          </p:nvPr>
        </p:nvGraphicFramePr>
        <p:xfrm>
          <a:off x="1417129" y="524201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Which side does the black terminal</a:t>
                      </a:r>
                      <a:r>
                        <a:rPr lang="en-AU" baseline="0" smtClean="0"/>
                        <a:t> connect to on the power pack?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19844"/>
              </p:ext>
            </p:extLst>
          </p:nvPr>
        </p:nvGraphicFramePr>
        <p:xfrm>
          <a:off x="4355311" y="5242016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Which</a:t>
                      </a:r>
                      <a:r>
                        <a:rPr lang="en-AU" baseline="0" smtClean="0"/>
                        <a:t> red terminal do you connect first on the ammeter?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29" y="977387"/>
            <a:ext cx="5821807" cy="5880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5815041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Reading Ammeters and Voltmeters</a:t>
            </a:r>
          </a:p>
          <a:p>
            <a:r>
              <a:rPr lang="en-US" dirty="0" smtClean="0"/>
              <a:t>Our ammeters and voltmeters have multiple scales on them.</a:t>
            </a:r>
          </a:p>
          <a:p>
            <a:r>
              <a:rPr lang="en-US" dirty="0" smtClean="0"/>
              <a:t>You read the one that matches the red terminal you have connected the circuit to.</a:t>
            </a:r>
          </a:p>
          <a:p>
            <a:r>
              <a:rPr lang="en-US" dirty="0" smtClean="0"/>
              <a:t>E.g. 5A terminal, use the scale ending in 5A.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91346"/>
              </p:ext>
            </p:extLst>
          </p:nvPr>
        </p:nvGraphicFramePr>
        <p:xfrm>
          <a:off x="1417129" y="5242016"/>
          <a:ext cx="346415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64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If the lead</a:t>
                      </a:r>
                      <a:r>
                        <a:rPr lang="en-AU" baseline="0" smtClean="0"/>
                        <a:t> </a:t>
                      </a:r>
                      <a:r>
                        <a:rPr lang="en-AU" smtClean="0"/>
                        <a:t>was connected</a:t>
                      </a:r>
                      <a:r>
                        <a:rPr lang="en-AU" baseline="0" smtClean="0"/>
                        <a:t> to the middle red terminal, which scale would you read?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50922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5815041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Collect a print out of the experiment from your teacher, or download from connect.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 the ENTIRE worksheet before starting the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are unsure about any of the circuits, ASK YOUR TEACHER FOR HELP.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42" y="0"/>
            <a:ext cx="528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539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Current, Voltage, and Resistance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janelle.lagrange@gmail.com</cp:lastModifiedBy>
  <cp:revision>106</cp:revision>
  <dcterms:created xsi:type="dcterms:W3CDTF">2018-02-20T13:07:19Z</dcterms:created>
  <dcterms:modified xsi:type="dcterms:W3CDTF">2019-08-29T00:06:02Z</dcterms:modified>
</cp:coreProperties>
</file>