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08" r:id="rId2"/>
    <p:sldId id="310" r:id="rId3"/>
    <p:sldId id="311" r:id="rId4"/>
    <p:sldId id="270" r:id="rId5"/>
    <p:sldId id="263" r:id="rId6"/>
    <p:sldId id="285" r:id="rId7"/>
    <p:sldId id="302" r:id="rId8"/>
    <p:sldId id="290" r:id="rId9"/>
    <p:sldId id="303" r:id="rId10"/>
    <p:sldId id="304" r:id="rId11"/>
    <p:sldId id="306" r:id="rId12"/>
    <p:sldId id="305" r:id="rId13"/>
    <p:sldId id="307" r:id="rId14"/>
    <p:sldId id="294" r:id="rId15"/>
    <p:sldId id="295" r:id="rId16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D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3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11/09/2019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114CA-44E5-411A-B1AE-F563E09B710D}" type="datetimeFigureOut">
              <a:rPr lang="en-AU" smtClean="0"/>
              <a:t>11/09/2019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82182-5EDB-4CD0-A627-573189F594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3439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11/09/2019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11/09/2019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11/09/2019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11/09/2019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2429041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two objects are interacting?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514800" y="1607421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</a:t>
                      </a:r>
                      <a:r>
                        <a:rPr lang="en-AU" baseline="0" dirty="0" smtClean="0"/>
                        <a:t> object is gaining electrons?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-14032" y="2437464"/>
            <a:ext cx="53971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After bouncing on the trampoline for a while your hair starts to stand on end. You are gaining electrons from the trampoline mat through your feet.</a:t>
            </a:r>
          </a:p>
          <a:p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514800" y="2769263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 the relative charges of the objects?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9514800" y="4181131"/>
          <a:ext cx="2605964" cy="15556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Think-pair-share: why are</a:t>
                      </a:r>
                      <a:r>
                        <a:rPr lang="en-AU" baseline="0" dirty="0" smtClean="0"/>
                        <a:t> the strands of hair spreading out from each other?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595" y="393854"/>
            <a:ext cx="3647331" cy="2427133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304045"/>
              </p:ext>
            </p:extLst>
          </p:nvPr>
        </p:nvGraphicFramePr>
        <p:xfrm>
          <a:off x="1243" y="830358"/>
          <a:ext cx="5395947" cy="14797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959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44217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Explaining Electrostatic</a:t>
                      </a:r>
                      <a:r>
                        <a:rPr lang="en-AU" sz="2400" baseline="0" dirty="0" smtClean="0"/>
                        <a:t> Charge</a:t>
                      </a:r>
                      <a:endParaRPr lang="en-AU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22576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State the two objects that are interacting.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State which object is gaining electrons.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State the relative charge of each object.</a:t>
                      </a:r>
                    </a:p>
                  </a:txBody>
                  <a:tcPr>
                    <a:solidFill>
                      <a:srgbClr val="E4DF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3839674" y="4261272"/>
            <a:ext cx="5137528" cy="2501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F0"/>
                </a:solidFill>
                <a:latin typeface="+mn-lt"/>
                <a:sym typeface="Wingdings" panose="05000000000000000000" pitchFamily="2" charset="2"/>
              </a:rPr>
              <a:t>The ____ and the _____ are exchanging electrons. The electrons are moving from the _____ to the ______. The ______ is now relatively negative, and the _____ is relatively positive.</a:t>
            </a:r>
            <a:endParaRPr lang="en-AU" sz="2800" dirty="0">
              <a:solidFill>
                <a:srgbClr val="00B0F0"/>
              </a:solidFill>
              <a:latin typeface="+mn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3602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40675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174" y="819575"/>
            <a:ext cx="7991234" cy="9958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dirty="0"/>
              <a:t>A 12 Volt car battery pushes charge through the headlight circuit resistance of 10 ohms. How much current is passing through the circuit?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879565"/>
              </p:ext>
            </p:extLst>
          </p:nvPr>
        </p:nvGraphicFramePr>
        <p:xfrm>
          <a:off x="8587747" y="72913"/>
          <a:ext cx="3533016" cy="33736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33016"/>
              </a:tblGrid>
              <a:tr h="532758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Comparing sound waves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2840935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Write down the information you are given, and what you are trying to find.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Rearrange the equation to find your unknown.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Put your numbers into the equation and solve.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Add appropriate </a:t>
                      </a:r>
                      <a:r>
                        <a:rPr lang="en-AU" sz="2000" b="0" baseline="0" dirty="0" smtClean="0"/>
                        <a:t>units.</a:t>
                      </a:r>
                      <a:endParaRPr lang="en-AU" sz="2000" b="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1039909" y="2125980"/>
            <a:ext cx="3948949" cy="4760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AU" dirty="0" smtClean="0">
                <a:solidFill>
                  <a:srgbClr val="0070C0"/>
                </a:solidFill>
              </a:rPr>
              <a:t>I= ______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V</a:t>
            </a:r>
            <a:r>
              <a:rPr lang="en-AU" dirty="0" smtClean="0">
                <a:solidFill>
                  <a:srgbClr val="0070C0"/>
                </a:solidFill>
              </a:rPr>
              <a:t>= ______</a:t>
            </a:r>
          </a:p>
          <a:p>
            <a:pPr marL="0" indent="0">
              <a:buNone/>
            </a:pPr>
            <a:r>
              <a:rPr lang="en-AU" dirty="0">
                <a:solidFill>
                  <a:srgbClr val="0070C0"/>
                </a:solidFill>
              </a:rPr>
              <a:t>R</a:t>
            </a:r>
            <a:r>
              <a:rPr lang="en-AU" dirty="0" smtClean="0">
                <a:solidFill>
                  <a:srgbClr val="0070C0"/>
                </a:solidFill>
              </a:rPr>
              <a:t>= ______</a:t>
            </a:r>
          </a:p>
          <a:p>
            <a:pPr marL="0" indent="0">
              <a:buNone/>
            </a:pPr>
            <a:endParaRPr lang="en-AU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rgbClr val="0070C0"/>
                </a:solidFill>
              </a:rPr>
              <a:t>2. I=V/___</a:t>
            </a: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3. I=12/10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I=1.2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081" y="4397045"/>
            <a:ext cx="1838325" cy="1485900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4365815" y="1815426"/>
            <a:ext cx="3948949" cy="4760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4. The current through the headlights is _____A</a:t>
            </a:r>
          </a:p>
        </p:txBody>
      </p:sp>
    </p:spTree>
    <p:extLst>
      <p:ext uri="{BB962C8B-B14F-4D97-AF65-F5344CB8AC3E}">
        <p14:creationId xmlns:p14="http://schemas.microsoft.com/office/powerpoint/2010/main" val="319735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40675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174" y="819575"/>
            <a:ext cx="7991234" cy="9958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dirty="0"/>
              <a:t>A light bulb has a resistance of 5 ohms and a maximum current of 10 A. How much voltage can be applied before the bulb will break?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892952"/>
              </p:ext>
            </p:extLst>
          </p:nvPr>
        </p:nvGraphicFramePr>
        <p:xfrm>
          <a:off x="8587747" y="72913"/>
          <a:ext cx="3533016" cy="33736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33016"/>
              </a:tblGrid>
              <a:tr h="532758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Comparing sound waves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2840935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Write down the information you are given, and what you are trying to find.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Rearrange the equation to find your unknown.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Put your numbers into the equation and solve.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Add appropriate </a:t>
                      </a:r>
                      <a:r>
                        <a:rPr lang="en-AU" sz="2000" b="0" baseline="0" dirty="0" smtClean="0"/>
                        <a:t>units.</a:t>
                      </a:r>
                      <a:endParaRPr lang="en-AU" sz="2000" b="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1039909" y="2085723"/>
            <a:ext cx="3948949" cy="4760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AU" dirty="0" smtClean="0">
                <a:solidFill>
                  <a:srgbClr val="0070C0"/>
                </a:solidFill>
              </a:rPr>
              <a:t>I= ______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V</a:t>
            </a:r>
            <a:r>
              <a:rPr lang="en-AU" dirty="0" smtClean="0">
                <a:solidFill>
                  <a:srgbClr val="0070C0"/>
                </a:solidFill>
              </a:rPr>
              <a:t>= ______</a:t>
            </a:r>
          </a:p>
          <a:p>
            <a:pPr marL="0" indent="0">
              <a:buNone/>
            </a:pPr>
            <a:r>
              <a:rPr lang="en-AU" dirty="0">
                <a:solidFill>
                  <a:srgbClr val="0070C0"/>
                </a:solidFill>
              </a:rPr>
              <a:t>R</a:t>
            </a:r>
            <a:r>
              <a:rPr lang="en-AU" dirty="0" smtClean="0">
                <a:solidFill>
                  <a:srgbClr val="0070C0"/>
                </a:solidFill>
              </a:rPr>
              <a:t>= ______</a:t>
            </a:r>
          </a:p>
          <a:p>
            <a:pPr marL="0" indent="0">
              <a:buNone/>
            </a:pPr>
            <a:endParaRPr lang="en-AU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rgbClr val="0070C0"/>
                </a:solidFill>
              </a:rPr>
              <a:t>2. ______</a:t>
            </a: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3. ________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_______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081" y="4397045"/>
            <a:ext cx="1838325" cy="1485900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4365815" y="1815426"/>
            <a:ext cx="3948949" cy="4760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4. __________________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290733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40675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174" y="819575"/>
            <a:ext cx="7991234" cy="995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A circuit contains a 1.5 volt battery and a bulb with a resistance of 3 ohms. Calculate the current.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988531"/>
              </p:ext>
            </p:extLst>
          </p:nvPr>
        </p:nvGraphicFramePr>
        <p:xfrm>
          <a:off x="8587747" y="72913"/>
          <a:ext cx="3533016" cy="33736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33016"/>
              </a:tblGrid>
              <a:tr h="532758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Comparing sound waves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2840935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Write down the information you are given, and what you are trying to find.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Rearrange the equation to find your unknown.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Put your numbers into the equation and solve.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Add appropriate </a:t>
                      </a:r>
                      <a:r>
                        <a:rPr lang="en-AU" sz="2000" b="0" baseline="0" dirty="0" smtClean="0"/>
                        <a:t>units.</a:t>
                      </a:r>
                      <a:endParaRPr lang="en-AU" sz="2000" b="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1039909" y="1815426"/>
            <a:ext cx="3948949" cy="4760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AU" dirty="0" smtClean="0">
                <a:solidFill>
                  <a:srgbClr val="0070C0"/>
                </a:solidFill>
              </a:rPr>
              <a:t>I= ______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V</a:t>
            </a:r>
            <a:r>
              <a:rPr lang="en-AU" dirty="0" smtClean="0">
                <a:solidFill>
                  <a:srgbClr val="0070C0"/>
                </a:solidFill>
              </a:rPr>
              <a:t>= ______</a:t>
            </a:r>
          </a:p>
          <a:p>
            <a:pPr marL="0" indent="0">
              <a:buNone/>
            </a:pPr>
            <a:r>
              <a:rPr lang="en-AU" dirty="0">
                <a:solidFill>
                  <a:srgbClr val="0070C0"/>
                </a:solidFill>
              </a:rPr>
              <a:t>R</a:t>
            </a:r>
            <a:r>
              <a:rPr lang="en-AU" dirty="0" smtClean="0">
                <a:solidFill>
                  <a:srgbClr val="0070C0"/>
                </a:solidFill>
              </a:rPr>
              <a:t>= ______</a:t>
            </a:r>
          </a:p>
          <a:p>
            <a:pPr marL="0" indent="0">
              <a:buNone/>
            </a:pPr>
            <a:endParaRPr lang="en-AU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rgbClr val="0070C0"/>
                </a:solidFill>
              </a:rPr>
              <a:t>2. ______</a:t>
            </a: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3. ________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_______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081" y="4397045"/>
            <a:ext cx="1838325" cy="1485900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4365815" y="1815426"/>
            <a:ext cx="3948949" cy="4760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4. __________________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27153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40675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174" y="819575"/>
            <a:ext cx="7536132" cy="1291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If a toaster produces 12 ohms of resistance in a </a:t>
            </a:r>
            <a:r>
              <a:rPr lang="en-AU" dirty="0" smtClean="0"/>
              <a:t>120 volt </a:t>
            </a:r>
            <a:r>
              <a:rPr lang="en-AU" dirty="0"/>
              <a:t>circuit, what is the amount of current in the circuit?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32035"/>
              </p:ext>
            </p:extLst>
          </p:nvPr>
        </p:nvGraphicFramePr>
        <p:xfrm>
          <a:off x="8587747" y="72913"/>
          <a:ext cx="3533016" cy="33736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33016"/>
              </a:tblGrid>
              <a:tr h="532758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Comparing sound waves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2840935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Write down the information you are given, and what you are trying to find.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Rearrange the equation to find your unknown.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Put your numbers into the equation and solve.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Add appropriate </a:t>
                      </a:r>
                      <a:r>
                        <a:rPr lang="en-AU" sz="2000" b="0" baseline="0" dirty="0" smtClean="0"/>
                        <a:t>units.</a:t>
                      </a:r>
                      <a:endParaRPr lang="en-AU" sz="2000" b="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081" y="4397045"/>
            <a:ext cx="18383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2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231140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DE4CDE6-2979-4292-9E38-3C12910B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50" y="5087349"/>
            <a:ext cx="7550979" cy="1526428"/>
          </a:xfrm>
        </p:spPr>
        <p:txBody>
          <a:bodyPr>
            <a:normAutofit lnSpcReduction="10000"/>
          </a:bodyPr>
          <a:lstStyle/>
          <a:p>
            <a:r>
              <a:rPr lang="en-AU" dirty="0"/>
              <a:t>An electric heater works by passing a current of 100 A though a coiled metal wire, making it red hot. If the resistance of the wire is 1.1 ohms, what voltage must be applied to it?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814741"/>
            <a:ext cx="231140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8DE4CDE6-2979-4292-9E38-3C12910BF466}"/>
              </a:ext>
            </a:extLst>
          </p:cNvPr>
          <p:cNvSpPr txBox="1">
            <a:spLocks/>
          </p:cNvSpPr>
          <p:nvPr/>
        </p:nvSpPr>
        <p:spPr>
          <a:xfrm>
            <a:off x="990599" y="793511"/>
            <a:ext cx="8006443" cy="1397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Looking at the triangle to the right, list the 3 equations that can be found from Ohm’s </a:t>
            </a:r>
            <a:r>
              <a:rPr lang="en-AU" dirty="0"/>
              <a:t>L</a:t>
            </a:r>
            <a:r>
              <a:rPr lang="en-AU" dirty="0" smtClean="0"/>
              <a:t>aw</a:t>
            </a:r>
            <a:r>
              <a:rPr lang="en-AU" dirty="0" smtClean="0"/>
              <a:t>.</a:t>
            </a:r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DE4CDE6-2979-4292-9E38-3C12910BF466}"/>
              </a:ext>
            </a:extLst>
          </p:cNvPr>
          <p:cNvSpPr txBox="1">
            <a:spLocks/>
          </p:cNvSpPr>
          <p:nvPr/>
        </p:nvSpPr>
        <p:spPr>
          <a:xfrm>
            <a:off x="990599" y="2509394"/>
            <a:ext cx="7181492" cy="152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What happens to the current in a circuit if a </a:t>
            </a:r>
            <a:r>
              <a:rPr lang="en-AU" dirty="0" smtClean="0"/>
              <a:t>1.5 volt </a:t>
            </a:r>
            <a:r>
              <a:rPr lang="en-AU" dirty="0"/>
              <a:t>battery is removed and is replaced by a </a:t>
            </a:r>
            <a:r>
              <a:rPr lang="en-AU" dirty="0" smtClean="0"/>
              <a:t>3 volt </a:t>
            </a:r>
            <a:r>
              <a:rPr lang="en-AU" dirty="0"/>
              <a:t>battery?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1" y="4214259"/>
            <a:ext cx="231140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472" y="470174"/>
            <a:ext cx="1838325" cy="1485900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026445"/>
              </p:ext>
            </p:extLst>
          </p:nvPr>
        </p:nvGraphicFramePr>
        <p:xfrm>
          <a:off x="8695214" y="3297402"/>
          <a:ext cx="3229205" cy="33163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29205"/>
              </a:tblGrid>
              <a:tr h="481735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Comparing sound waves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2568854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Write down the information you are given, and what you are trying to find.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Rearrange the equation to find your unknown.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Put your numbers into the equation and solve.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Add appropriate </a:t>
                      </a:r>
                      <a:r>
                        <a:rPr lang="en-AU" sz="2000" b="0" baseline="0" dirty="0" smtClean="0"/>
                        <a:t>units.</a:t>
                      </a:r>
                      <a:endParaRPr lang="en-AU" sz="2000" b="0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156332"/>
              </p:ext>
            </p:extLst>
          </p:nvPr>
        </p:nvGraphicFramePr>
        <p:xfrm>
          <a:off x="4993820" y="3413003"/>
          <a:ext cx="2683362" cy="17128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833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41453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471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smtClean="0"/>
                        <a:t>Directly proportional</a:t>
                      </a:r>
                      <a:r>
                        <a:rPr lang="en-AU" b="0" baseline="0" dirty="0" smtClean="0"/>
                        <a:t>: as one amount increases, another amount increases as the same rate.</a:t>
                      </a:r>
                      <a:endParaRPr lang="en-AU" b="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14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animBg="1"/>
      <p:bldP spid="11" grpId="0"/>
      <p:bldP spid="8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389546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DCD67C7-DDC2-4B28-85BF-6A02105C4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351338"/>
          </a:xfrm>
        </p:spPr>
        <p:txBody>
          <a:bodyPr/>
          <a:lstStyle/>
          <a:p>
            <a:r>
              <a:rPr lang="en-AU" dirty="0" smtClean="0"/>
              <a:t>Complete the Ohm’s </a:t>
            </a:r>
            <a:r>
              <a:rPr lang="en-AU" dirty="0" smtClean="0"/>
              <a:t>Law worksheet.</a:t>
            </a:r>
            <a:endParaRPr lang="en-AU" dirty="0" smtClean="0"/>
          </a:p>
          <a:p>
            <a:r>
              <a:rPr lang="en-AU" dirty="0" smtClean="0"/>
              <a:t>If you finish </a:t>
            </a:r>
            <a:r>
              <a:rPr lang="en-AU" dirty="0" smtClean="0"/>
              <a:t>early, </a:t>
            </a:r>
            <a:r>
              <a:rPr lang="en-AU" dirty="0" smtClean="0"/>
              <a:t>complete questions 4, 5 and 6 in the Oxford text book on page 111.</a:t>
            </a:r>
          </a:p>
          <a:p>
            <a:pPr marL="0" indent="0"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57330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34620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883849"/>
              </p:ext>
            </p:extLst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List</a:t>
                      </a:r>
                      <a:r>
                        <a:rPr lang="en-AU" baseline="0" dirty="0" smtClean="0"/>
                        <a:t> the 3 essential components of all electric </a:t>
                      </a:r>
                      <a:r>
                        <a:rPr lang="en-AU" baseline="0" dirty="0" smtClean="0"/>
                        <a:t>circuits.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937394"/>
              </p:ext>
            </p:extLst>
          </p:nvPr>
        </p:nvGraphicFramePr>
        <p:xfrm>
          <a:off x="9514800" y="1791315"/>
          <a:ext cx="2605964" cy="12813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In the simple</a:t>
                      </a:r>
                      <a:r>
                        <a:rPr lang="en-AU" baseline="0" dirty="0" smtClean="0"/>
                        <a:t> circuit below, what is the load and the power source?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88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Electric Circuits</a:t>
            </a:r>
          </a:p>
          <a:p>
            <a:r>
              <a:rPr lang="en-US" dirty="0" smtClean="0"/>
              <a:t>A pathway travelled by electrical energy</a:t>
            </a:r>
          </a:p>
          <a:p>
            <a:r>
              <a:rPr lang="en-US" dirty="0" smtClean="0"/>
              <a:t>However all circuits have 3 essential components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power source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pathway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load</a:t>
            </a:r>
          </a:p>
          <a:p>
            <a:r>
              <a:rPr lang="en-US" dirty="0" smtClean="0"/>
              <a:t>We typically also put a switch into our</a:t>
            </a:r>
          </a:p>
          <a:p>
            <a:pPr marL="0" indent="0">
              <a:buNone/>
            </a:pPr>
            <a:r>
              <a:rPr lang="en-US" dirty="0" smtClean="0"/>
              <a:t> circuits, to allow us to control when they</a:t>
            </a:r>
          </a:p>
          <a:p>
            <a:pPr marL="0" indent="0">
              <a:buNone/>
            </a:pPr>
            <a:r>
              <a:rPr lang="en-US" dirty="0" smtClean="0"/>
              <a:t> are open and closed</a:t>
            </a:r>
          </a:p>
          <a:p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989" y="3587578"/>
            <a:ext cx="4489622" cy="224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9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34620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Describ</a:t>
                      </a:r>
                      <a:r>
                        <a:rPr lang="en-AU" baseline="0" dirty="0" smtClean="0"/>
                        <a:t>e electrical current and how it is measured.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9514800" y="2654846"/>
          <a:ext cx="2605964" cy="18299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smtClean="0"/>
                        <a:t>CFU 3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Think</a:t>
                      </a:r>
                      <a:r>
                        <a:rPr lang="en-AU" baseline="0" dirty="0" smtClean="0"/>
                        <a:t> pair share: differentiate between how a voltmeter and an ammeter is installed in a circuit.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88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Electrical Current</a:t>
            </a:r>
          </a:p>
          <a:p>
            <a:r>
              <a:rPr lang="en-US" dirty="0"/>
              <a:t>The rate of flow of </a:t>
            </a:r>
            <a:r>
              <a:rPr lang="en-US" b="1" dirty="0"/>
              <a:t>electric</a:t>
            </a:r>
            <a:r>
              <a:rPr lang="en-US" dirty="0"/>
              <a:t> </a:t>
            </a:r>
            <a:r>
              <a:rPr lang="en-US" b="1" dirty="0"/>
              <a:t>charge</a:t>
            </a:r>
            <a:r>
              <a:rPr lang="en-US" dirty="0"/>
              <a:t> past a point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Ammeter connected in </a:t>
            </a:r>
            <a:r>
              <a:rPr lang="en-US" b="1" dirty="0" smtClean="0"/>
              <a:t>series</a:t>
            </a:r>
            <a:r>
              <a:rPr lang="en-US" dirty="0" smtClean="0"/>
              <a:t> with the component to measure the current.</a:t>
            </a:r>
          </a:p>
          <a:p>
            <a:pPr marL="0" indent="0">
              <a:buNone/>
            </a:pPr>
            <a:r>
              <a:rPr lang="en-US" b="1" dirty="0" smtClean="0"/>
              <a:t>Voltage</a:t>
            </a:r>
            <a:endParaRPr lang="en-US" dirty="0" smtClean="0"/>
          </a:p>
          <a:p>
            <a:r>
              <a:rPr lang="en-US" dirty="0"/>
              <a:t>This difference in potential energy across the globe is called the </a:t>
            </a:r>
            <a:r>
              <a:rPr lang="en-US" b="1" dirty="0"/>
              <a:t>voltage</a:t>
            </a:r>
            <a:r>
              <a:rPr lang="en-US" dirty="0"/>
              <a:t> or </a:t>
            </a:r>
            <a:r>
              <a:rPr lang="en-US" b="1" dirty="0"/>
              <a:t>potential difference</a:t>
            </a:r>
            <a:r>
              <a:rPr lang="en-US" dirty="0" smtClean="0"/>
              <a:t>.</a:t>
            </a:r>
          </a:p>
          <a:p>
            <a:r>
              <a:rPr lang="en-US" dirty="0"/>
              <a:t>Voltmeters are installed in </a:t>
            </a:r>
            <a:r>
              <a:rPr lang="en-US" b="1" dirty="0"/>
              <a:t>parallel</a:t>
            </a:r>
            <a:r>
              <a:rPr lang="en-US" dirty="0"/>
              <a:t> across 2 points of the circuit.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2" descr="https://www.aplusphysics.com/courses/honors/circuits/images/Voltmet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080" y="4608932"/>
            <a:ext cx="2636338" cy="209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ww.mstworkbooks.co.za/natural-sciences/gr8/images/gr8ec03-gd-002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88" y="4424249"/>
            <a:ext cx="2474253" cy="246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9514800" y="1498783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/>
                        <a:t>CFU </a:t>
                      </a:r>
                      <a:r>
                        <a:rPr lang="en-AU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mtClean="0"/>
                        <a:t>Describ</a:t>
                      </a:r>
                      <a:r>
                        <a:rPr lang="en-AU" baseline="0" smtClean="0"/>
                        <a:t>e voltage </a:t>
                      </a:r>
                      <a:r>
                        <a:rPr lang="en-AU" baseline="0" dirty="0" smtClean="0"/>
                        <a:t>and how it is measured.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29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anchor="ctr">
            <a:normAutofit/>
          </a:bodyPr>
          <a:lstStyle/>
          <a:p>
            <a:r>
              <a:rPr lang="en-AU" dirty="0" smtClean="0"/>
              <a:t>Ohm’s Law</a:t>
            </a:r>
            <a:r>
              <a:rPr lang="en-AU" dirty="0"/>
              <a:t/>
            </a:r>
            <a:br>
              <a:rPr lang="en-AU" dirty="0"/>
            </a:br>
            <a:r>
              <a:rPr lang="en-AU" sz="2800" dirty="0" smtClean="0"/>
              <a:t>Year 9 Physics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590904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483940"/>
              </p:ext>
            </p:extLst>
          </p:nvPr>
        </p:nvGraphicFramePr>
        <p:xfrm>
          <a:off x="9514481" y="6924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 we going to learn today?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D56355AD-F9E3-406A-AA51-BD891627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10515600" cy="1620000"/>
          </a:xfrm>
        </p:spPr>
        <p:txBody>
          <a:bodyPr>
            <a:normAutofit/>
          </a:bodyPr>
          <a:lstStyle/>
          <a:p>
            <a:r>
              <a:rPr lang="en-US" dirty="0" smtClean="0"/>
              <a:t>Describe Ohm’s Law</a:t>
            </a:r>
          </a:p>
          <a:p>
            <a:r>
              <a:rPr lang="en-US" dirty="0" smtClean="0"/>
              <a:t>Use Ohm’s Law to calculate current, resistance and voltage in simple circuits.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8" name="Picture 2" descr="Image result for wave speed equation triang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496" y="3215765"/>
            <a:ext cx="3966461" cy="297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D56355AD-F9E3-406A-AA51-BD8916277243}"/>
              </a:ext>
            </a:extLst>
          </p:cNvPr>
          <p:cNvSpPr txBox="1">
            <a:spLocks/>
          </p:cNvSpPr>
          <p:nvPr/>
        </p:nvSpPr>
        <p:spPr>
          <a:xfrm>
            <a:off x="519953" y="3353941"/>
            <a:ext cx="5874123" cy="309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is the equation we used to calculate frequency, wave speed, and wave length of a wave.</a:t>
            </a:r>
          </a:p>
          <a:p>
            <a:r>
              <a:rPr lang="en-US" dirty="0" smtClean="0"/>
              <a:t>Work with your partner to write on your whiteboard the 3 equations we can derive from this triangle.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build="p"/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288538"/>
              </p:ext>
            </p:extLst>
          </p:nvPr>
        </p:nvGraphicFramePr>
        <p:xfrm>
          <a:off x="9514800" y="62957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Who was</a:t>
                      </a:r>
                      <a:r>
                        <a:rPr lang="en-AU" baseline="0" dirty="0" smtClean="0"/>
                        <a:t> Georg Ohm, and what did he discover?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476910"/>
              </p:ext>
            </p:extLst>
          </p:nvPr>
        </p:nvGraphicFramePr>
        <p:xfrm>
          <a:off x="9514800" y="1420253"/>
          <a:ext cx="2605964" cy="18299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Think-pair-share:</a:t>
                      </a:r>
                      <a:r>
                        <a:rPr lang="en-AU" baseline="0" dirty="0" smtClean="0"/>
                        <a:t> </a:t>
                      </a:r>
                      <a:r>
                        <a:rPr lang="en-AU" dirty="0" smtClean="0"/>
                        <a:t>As</a:t>
                      </a:r>
                      <a:r>
                        <a:rPr lang="en-AU" baseline="0" dirty="0" smtClean="0"/>
                        <a:t> the voltage through a resistor increases, what effect does this have on the current?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720000"/>
            <a:ext cx="7565570" cy="488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Ohm’s Law</a:t>
            </a:r>
          </a:p>
          <a:p>
            <a:r>
              <a:rPr lang="en-AU" dirty="0" smtClean="0"/>
              <a:t>Georg Ohm (German physicist) discovered a relationship between current, voltage and resistance.</a:t>
            </a:r>
          </a:p>
          <a:p>
            <a:r>
              <a:rPr lang="en-AU" dirty="0" smtClean="0"/>
              <a:t>Ohm found that the voltage drop across a resistor is </a:t>
            </a:r>
            <a:r>
              <a:rPr lang="en-AU" b="1" dirty="0" smtClean="0"/>
              <a:t>directly proportional </a:t>
            </a:r>
            <a:r>
              <a:rPr lang="en-AU" dirty="0" smtClean="0"/>
              <a:t>to the current through the resistor.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347802"/>
              </p:ext>
            </p:extLst>
          </p:nvPr>
        </p:nvGraphicFramePr>
        <p:xfrm>
          <a:off x="9508638" y="5043225"/>
          <a:ext cx="2683362" cy="17128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833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41453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471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smtClean="0"/>
                        <a:t>Directly proportional</a:t>
                      </a:r>
                      <a:r>
                        <a:rPr lang="en-AU" b="0" baseline="0" dirty="0" smtClean="0"/>
                        <a:t>: as one amount increases, another amount increases </a:t>
                      </a:r>
                      <a:r>
                        <a:rPr lang="en-AU" b="0" baseline="0" dirty="0" smtClean="0"/>
                        <a:t>at </a:t>
                      </a:r>
                      <a:r>
                        <a:rPr lang="en-AU" b="0" baseline="0" dirty="0" smtClean="0"/>
                        <a:t>the same rate.</a:t>
                      </a:r>
                      <a:endParaRPr lang="en-AU" b="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698" y="3797713"/>
            <a:ext cx="2133551" cy="270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8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993815"/>
              </p:ext>
            </p:extLst>
          </p:nvPr>
        </p:nvGraphicFramePr>
        <p:xfrm>
          <a:off x="9514800" y="62957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On your</a:t>
                      </a:r>
                      <a:r>
                        <a:rPr lang="en-AU" baseline="0" dirty="0" smtClean="0"/>
                        <a:t> whiteboard write the 3 different equations for Ohm’s law.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922432"/>
              </p:ext>
            </p:extLst>
          </p:nvPr>
        </p:nvGraphicFramePr>
        <p:xfrm>
          <a:off x="9514800" y="1420253"/>
          <a:ext cx="2605964" cy="21043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On</a:t>
                      </a:r>
                      <a:r>
                        <a:rPr lang="en-AU" baseline="0" dirty="0" smtClean="0"/>
                        <a:t> your whiteboard write the equation you would use to calculate: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n-AU" baseline="0" dirty="0" smtClean="0"/>
                        <a:t>Resistance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n-AU" baseline="0" dirty="0" smtClean="0"/>
                        <a:t>Current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n-AU" baseline="0" dirty="0" smtClean="0"/>
                        <a:t>Voltage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720000"/>
            <a:ext cx="7565570" cy="488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Ohm’s Law</a:t>
            </a:r>
          </a:p>
          <a:p>
            <a:r>
              <a:rPr lang="en-US" dirty="0" smtClean="0"/>
              <a:t>Ohm’s </a:t>
            </a:r>
            <a:r>
              <a:rPr lang="en-US" dirty="0"/>
              <a:t>L</a:t>
            </a:r>
            <a:r>
              <a:rPr lang="en-US" dirty="0" smtClean="0"/>
              <a:t>aw </a:t>
            </a:r>
            <a:r>
              <a:rPr lang="en-US" dirty="0" smtClean="0"/>
              <a:t>is mathematically represented as:</a:t>
            </a:r>
            <a:r>
              <a:rPr lang="en-US" b="1" dirty="0"/>
              <a:t>		</a:t>
            </a:r>
            <a:r>
              <a:rPr lang="en-US" b="1" dirty="0" smtClean="0"/>
              <a:t>		V=IR</a:t>
            </a:r>
          </a:p>
          <a:p>
            <a:pPr lvl="1"/>
            <a:r>
              <a:rPr lang="en-US" dirty="0" smtClean="0"/>
              <a:t>V= voltage in volts (V)</a:t>
            </a:r>
          </a:p>
          <a:p>
            <a:pPr lvl="1"/>
            <a:r>
              <a:rPr lang="en-US" dirty="0" smtClean="0"/>
              <a:t>I= current in amperes (A)</a:t>
            </a:r>
          </a:p>
          <a:p>
            <a:pPr lvl="1"/>
            <a:r>
              <a:rPr lang="en-US" dirty="0" smtClean="0"/>
              <a:t>R= resistance in ohms (</a:t>
            </a:r>
            <a:r>
              <a:rPr lang="el-GR" dirty="0" smtClean="0"/>
              <a:t>Ω</a:t>
            </a:r>
            <a:r>
              <a:rPr lang="en-AU" dirty="0" smtClean="0"/>
              <a:t>)</a:t>
            </a:r>
            <a:endParaRPr lang="en-US" dirty="0" smtClean="0"/>
          </a:p>
          <a:p>
            <a:r>
              <a:rPr lang="en-US" dirty="0" smtClean="0"/>
              <a:t>The equation can be rearranged as follows: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952786"/>
              </p:ext>
            </p:extLst>
          </p:nvPr>
        </p:nvGraphicFramePr>
        <p:xfrm>
          <a:off x="9508638" y="5043225"/>
          <a:ext cx="2683362" cy="17128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833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41453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471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smtClean="0"/>
                        <a:t>Directly proportional</a:t>
                      </a:r>
                      <a:r>
                        <a:rPr lang="en-AU" b="0" baseline="0" dirty="0" smtClean="0"/>
                        <a:t>: as one amount increases, another amount increases </a:t>
                      </a:r>
                      <a:r>
                        <a:rPr lang="en-AU" b="0" baseline="0" dirty="0" smtClean="0"/>
                        <a:t>at </a:t>
                      </a:r>
                      <a:r>
                        <a:rPr lang="en-AU" b="0" baseline="0" dirty="0" smtClean="0"/>
                        <a:t>the same rate.</a:t>
                      </a:r>
                      <a:endParaRPr lang="en-AU" b="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99" y="4183461"/>
            <a:ext cx="5988576" cy="23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0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40675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174" y="819575"/>
            <a:ext cx="7991234" cy="995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An alarm clock draws 0.5 A of current when connected to a 120 V</a:t>
            </a:r>
            <a:r>
              <a:rPr lang="en-AU" dirty="0" smtClean="0"/>
              <a:t> </a:t>
            </a:r>
            <a:r>
              <a:rPr lang="en-AU" dirty="0"/>
              <a:t>circuit. Calculate its resistance.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853869"/>
              </p:ext>
            </p:extLst>
          </p:nvPr>
        </p:nvGraphicFramePr>
        <p:xfrm>
          <a:off x="8587747" y="72913"/>
          <a:ext cx="3533016" cy="33736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33016"/>
              </a:tblGrid>
              <a:tr h="532758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Comparing sound waves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2840935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Write down the information you are given, and what you are trying to find.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Rearrange the equation to find your unknown.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Put your numbers into the equation and solve.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Add appropriate </a:t>
                      </a:r>
                      <a:r>
                        <a:rPr lang="en-AU" sz="2000" b="0" baseline="0" dirty="0" smtClean="0"/>
                        <a:t>units.</a:t>
                      </a:r>
                      <a:endParaRPr lang="en-AU" sz="2000" b="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1039909" y="1815426"/>
            <a:ext cx="3948949" cy="4760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AU" dirty="0" smtClean="0">
                <a:solidFill>
                  <a:srgbClr val="0070C0"/>
                </a:solidFill>
              </a:rPr>
              <a:t>I= 0.5 A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V</a:t>
            </a:r>
            <a:r>
              <a:rPr lang="en-AU" dirty="0" smtClean="0">
                <a:solidFill>
                  <a:srgbClr val="0070C0"/>
                </a:solidFill>
              </a:rPr>
              <a:t>= 120 V</a:t>
            </a:r>
          </a:p>
          <a:p>
            <a:pPr marL="0" indent="0">
              <a:buNone/>
            </a:pPr>
            <a:r>
              <a:rPr lang="en-AU" dirty="0">
                <a:solidFill>
                  <a:srgbClr val="0070C0"/>
                </a:solidFill>
              </a:rPr>
              <a:t>R</a:t>
            </a:r>
            <a:r>
              <a:rPr lang="en-AU" dirty="0" smtClean="0">
                <a:solidFill>
                  <a:srgbClr val="0070C0"/>
                </a:solidFill>
              </a:rPr>
              <a:t>= ?</a:t>
            </a:r>
          </a:p>
          <a:p>
            <a:pPr marL="0" indent="0">
              <a:buNone/>
            </a:pPr>
            <a:endParaRPr lang="en-AU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rgbClr val="0070C0"/>
                </a:solidFill>
              </a:rPr>
              <a:t>2. R=V/I</a:t>
            </a: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3. R=120/0.5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R=240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081" y="4397045"/>
            <a:ext cx="1838325" cy="1485900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4365815" y="1815426"/>
            <a:ext cx="3948949" cy="4760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4. The alarm clock has a resistance of 240 </a:t>
            </a:r>
            <a:r>
              <a:rPr lang="el-GR" dirty="0">
                <a:solidFill>
                  <a:srgbClr val="0070C0"/>
                </a:solidFill>
              </a:rPr>
              <a:t>Ω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31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40675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174" y="819575"/>
            <a:ext cx="7991234" cy="995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An iPod </a:t>
            </a:r>
            <a:r>
              <a:rPr lang="en-AU" dirty="0"/>
              <a:t>uses a standard 1.5 V battery. How much resistance is in the circuit if it uses a current of 0.01A?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765161"/>
              </p:ext>
            </p:extLst>
          </p:nvPr>
        </p:nvGraphicFramePr>
        <p:xfrm>
          <a:off x="8587747" y="72913"/>
          <a:ext cx="3533016" cy="33736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33016"/>
              </a:tblGrid>
              <a:tr h="532758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Comparing sound waves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2840935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Write down the information you are given, and what you are trying to find.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Rearrange the equation to find your unknown.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Put your numbers into the equation and solve.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Add appropriate </a:t>
                      </a:r>
                      <a:r>
                        <a:rPr lang="en-AU" sz="2000" b="0" baseline="0" dirty="0" smtClean="0"/>
                        <a:t>units.</a:t>
                      </a:r>
                      <a:endParaRPr lang="en-AU" sz="2000" b="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1039909" y="1815426"/>
            <a:ext cx="3948949" cy="4760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AU" dirty="0" smtClean="0">
                <a:solidFill>
                  <a:srgbClr val="0070C0"/>
                </a:solidFill>
              </a:rPr>
              <a:t>I= 0.01 A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V</a:t>
            </a:r>
            <a:r>
              <a:rPr lang="en-AU" dirty="0" smtClean="0">
                <a:solidFill>
                  <a:srgbClr val="0070C0"/>
                </a:solidFill>
              </a:rPr>
              <a:t>= 1.5 V</a:t>
            </a:r>
          </a:p>
          <a:p>
            <a:pPr marL="0" indent="0">
              <a:buNone/>
            </a:pPr>
            <a:r>
              <a:rPr lang="en-AU" dirty="0">
                <a:solidFill>
                  <a:srgbClr val="0070C0"/>
                </a:solidFill>
              </a:rPr>
              <a:t>R</a:t>
            </a:r>
            <a:r>
              <a:rPr lang="en-AU" dirty="0" smtClean="0">
                <a:solidFill>
                  <a:srgbClr val="0070C0"/>
                </a:solidFill>
              </a:rPr>
              <a:t>= ?</a:t>
            </a:r>
          </a:p>
          <a:p>
            <a:pPr marL="0" indent="0">
              <a:buNone/>
            </a:pPr>
            <a:endParaRPr lang="en-AU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rgbClr val="0070C0"/>
                </a:solidFill>
              </a:rPr>
              <a:t>2. R=V/I</a:t>
            </a: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3. R=1.5/0.10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R=150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081" y="4397045"/>
            <a:ext cx="1838325" cy="1485900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4365815" y="1815426"/>
            <a:ext cx="3948949" cy="4760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4. The iPod has a resistance of 150 </a:t>
            </a:r>
            <a:r>
              <a:rPr lang="el-GR" dirty="0">
                <a:solidFill>
                  <a:srgbClr val="0070C0"/>
                </a:solidFill>
              </a:rPr>
              <a:t>Ω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43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1221</Words>
  <Application>Microsoft Office PowerPoint</Application>
  <PresentationFormat>Widescreen</PresentationFormat>
  <Paragraphs>207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Ohm’s Law Year 9 Physics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</dc:creator>
  <cp:lastModifiedBy>teacher</cp:lastModifiedBy>
  <cp:revision>120</cp:revision>
  <dcterms:created xsi:type="dcterms:W3CDTF">2018-02-20T13:07:19Z</dcterms:created>
  <dcterms:modified xsi:type="dcterms:W3CDTF">2019-09-11T00:20:53Z</dcterms:modified>
</cp:coreProperties>
</file>