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308" r:id="rId2"/>
    <p:sldId id="310" r:id="rId3"/>
    <p:sldId id="311" r:id="rId4"/>
    <p:sldId id="270" r:id="rId5"/>
    <p:sldId id="263" r:id="rId6"/>
    <p:sldId id="285" r:id="rId7"/>
    <p:sldId id="302" r:id="rId8"/>
    <p:sldId id="290" r:id="rId9"/>
    <p:sldId id="303" r:id="rId10"/>
    <p:sldId id="304" r:id="rId11"/>
    <p:sldId id="306" r:id="rId12"/>
    <p:sldId id="305" r:id="rId13"/>
    <p:sldId id="307" r:id="rId14"/>
    <p:sldId id="294" r:id="rId15"/>
    <p:sldId id="295" r:id="rId16"/>
  </p:sldIdLst>
  <p:sldSz cx="12192000" cy="6858000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37" autoAdjust="0"/>
    <p:restoredTop sz="94660"/>
  </p:normalViewPr>
  <p:slideViewPr>
    <p:cSldViewPr snapToGrid="0">
      <p:cViewPr varScale="1">
        <p:scale>
          <a:sx n="85" d="100"/>
          <a:sy n="85" d="100"/>
        </p:scale>
        <p:origin x="60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8CDC9-85D4-4503-A1C1-C4A7D08CE495}" type="datetimeFigureOut">
              <a:rPr lang="en-AU" smtClean="0"/>
              <a:t>3/09/2019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5FFA11-8017-47B8-A9A2-068FE447A80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791290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C114CA-44E5-411A-B1AE-F563E09B710D}" type="datetimeFigureOut">
              <a:rPr lang="en-AU" smtClean="0"/>
              <a:t>3/09/2019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926013"/>
            <a:ext cx="5680075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C82182-5EDB-4CD0-A627-573189F5941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134393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3/09/2019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38628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3/09/2019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96333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3/09/2019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8301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3/09/2019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90746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3/09/2019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21631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3/09/2019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44287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3/09/2019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14533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3/09/2019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31284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3/09/2019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53238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3/09/2019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5168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3/09/2019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34468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726FA-289A-47A4-9DB2-36250D803CC9}" type="datetimeFigureOut">
              <a:rPr lang="en-AU" smtClean="0"/>
              <a:t>3/09/2019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06294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6605"/>
            <a:ext cx="2429041" cy="584775"/>
          </a:xfrm>
          <a:prstGeom prst="homePlate">
            <a:avLst/>
          </a:prstGeom>
          <a:solidFill>
            <a:srgbClr val="7030A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Daily Review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9514800" y="68400"/>
          <a:ext cx="2605964" cy="1005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Which two objects are interacting?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9514800" y="1607421"/>
          <a:ext cx="2605964" cy="100702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66949">
                <a:tc>
                  <a:txBody>
                    <a:bodyPr/>
                    <a:lstStyle/>
                    <a:p>
                      <a:r>
                        <a:rPr lang="en-AU" dirty="0" smtClean="0"/>
                        <a:t>CFU 2</a:t>
                      </a:r>
                      <a:endParaRPr lang="en-AU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Which</a:t>
                      </a:r>
                      <a:r>
                        <a:rPr lang="en-AU" baseline="0" dirty="0" smtClean="0"/>
                        <a:t> object is gaining electrons?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-14032" y="2437464"/>
            <a:ext cx="539719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/>
              <a:t>After bouncing on the trampoline for a while your hair starts to stand on end. You are gaining electrons from the trampoline mat through your feet.</a:t>
            </a:r>
          </a:p>
          <a:p>
            <a:endParaRPr lang="en-AU" sz="2800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9514800" y="2769263"/>
          <a:ext cx="2605964" cy="100702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66949">
                <a:tc>
                  <a:txBody>
                    <a:bodyPr/>
                    <a:lstStyle/>
                    <a:p>
                      <a:r>
                        <a:rPr lang="en-AU" dirty="0" smtClean="0"/>
                        <a:t>CFU 2</a:t>
                      </a:r>
                      <a:endParaRPr lang="en-AU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What are the relative charges of the objects?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9514800" y="4181131"/>
          <a:ext cx="2605964" cy="155566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66949">
                <a:tc>
                  <a:txBody>
                    <a:bodyPr/>
                    <a:lstStyle/>
                    <a:p>
                      <a:r>
                        <a:rPr lang="en-AU" dirty="0" smtClean="0"/>
                        <a:t>CFU 2</a:t>
                      </a:r>
                      <a:endParaRPr lang="en-AU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Think-pair-share: why are</a:t>
                      </a:r>
                      <a:r>
                        <a:rPr lang="en-AU" baseline="0" dirty="0" smtClean="0"/>
                        <a:t> the strands of hair spreading out from each other?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4595" y="393854"/>
            <a:ext cx="3647331" cy="2427133"/>
          </a:xfrm>
          <a:prstGeom prst="rect">
            <a:avLst/>
          </a:prstGeom>
        </p:spPr>
      </p:pic>
      <p:graphicFrame>
        <p:nvGraphicFramePr>
          <p:cNvPr id="12" name="Table 11"/>
          <p:cNvGraphicFramePr>
            <a:graphicFrameLocks noGrp="1"/>
          </p:cNvGraphicFramePr>
          <p:nvPr>
            <p:extLst/>
          </p:nvPr>
        </p:nvGraphicFramePr>
        <p:xfrm>
          <a:off x="1243" y="830358"/>
          <a:ext cx="5395947" cy="147977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39594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44217">
                <a:tc>
                  <a:txBody>
                    <a:bodyPr/>
                    <a:lstStyle/>
                    <a:p>
                      <a:r>
                        <a:rPr lang="en-AU" sz="2400" dirty="0" smtClean="0"/>
                        <a:t>Explaining Electrostatic</a:t>
                      </a:r>
                      <a:r>
                        <a:rPr lang="en-AU" sz="2400" baseline="0" dirty="0" smtClean="0"/>
                        <a:t> Charge</a:t>
                      </a:r>
                      <a:endParaRPr lang="en-AU" sz="20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22576">
                <a:tc>
                  <a:txBody>
                    <a:bodyPr/>
                    <a:lstStyle/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n-AU" sz="2000" b="0" baseline="0" dirty="0" smtClean="0"/>
                        <a:t>State the two objects that are interacting.</a:t>
                      </a:r>
                    </a:p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n-AU" sz="2000" b="0" baseline="0" dirty="0" smtClean="0"/>
                        <a:t>State which object is gaining electrons.</a:t>
                      </a:r>
                    </a:p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n-AU" sz="2000" b="0" baseline="0" dirty="0" smtClean="0"/>
                        <a:t>State the relative charge of each object.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Title 1"/>
          <p:cNvSpPr txBox="1">
            <a:spLocks/>
          </p:cNvSpPr>
          <p:nvPr/>
        </p:nvSpPr>
        <p:spPr>
          <a:xfrm>
            <a:off x="3839674" y="4261272"/>
            <a:ext cx="5137528" cy="250183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en-AU" sz="2800" dirty="0" smtClean="0">
                <a:solidFill>
                  <a:srgbClr val="00B0F0"/>
                </a:solidFill>
                <a:latin typeface="+mn-lt"/>
                <a:sym typeface="Wingdings" panose="05000000000000000000" pitchFamily="2" charset="2"/>
              </a:rPr>
              <a:t>The ____ and the _____ are exchanging electrons. The electrons are moving from the _____ to the ______. The ______ is now relatively negative, and the _____ is relatively positive.</a:t>
            </a:r>
            <a:endParaRPr lang="en-AU" sz="2800" dirty="0">
              <a:solidFill>
                <a:srgbClr val="00B0F0"/>
              </a:solidFill>
              <a:latin typeface="+mn-lt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036022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3406753" cy="584775"/>
          </a:xfrm>
          <a:prstGeom prst="homePlate">
            <a:avLst/>
          </a:prstGeom>
          <a:solidFill>
            <a:srgbClr val="7030A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Development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44CB129D-136E-4122-A4F7-271A88385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174" y="819575"/>
            <a:ext cx="7991234" cy="99585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AU" dirty="0"/>
              <a:t>A 12 Volt car battery pushes charge through the headlight circuit resistance of 10 ohms. How much current is passing through the circuit?</a:t>
            </a: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6395367"/>
              </p:ext>
            </p:extLst>
          </p:nvPr>
        </p:nvGraphicFramePr>
        <p:xfrm>
          <a:off x="8587747" y="72913"/>
          <a:ext cx="3533016" cy="337369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533016"/>
              </a:tblGrid>
              <a:tr h="532758">
                <a:tc>
                  <a:txBody>
                    <a:bodyPr/>
                    <a:lstStyle/>
                    <a:p>
                      <a:r>
                        <a:rPr lang="en-AU" sz="2000" dirty="0" smtClean="0"/>
                        <a:t>Comparing sound waves</a:t>
                      </a:r>
                      <a:endParaRPr lang="en-AU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</a:tr>
              <a:tr h="2840935">
                <a:tc>
                  <a:txBody>
                    <a:bodyPr/>
                    <a:lstStyle/>
                    <a:p>
                      <a:pPr marL="457200" indent="-457200">
                        <a:buAutoNum type="arabicPeriod"/>
                      </a:pPr>
                      <a:r>
                        <a:rPr lang="en-AU" sz="2000" baseline="0" dirty="0" smtClean="0"/>
                        <a:t>Write down the information you are given, and what you are trying to find.</a:t>
                      </a:r>
                    </a:p>
                    <a:p>
                      <a:pPr marL="457200" indent="-457200">
                        <a:buAutoNum type="arabicPeriod"/>
                      </a:pPr>
                      <a:r>
                        <a:rPr lang="en-AU" sz="2000" baseline="0" dirty="0" smtClean="0"/>
                        <a:t>Rearrange the equation to find your unknown.</a:t>
                      </a:r>
                    </a:p>
                    <a:p>
                      <a:pPr marL="457200" indent="-457200">
                        <a:buAutoNum type="arabicPeriod"/>
                      </a:pPr>
                      <a:r>
                        <a:rPr lang="en-AU" sz="2000" baseline="0" dirty="0" smtClean="0"/>
                        <a:t>Put your numbers into the equation and solve.</a:t>
                      </a:r>
                    </a:p>
                    <a:p>
                      <a:pPr marL="457200" indent="-457200">
                        <a:buAutoNum type="arabicPeriod"/>
                      </a:pPr>
                      <a:r>
                        <a:rPr lang="en-AU" sz="2000" b="0" baseline="0" dirty="0" smtClean="0"/>
                        <a:t>Add appropriate units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Content Placeholder 2">
            <a:extLst>
              <a:ext uri="{FF2B5EF4-FFF2-40B4-BE49-F238E27FC236}">
                <a16:creationId xmlns:a16="http://schemas.microsoft.com/office/drawing/2014/main" xmlns="" id="{44CB129D-136E-4122-A4F7-271A88385B1D}"/>
              </a:ext>
            </a:extLst>
          </p:cNvPr>
          <p:cNvSpPr txBox="1">
            <a:spLocks/>
          </p:cNvSpPr>
          <p:nvPr/>
        </p:nvSpPr>
        <p:spPr>
          <a:xfrm>
            <a:off x="1039909" y="1815426"/>
            <a:ext cx="3948949" cy="47601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AU" dirty="0" smtClean="0">
                <a:solidFill>
                  <a:srgbClr val="0070C0"/>
                </a:solidFill>
              </a:rPr>
              <a:t>I= ______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V</a:t>
            </a:r>
            <a:r>
              <a:rPr lang="en-AU" dirty="0" smtClean="0">
                <a:solidFill>
                  <a:srgbClr val="0070C0"/>
                </a:solidFill>
              </a:rPr>
              <a:t>= ______</a:t>
            </a:r>
          </a:p>
          <a:p>
            <a:pPr marL="0" indent="0">
              <a:buNone/>
            </a:pPr>
            <a:r>
              <a:rPr lang="en-AU" dirty="0">
                <a:solidFill>
                  <a:srgbClr val="0070C0"/>
                </a:solidFill>
              </a:rPr>
              <a:t>R</a:t>
            </a:r>
            <a:r>
              <a:rPr lang="en-AU" dirty="0" smtClean="0">
                <a:solidFill>
                  <a:srgbClr val="0070C0"/>
                </a:solidFill>
              </a:rPr>
              <a:t>= ______</a:t>
            </a:r>
          </a:p>
          <a:p>
            <a:pPr marL="0" indent="0">
              <a:buNone/>
            </a:pPr>
            <a:endParaRPr lang="en-AU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AU" dirty="0" smtClean="0">
                <a:solidFill>
                  <a:srgbClr val="0070C0"/>
                </a:solidFill>
              </a:rPr>
              <a:t>2. I=V/___</a:t>
            </a:r>
          </a:p>
          <a:p>
            <a:pPr marL="0" indent="0">
              <a:buNone/>
            </a:pPr>
            <a:endParaRPr lang="en-US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3. I=12/10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I=1.2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9081" y="4397045"/>
            <a:ext cx="1838325" cy="1485900"/>
          </a:xfrm>
          <a:prstGeom prst="rect">
            <a:avLst/>
          </a:prstGeom>
        </p:spPr>
      </p:pic>
      <p:sp>
        <p:nvSpPr>
          <p:cNvPr id="23" name="Content Placeholder 2">
            <a:extLst>
              <a:ext uri="{FF2B5EF4-FFF2-40B4-BE49-F238E27FC236}">
                <a16:creationId xmlns:a16="http://schemas.microsoft.com/office/drawing/2014/main" xmlns="" id="{44CB129D-136E-4122-A4F7-271A88385B1D}"/>
              </a:ext>
            </a:extLst>
          </p:cNvPr>
          <p:cNvSpPr txBox="1">
            <a:spLocks/>
          </p:cNvSpPr>
          <p:nvPr/>
        </p:nvSpPr>
        <p:spPr>
          <a:xfrm>
            <a:off x="4365815" y="1815426"/>
            <a:ext cx="3948949" cy="47601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4. The current through the headlights is _____A</a:t>
            </a:r>
          </a:p>
        </p:txBody>
      </p:sp>
    </p:spTree>
    <p:extLst>
      <p:ext uri="{BB962C8B-B14F-4D97-AF65-F5344CB8AC3E}">
        <p14:creationId xmlns:p14="http://schemas.microsoft.com/office/powerpoint/2010/main" val="3197352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3406753" cy="584775"/>
          </a:xfrm>
          <a:prstGeom prst="homePlate">
            <a:avLst/>
          </a:prstGeom>
          <a:solidFill>
            <a:srgbClr val="7030A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Development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44CB129D-136E-4122-A4F7-271A88385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174" y="819575"/>
            <a:ext cx="7991234" cy="99585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AU" dirty="0"/>
              <a:t>A light bulb has a resistance of 5 ohms and a maximum current of 10 A. How much voltage can be applied before the bulb will break?</a:t>
            </a: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6395367"/>
              </p:ext>
            </p:extLst>
          </p:nvPr>
        </p:nvGraphicFramePr>
        <p:xfrm>
          <a:off x="8587747" y="72913"/>
          <a:ext cx="3533016" cy="337369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533016"/>
              </a:tblGrid>
              <a:tr h="532758">
                <a:tc>
                  <a:txBody>
                    <a:bodyPr/>
                    <a:lstStyle/>
                    <a:p>
                      <a:r>
                        <a:rPr lang="en-AU" sz="2000" dirty="0" smtClean="0"/>
                        <a:t>Comparing sound waves</a:t>
                      </a:r>
                      <a:endParaRPr lang="en-AU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</a:tr>
              <a:tr h="2840935">
                <a:tc>
                  <a:txBody>
                    <a:bodyPr/>
                    <a:lstStyle/>
                    <a:p>
                      <a:pPr marL="457200" indent="-457200">
                        <a:buAutoNum type="arabicPeriod"/>
                      </a:pPr>
                      <a:r>
                        <a:rPr lang="en-AU" sz="2000" baseline="0" dirty="0" smtClean="0"/>
                        <a:t>Write down the information you are given, and what you are trying to find.</a:t>
                      </a:r>
                    </a:p>
                    <a:p>
                      <a:pPr marL="457200" indent="-457200">
                        <a:buAutoNum type="arabicPeriod"/>
                      </a:pPr>
                      <a:r>
                        <a:rPr lang="en-AU" sz="2000" baseline="0" dirty="0" smtClean="0"/>
                        <a:t>Rearrange the equation to find your unknown.</a:t>
                      </a:r>
                    </a:p>
                    <a:p>
                      <a:pPr marL="457200" indent="-457200">
                        <a:buAutoNum type="arabicPeriod"/>
                      </a:pPr>
                      <a:r>
                        <a:rPr lang="en-AU" sz="2000" baseline="0" dirty="0" smtClean="0"/>
                        <a:t>Put your numbers into the equation and solve.</a:t>
                      </a:r>
                    </a:p>
                    <a:p>
                      <a:pPr marL="457200" indent="-457200">
                        <a:buAutoNum type="arabicPeriod"/>
                      </a:pPr>
                      <a:r>
                        <a:rPr lang="en-AU" sz="2000" b="0" baseline="0" dirty="0" smtClean="0"/>
                        <a:t>Add appropriate units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Content Placeholder 2">
            <a:extLst>
              <a:ext uri="{FF2B5EF4-FFF2-40B4-BE49-F238E27FC236}">
                <a16:creationId xmlns:a16="http://schemas.microsoft.com/office/drawing/2014/main" xmlns="" id="{44CB129D-136E-4122-A4F7-271A88385B1D}"/>
              </a:ext>
            </a:extLst>
          </p:cNvPr>
          <p:cNvSpPr txBox="1">
            <a:spLocks/>
          </p:cNvSpPr>
          <p:nvPr/>
        </p:nvSpPr>
        <p:spPr>
          <a:xfrm>
            <a:off x="1039909" y="1815426"/>
            <a:ext cx="3948949" cy="47601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AU" dirty="0" smtClean="0">
                <a:solidFill>
                  <a:srgbClr val="0070C0"/>
                </a:solidFill>
              </a:rPr>
              <a:t>I= ______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V</a:t>
            </a:r>
            <a:r>
              <a:rPr lang="en-AU" dirty="0" smtClean="0">
                <a:solidFill>
                  <a:srgbClr val="0070C0"/>
                </a:solidFill>
              </a:rPr>
              <a:t>= ______</a:t>
            </a:r>
          </a:p>
          <a:p>
            <a:pPr marL="0" indent="0">
              <a:buNone/>
            </a:pPr>
            <a:r>
              <a:rPr lang="en-AU" dirty="0">
                <a:solidFill>
                  <a:srgbClr val="0070C0"/>
                </a:solidFill>
              </a:rPr>
              <a:t>R</a:t>
            </a:r>
            <a:r>
              <a:rPr lang="en-AU" dirty="0" smtClean="0">
                <a:solidFill>
                  <a:srgbClr val="0070C0"/>
                </a:solidFill>
              </a:rPr>
              <a:t>= ______</a:t>
            </a:r>
          </a:p>
          <a:p>
            <a:pPr marL="0" indent="0">
              <a:buNone/>
            </a:pPr>
            <a:endParaRPr lang="en-AU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AU" dirty="0" smtClean="0">
                <a:solidFill>
                  <a:srgbClr val="0070C0"/>
                </a:solidFill>
              </a:rPr>
              <a:t>2. ______</a:t>
            </a:r>
          </a:p>
          <a:p>
            <a:pPr marL="0" indent="0">
              <a:buNone/>
            </a:pPr>
            <a:endParaRPr lang="en-US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3. ________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_______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9081" y="4397045"/>
            <a:ext cx="1838325" cy="1485900"/>
          </a:xfrm>
          <a:prstGeom prst="rect">
            <a:avLst/>
          </a:prstGeom>
        </p:spPr>
      </p:pic>
      <p:sp>
        <p:nvSpPr>
          <p:cNvPr id="23" name="Content Placeholder 2">
            <a:extLst>
              <a:ext uri="{FF2B5EF4-FFF2-40B4-BE49-F238E27FC236}">
                <a16:creationId xmlns:a16="http://schemas.microsoft.com/office/drawing/2014/main" xmlns="" id="{44CB129D-136E-4122-A4F7-271A88385B1D}"/>
              </a:ext>
            </a:extLst>
          </p:cNvPr>
          <p:cNvSpPr txBox="1">
            <a:spLocks/>
          </p:cNvSpPr>
          <p:nvPr/>
        </p:nvSpPr>
        <p:spPr>
          <a:xfrm>
            <a:off x="4365815" y="1815426"/>
            <a:ext cx="3948949" cy="47601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4. __________________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____________________</a:t>
            </a:r>
          </a:p>
        </p:txBody>
      </p:sp>
    </p:spTree>
    <p:extLst>
      <p:ext uri="{BB962C8B-B14F-4D97-AF65-F5344CB8AC3E}">
        <p14:creationId xmlns:p14="http://schemas.microsoft.com/office/powerpoint/2010/main" val="2907331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3406753" cy="584775"/>
          </a:xfrm>
          <a:prstGeom prst="homePlate">
            <a:avLst/>
          </a:prstGeom>
          <a:solidFill>
            <a:srgbClr val="7030A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Development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44CB129D-136E-4122-A4F7-271A88385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174" y="819575"/>
            <a:ext cx="7991234" cy="9958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dirty="0"/>
              <a:t>A circuit contains a 1.5 volt battery and a bulb with a resistance of 3 ohms. Calculate the current.</a:t>
            </a: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6395367"/>
              </p:ext>
            </p:extLst>
          </p:nvPr>
        </p:nvGraphicFramePr>
        <p:xfrm>
          <a:off x="8587747" y="72913"/>
          <a:ext cx="3533016" cy="337369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533016"/>
              </a:tblGrid>
              <a:tr h="532758">
                <a:tc>
                  <a:txBody>
                    <a:bodyPr/>
                    <a:lstStyle/>
                    <a:p>
                      <a:r>
                        <a:rPr lang="en-AU" sz="2000" dirty="0" smtClean="0"/>
                        <a:t>Comparing sound waves</a:t>
                      </a:r>
                      <a:endParaRPr lang="en-AU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</a:tr>
              <a:tr h="2840935">
                <a:tc>
                  <a:txBody>
                    <a:bodyPr/>
                    <a:lstStyle/>
                    <a:p>
                      <a:pPr marL="457200" indent="-457200">
                        <a:buAutoNum type="arabicPeriod"/>
                      </a:pPr>
                      <a:r>
                        <a:rPr lang="en-AU" sz="2000" baseline="0" dirty="0" smtClean="0"/>
                        <a:t>Write down the information you are given, and what you are trying to find.</a:t>
                      </a:r>
                    </a:p>
                    <a:p>
                      <a:pPr marL="457200" indent="-457200">
                        <a:buAutoNum type="arabicPeriod"/>
                      </a:pPr>
                      <a:r>
                        <a:rPr lang="en-AU" sz="2000" baseline="0" dirty="0" smtClean="0"/>
                        <a:t>Rearrange the equation to find your unknown.</a:t>
                      </a:r>
                    </a:p>
                    <a:p>
                      <a:pPr marL="457200" indent="-457200">
                        <a:buAutoNum type="arabicPeriod"/>
                      </a:pPr>
                      <a:r>
                        <a:rPr lang="en-AU" sz="2000" baseline="0" dirty="0" smtClean="0"/>
                        <a:t>Put your numbers into the equation and solve.</a:t>
                      </a:r>
                    </a:p>
                    <a:p>
                      <a:pPr marL="457200" indent="-457200">
                        <a:buAutoNum type="arabicPeriod"/>
                      </a:pPr>
                      <a:r>
                        <a:rPr lang="en-AU" sz="2000" b="0" baseline="0" dirty="0" smtClean="0"/>
                        <a:t>Add appropriate units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Content Placeholder 2">
            <a:extLst>
              <a:ext uri="{FF2B5EF4-FFF2-40B4-BE49-F238E27FC236}">
                <a16:creationId xmlns:a16="http://schemas.microsoft.com/office/drawing/2014/main" xmlns="" id="{44CB129D-136E-4122-A4F7-271A88385B1D}"/>
              </a:ext>
            </a:extLst>
          </p:cNvPr>
          <p:cNvSpPr txBox="1">
            <a:spLocks/>
          </p:cNvSpPr>
          <p:nvPr/>
        </p:nvSpPr>
        <p:spPr>
          <a:xfrm>
            <a:off x="1039909" y="1815426"/>
            <a:ext cx="3948949" cy="47601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AU" dirty="0" smtClean="0">
                <a:solidFill>
                  <a:srgbClr val="0070C0"/>
                </a:solidFill>
              </a:rPr>
              <a:t>I= ______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V</a:t>
            </a:r>
            <a:r>
              <a:rPr lang="en-AU" dirty="0" smtClean="0">
                <a:solidFill>
                  <a:srgbClr val="0070C0"/>
                </a:solidFill>
              </a:rPr>
              <a:t>= ______</a:t>
            </a:r>
          </a:p>
          <a:p>
            <a:pPr marL="0" indent="0">
              <a:buNone/>
            </a:pPr>
            <a:r>
              <a:rPr lang="en-AU" dirty="0">
                <a:solidFill>
                  <a:srgbClr val="0070C0"/>
                </a:solidFill>
              </a:rPr>
              <a:t>R</a:t>
            </a:r>
            <a:r>
              <a:rPr lang="en-AU" dirty="0" smtClean="0">
                <a:solidFill>
                  <a:srgbClr val="0070C0"/>
                </a:solidFill>
              </a:rPr>
              <a:t>= ______</a:t>
            </a:r>
          </a:p>
          <a:p>
            <a:pPr marL="0" indent="0">
              <a:buNone/>
            </a:pPr>
            <a:endParaRPr lang="en-AU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AU" dirty="0" smtClean="0">
                <a:solidFill>
                  <a:srgbClr val="0070C0"/>
                </a:solidFill>
              </a:rPr>
              <a:t>2. ______</a:t>
            </a:r>
          </a:p>
          <a:p>
            <a:pPr marL="0" indent="0">
              <a:buNone/>
            </a:pPr>
            <a:endParaRPr lang="en-US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3. ________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_______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9081" y="4397045"/>
            <a:ext cx="1838325" cy="1485900"/>
          </a:xfrm>
          <a:prstGeom prst="rect">
            <a:avLst/>
          </a:prstGeom>
        </p:spPr>
      </p:pic>
      <p:sp>
        <p:nvSpPr>
          <p:cNvPr id="23" name="Content Placeholder 2">
            <a:extLst>
              <a:ext uri="{FF2B5EF4-FFF2-40B4-BE49-F238E27FC236}">
                <a16:creationId xmlns:a16="http://schemas.microsoft.com/office/drawing/2014/main" xmlns="" id="{44CB129D-136E-4122-A4F7-271A88385B1D}"/>
              </a:ext>
            </a:extLst>
          </p:cNvPr>
          <p:cNvSpPr txBox="1">
            <a:spLocks/>
          </p:cNvSpPr>
          <p:nvPr/>
        </p:nvSpPr>
        <p:spPr>
          <a:xfrm>
            <a:off x="4365815" y="1815426"/>
            <a:ext cx="3948949" cy="47601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4. __________________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____________________</a:t>
            </a:r>
          </a:p>
        </p:txBody>
      </p:sp>
    </p:spTree>
    <p:extLst>
      <p:ext uri="{BB962C8B-B14F-4D97-AF65-F5344CB8AC3E}">
        <p14:creationId xmlns:p14="http://schemas.microsoft.com/office/powerpoint/2010/main" val="3271530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3406753" cy="584775"/>
          </a:xfrm>
          <a:prstGeom prst="homePlate">
            <a:avLst/>
          </a:prstGeom>
          <a:solidFill>
            <a:srgbClr val="7030A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Development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44CB129D-136E-4122-A4F7-271A88385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174" y="819575"/>
            <a:ext cx="7991234" cy="12916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dirty="0"/>
              <a:t>If a toaster produces 12 ohms of resistance in a 120-volt circuit, what is the amount of current in the circuit?</a:t>
            </a: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6395367"/>
              </p:ext>
            </p:extLst>
          </p:nvPr>
        </p:nvGraphicFramePr>
        <p:xfrm>
          <a:off x="8587747" y="72913"/>
          <a:ext cx="3533016" cy="337369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533016"/>
              </a:tblGrid>
              <a:tr h="532758">
                <a:tc>
                  <a:txBody>
                    <a:bodyPr/>
                    <a:lstStyle/>
                    <a:p>
                      <a:r>
                        <a:rPr lang="en-AU" sz="2000" dirty="0" smtClean="0"/>
                        <a:t>Comparing sound waves</a:t>
                      </a:r>
                      <a:endParaRPr lang="en-AU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</a:tr>
              <a:tr h="2840935">
                <a:tc>
                  <a:txBody>
                    <a:bodyPr/>
                    <a:lstStyle/>
                    <a:p>
                      <a:pPr marL="457200" indent="-457200">
                        <a:buAutoNum type="arabicPeriod"/>
                      </a:pPr>
                      <a:r>
                        <a:rPr lang="en-AU" sz="2000" baseline="0" dirty="0" smtClean="0"/>
                        <a:t>Write down the information you are given, and what you are trying to find.</a:t>
                      </a:r>
                    </a:p>
                    <a:p>
                      <a:pPr marL="457200" indent="-457200">
                        <a:buAutoNum type="arabicPeriod"/>
                      </a:pPr>
                      <a:r>
                        <a:rPr lang="en-AU" sz="2000" baseline="0" dirty="0" smtClean="0"/>
                        <a:t>Rearrange the equation to find your unknown.</a:t>
                      </a:r>
                    </a:p>
                    <a:p>
                      <a:pPr marL="457200" indent="-457200">
                        <a:buAutoNum type="arabicPeriod"/>
                      </a:pPr>
                      <a:r>
                        <a:rPr lang="en-AU" sz="2000" baseline="0" dirty="0" smtClean="0"/>
                        <a:t>Put your numbers into the equation and solve.</a:t>
                      </a:r>
                    </a:p>
                    <a:p>
                      <a:pPr marL="457200" indent="-457200">
                        <a:buAutoNum type="arabicPeriod"/>
                      </a:pPr>
                      <a:r>
                        <a:rPr lang="en-AU" sz="2000" b="0" baseline="0" dirty="0" smtClean="0"/>
                        <a:t>Add appropriate units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9081" y="4397045"/>
            <a:ext cx="183832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124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0" y="0"/>
            <a:ext cx="2311405" cy="584775"/>
          </a:xfrm>
          <a:prstGeom prst="homePlate">
            <a:avLst/>
          </a:prstGeom>
          <a:solidFill>
            <a:srgbClr val="7030A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Closure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8DE4CDE6-2979-4292-9E38-3C12910BF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450" y="5087349"/>
            <a:ext cx="7550979" cy="1526428"/>
          </a:xfrm>
        </p:spPr>
        <p:txBody>
          <a:bodyPr>
            <a:normAutofit lnSpcReduction="10000"/>
          </a:bodyPr>
          <a:lstStyle/>
          <a:p>
            <a:r>
              <a:rPr lang="en-AU" dirty="0"/>
              <a:t>An electric heater works by passing a current of 100 A though a coiled metal wire, making it red hot. If the resistance of the wire is 1.1 ohms, what voltage must be applied to it?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1814741"/>
            <a:ext cx="2311405" cy="584775"/>
          </a:xfrm>
          <a:prstGeom prst="homePlate">
            <a:avLst/>
          </a:prstGeom>
          <a:solidFill>
            <a:srgbClr val="7030A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Closure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xmlns="" id="{8DE4CDE6-2979-4292-9E38-3C12910BF466}"/>
              </a:ext>
            </a:extLst>
          </p:cNvPr>
          <p:cNvSpPr txBox="1">
            <a:spLocks/>
          </p:cNvSpPr>
          <p:nvPr/>
        </p:nvSpPr>
        <p:spPr>
          <a:xfrm>
            <a:off x="990599" y="793511"/>
            <a:ext cx="8006443" cy="13972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 smtClean="0"/>
              <a:t>Looking at the triangle to the right, list the 3 equations that can be found from Ohm’s law.</a:t>
            </a:r>
            <a:endParaRPr lang="en-AU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xmlns="" id="{8DE4CDE6-2979-4292-9E38-3C12910BF466}"/>
              </a:ext>
            </a:extLst>
          </p:cNvPr>
          <p:cNvSpPr txBox="1">
            <a:spLocks/>
          </p:cNvSpPr>
          <p:nvPr/>
        </p:nvSpPr>
        <p:spPr>
          <a:xfrm>
            <a:off x="990599" y="2509394"/>
            <a:ext cx="7511710" cy="15264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/>
              <a:t>What happens to the current in a circuit if a 1.5-volt battery is removed and is replaced by a 3-volt battery?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-1" y="4214259"/>
            <a:ext cx="2311405" cy="584775"/>
          </a:xfrm>
          <a:prstGeom prst="homePlate">
            <a:avLst/>
          </a:prstGeom>
          <a:solidFill>
            <a:srgbClr val="7030A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Closure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3472" y="470174"/>
            <a:ext cx="1838325" cy="1485900"/>
          </a:xfrm>
          <a:prstGeom prst="rect">
            <a:avLst/>
          </a:prstGeom>
        </p:spPr>
      </p:pic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2250362"/>
              </p:ext>
            </p:extLst>
          </p:nvPr>
        </p:nvGraphicFramePr>
        <p:xfrm>
          <a:off x="8695214" y="3297402"/>
          <a:ext cx="3229205" cy="331637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229205"/>
              </a:tblGrid>
              <a:tr h="481735">
                <a:tc>
                  <a:txBody>
                    <a:bodyPr/>
                    <a:lstStyle/>
                    <a:p>
                      <a:r>
                        <a:rPr lang="en-AU" sz="2000" dirty="0" smtClean="0"/>
                        <a:t>Comparing sound waves</a:t>
                      </a:r>
                      <a:endParaRPr lang="en-AU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</a:tr>
              <a:tr h="2568854">
                <a:tc>
                  <a:txBody>
                    <a:bodyPr/>
                    <a:lstStyle/>
                    <a:p>
                      <a:pPr marL="457200" indent="-457200">
                        <a:buAutoNum type="arabicPeriod"/>
                      </a:pPr>
                      <a:r>
                        <a:rPr lang="en-AU" sz="2000" baseline="0" dirty="0" smtClean="0"/>
                        <a:t>Write down the information you are given, and what you are trying to find.</a:t>
                      </a:r>
                    </a:p>
                    <a:p>
                      <a:pPr marL="457200" indent="-457200">
                        <a:buAutoNum type="arabicPeriod"/>
                      </a:pPr>
                      <a:r>
                        <a:rPr lang="en-AU" sz="2000" baseline="0" dirty="0" smtClean="0"/>
                        <a:t>Rearrange the equation to find your unknown.</a:t>
                      </a:r>
                    </a:p>
                    <a:p>
                      <a:pPr marL="457200" indent="-457200">
                        <a:buAutoNum type="arabicPeriod"/>
                      </a:pPr>
                      <a:r>
                        <a:rPr lang="en-AU" sz="2000" baseline="0" dirty="0" smtClean="0"/>
                        <a:t>Put your numbers into the equation and solve.</a:t>
                      </a:r>
                    </a:p>
                    <a:p>
                      <a:pPr marL="457200" indent="-457200">
                        <a:buAutoNum type="arabicPeriod"/>
                      </a:pPr>
                      <a:r>
                        <a:rPr lang="en-AU" sz="2000" b="0" baseline="0" dirty="0" smtClean="0"/>
                        <a:t>Add appropriate units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0156332"/>
              </p:ext>
            </p:extLst>
          </p:nvPr>
        </p:nvGraphicFramePr>
        <p:xfrm>
          <a:off x="4993820" y="3413003"/>
          <a:ext cx="2683362" cy="171286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8336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41453">
                <a:tc>
                  <a:txBody>
                    <a:bodyPr/>
                    <a:lstStyle/>
                    <a:p>
                      <a:r>
                        <a:rPr lang="en-AU" dirty="0" smtClean="0"/>
                        <a:t>Vocabulary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34710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baseline="0" dirty="0" smtClean="0"/>
                        <a:t>Directly proportional</a:t>
                      </a:r>
                      <a:r>
                        <a:rPr lang="en-AU" b="0" baseline="0" dirty="0" smtClean="0"/>
                        <a:t>: as one amount increases, another amount increases as the same rate.</a:t>
                      </a:r>
                      <a:endParaRPr lang="en-AU" b="0" baseline="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8149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9" grpId="0" animBg="1"/>
      <p:bldP spid="11" grpId="0"/>
      <p:bldP spid="8" grpId="0"/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6605"/>
            <a:ext cx="3895468" cy="584775"/>
          </a:xfrm>
          <a:prstGeom prst="homePlate">
            <a:avLst/>
          </a:prstGeom>
          <a:solidFill>
            <a:srgbClr val="7030A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Independent Practice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7DCD67C7-DDC2-4B28-85BF-6A02105C4F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20000"/>
            <a:ext cx="8559835" cy="4351338"/>
          </a:xfrm>
        </p:spPr>
        <p:txBody>
          <a:bodyPr/>
          <a:lstStyle/>
          <a:p>
            <a:r>
              <a:rPr lang="en-AU" dirty="0" smtClean="0"/>
              <a:t>Complete the Ohm’s law worksheet on connect.</a:t>
            </a:r>
          </a:p>
          <a:p>
            <a:r>
              <a:rPr lang="en-AU" dirty="0" smtClean="0"/>
              <a:t>If you finish early complete questions 4, 5 and 6 in the Oxford </a:t>
            </a:r>
            <a:r>
              <a:rPr lang="en-AU" smtClean="0"/>
              <a:t>text book on page 111.</a:t>
            </a:r>
            <a:endParaRPr lang="en-AU" dirty="0" smtClean="0"/>
          </a:p>
          <a:p>
            <a:pPr marL="0" indent="0">
              <a:buNone/>
            </a:pPr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2573307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2346207" cy="584775"/>
          </a:xfrm>
          <a:prstGeom prst="homePlate">
            <a:avLst/>
          </a:prstGeom>
          <a:solidFill>
            <a:srgbClr val="7030A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Daily review</a:t>
            </a:r>
            <a:endParaRPr lang="en-AU" sz="3200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9514800" y="68400"/>
          <a:ext cx="2605964" cy="12801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List</a:t>
                      </a:r>
                      <a:r>
                        <a:rPr lang="en-AU" baseline="0" dirty="0" smtClean="0"/>
                        <a:t> the 3 essential components of all electric circuits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6937394"/>
              </p:ext>
            </p:extLst>
          </p:nvPr>
        </p:nvGraphicFramePr>
        <p:xfrm>
          <a:off x="9514800" y="1791315"/>
          <a:ext cx="2605964" cy="128134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66949">
                <a:tc>
                  <a:txBody>
                    <a:bodyPr/>
                    <a:lstStyle/>
                    <a:p>
                      <a:r>
                        <a:rPr lang="en-AU" dirty="0" smtClean="0"/>
                        <a:t>CFU 2</a:t>
                      </a:r>
                      <a:endParaRPr lang="en-AU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In the simple</a:t>
                      </a:r>
                      <a:r>
                        <a:rPr lang="en-AU" baseline="0" dirty="0" smtClean="0"/>
                        <a:t> circuit below, what is the load and the power source?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7F92BBE8-C137-474F-972A-B52681EB26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20000"/>
            <a:ext cx="8559835" cy="48899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Electric Circuits</a:t>
            </a:r>
          </a:p>
          <a:p>
            <a:r>
              <a:rPr lang="en-US" dirty="0" smtClean="0"/>
              <a:t>A pathway travelled by electrical energy</a:t>
            </a:r>
          </a:p>
          <a:p>
            <a:r>
              <a:rPr lang="en-US" dirty="0" smtClean="0"/>
              <a:t>However all circuits have 3 essential components</a:t>
            </a:r>
          </a:p>
          <a:p>
            <a:pPr lvl="1"/>
            <a:r>
              <a:rPr lang="en-US" dirty="0" smtClean="0"/>
              <a:t>A </a:t>
            </a:r>
            <a:r>
              <a:rPr lang="en-US" b="1" dirty="0" smtClean="0"/>
              <a:t>power source</a:t>
            </a:r>
          </a:p>
          <a:p>
            <a:pPr lvl="1"/>
            <a:r>
              <a:rPr lang="en-US" dirty="0" smtClean="0"/>
              <a:t>A </a:t>
            </a:r>
            <a:r>
              <a:rPr lang="en-US" b="1" dirty="0" smtClean="0"/>
              <a:t>pathway</a:t>
            </a:r>
          </a:p>
          <a:p>
            <a:pPr lvl="1"/>
            <a:r>
              <a:rPr lang="en-US" dirty="0" smtClean="0"/>
              <a:t>A </a:t>
            </a:r>
            <a:r>
              <a:rPr lang="en-US" b="1" dirty="0" smtClean="0"/>
              <a:t>load</a:t>
            </a:r>
          </a:p>
          <a:p>
            <a:r>
              <a:rPr lang="en-US" dirty="0" smtClean="0"/>
              <a:t>We typically also put a switch into our</a:t>
            </a:r>
          </a:p>
          <a:p>
            <a:pPr marL="0" indent="0">
              <a:buNone/>
            </a:pPr>
            <a:r>
              <a:rPr lang="en-US" dirty="0" smtClean="0"/>
              <a:t> circuits, to allow us to control when they</a:t>
            </a:r>
          </a:p>
          <a:p>
            <a:pPr marL="0" indent="0">
              <a:buNone/>
            </a:pPr>
            <a:r>
              <a:rPr lang="en-US" dirty="0" smtClean="0"/>
              <a:t> are open and closed</a:t>
            </a:r>
          </a:p>
          <a:p>
            <a:endParaRPr lang="en-AU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9989" y="3587578"/>
            <a:ext cx="4489622" cy="2244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797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2346207" cy="584775"/>
          </a:xfrm>
          <a:prstGeom prst="homePlate">
            <a:avLst/>
          </a:prstGeom>
          <a:solidFill>
            <a:srgbClr val="7030A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Daily review</a:t>
            </a:r>
            <a:endParaRPr lang="en-AU" sz="3200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9514800" y="68400"/>
          <a:ext cx="2605964" cy="12801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Describ</a:t>
                      </a:r>
                      <a:r>
                        <a:rPr lang="en-AU" baseline="0" dirty="0" smtClean="0"/>
                        <a:t>e electrical current and how it is measured.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/>
          </p:nvPr>
        </p:nvGraphicFramePr>
        <p:xfrm>
          <a:off x="9514800" y="2654846"/>
          <a:ext cx="2605964" cy="182998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66949">
                <a:tc>
                  <a:txBody>
                    <a:bodyPr/>
                    <a:lstStyle/>
                    <a:p>
                      <a:r>
                        <a:rPr lang="en-AU" smtClean="0"/>
                        <a:t>CFU 3</a:t>
                      </a:r>
                      <a:endParaRPr lang="en-AU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Think</a:t>
                      </a:r>
                      <a:r>
                        <a:rPr lang="en-AU" baseline="0" dirty="0" smtClean="0"/>
                        <a:t> pair share: differentiate between how a voltmeter and an ammeter is installed in a circuit.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7F92BBE8-C137-474F-972A-B52681EB26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20000"/>
            <a:ext cx="8559835" cy="48899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Electrical Current</a:t>
            </a:r>
          </a:p>
          <a:p>
            <a:r>
              <a:rPr lang="en-US" dirty="0"/>
              <a:t>The rate of flow of </a:t>
            </a:r>
            <a:r>
              <a:rPr lang="en-US" b="1" dirty="0"/>
              <a:t>electric</a:t>
            </a:r>
            <a:r>
              <a:rPr lang="en-US" dirty="0"/>
              <a:t> </a:t>
            </a:r>
            <a:r>
              <a:rPr lang="en-US" b="1" dirty="0"/>
              <a:t>charge</a:t>
            </a:r>
            <a:r>
              <a:rPr lang="en-US" dirty="0"/>
              <a:t> past a point</a:t>
            </a:r>
            <a:r>
              <a:rPr lang="en-US" dirty="0" smtClean="0"/>
              <a:t>.</a:t>
            </a:r>
          </a:p>
          <a:p>
            <a:r>
              <a:rPr lang="en-US" dirty="0" smtClean="0"/>
              <a:t>Ammeter connected in </a:t>
            </a:r>
            <a:r>
              <a:rPr lang="en-US" b="1" dirty="0" smtClean="0"/>
              <a:t>series</a:t>
            </a:r>
            <a:r>
              <a:rPr lang="en-US" dirty="0" smtClean="0"/>
              <a:t> with the component to measure the current.</a:t>
            </a:r>
          </a:p>
          <a:p>
            <a:pPr marL="0" indent="0">
              <a:buNone/>
            </a:pPr>
            <a:r>
              <a:rPr lang="en-US" b="1" dirty="0" smtClean="0"/>
              <a:t>Voltage</a:t>
            </a:r>
            <a:endParaRPr lang="en-US" dirty="0" smtClean="0"/>
          </a:p>
          <a:p>
            <a:r>
              <a:rPr lang="en-US" dirty="0"/>
              <a:t>This difference in potential energy across the globe is called the </a:t>
            </a:r>
            <a:r>
              <a:rPr lang="en-US" b="1" dirty="0"/>
              <a:t>voltage</a:t>
            </a:r>
            <a:r>
              <a:rPr lang="en-US" dirty="0"/>
              <a:t> or </a:t>
            </a:r>
            <a:r>
              <a:rPr lang="en-US" b="1" dirty="0"/>
              <a:t>potential difference</a:t>
            </a:r>
            <a:r>
              <a:rPr lang="en-US" dirty="0" smtClean="0"/>
              <a:t>.</a:t>
            </a:r>
          </a:p>
          <a:p>
            <a:r>
              <a:rPr lang="en-US" dirty="0"/>
              <a:t>Voltmeters are installed in </a:t>
            </a:r>
            <a:r>
              <a:rPr lang="en-US" b="1" dirty="0"/>
              <a:t>parallel</a:t>
            </a:r>
            <a:r>
              <a:rPr lang="en-US" dirty="0"/>
              <a:t> across 2 points of the circuit.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2" descr="https://www.aplusphysics.com/courses/honors/circuits/images/Voltmeter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0080" y="4608932"/>
            <a:ext cx="2636338" cy="2099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http://www.mstworkbooks.co.za/natural-sciences/gr8/images/gr8ec03-gd-002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2688" y="4424249"/>
            <a:ext cx="2474253" cy="2469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9514800" y="1498783"/>
          <a:ext cx="2605964" cy="1005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/>
                        <a:t>CFU </a:t>
                      </a:r>
                      <a:r>
                        <a:rPr lang="en-AU" smtClean="0"/>
                        <a:t>2</a:t>
                      </a:r>
                      <a:endParaRPr lang="en-AU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mtClean="0"/>
                        <a:t>Describ</a:t>
                      </a:r>
                      <a:r>
                        <a:rPr lang="en-AU" baseline="0" smtClean="0"/>
                        <a:t>e voltage </a:t>
                      </a:r>
                      <a:r>
                        <a:rPr lang="en-AU" baseline="0" dirty="0" smtClean="0"/>
                        <a:t>and how it is measured.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6299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35840" y="2057400"/>
            <a:ext cx="8274424" cy="2514600"/>
          </a:xfrm>
          <a:solidFill>
            <a:schemeClr val="bg1"/>
          </a:solidFill>
          <a:ln w="38100">
            <a:solidFill>
              <a:srgbClr val="7030A0"/>
            </a:solidFill>
          </a:ln>
        </p:spPr>
        <p:txBody>
          <a:bodyPr anchor="ctr">
            <a:normAutofit/>
          </a:bodyPr>
          <a:lstStyle/>
          <a:p>
            <a:r>
              <a:rPr lang="en-AU" dirty="0" smtClean="0"/>
              <a:t>Current, Voltage, and Resistance</a:t>
            </a:r>
            <a:r>
              <a:rPr lang="en-AU" dirty="0"/>
              <a:t/>
            </a:r>
            <a:br>
              <a:rPr lang="en-AU" dirty="0"/>
            </a:br>
            <a:r>
              <a:rPr lang="en-AU" sz="2800" dirty="0" smtClean="0"/>
              <a:t>Year 9 Physics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32963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2609"/>
            <a:ext cx="3590904" cy="584775"/>
          </a:xfrm>
          <a:prstGeom prst="homePlate">
            <a:avLst/>
          </a:prstGeom>
          <a:solidFill>
            <a:srgbClr val="7030A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Learning Objectives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2396108"/>
            <a:ext cx="4498548" cy="584775"/>
          </a:xfrm>
          <a:prstGeom prst="homePlate">
            <a:avLst/>
          </a:prstGeom>
          <a:solidFill>
            <a:srgbClr val="7030A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Activate Prior Knowledge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1483940"/>
              </p:ext>
            </p:extLst>
          </p:nvPr>
        </p:nvGraphicFramePr>
        <p:xfrm>
          <a:off x="9514481" y="69246"/>
          <a:ext cx="2605964" cy="1005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What are we going to learn today?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="" xmlns:a16="http://schemas.microsoft.com/office/drawing/2014/main" id="{D56355AD-F9E3-406A-AA51-BD89162772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20000"/>
            <a:ext cx="10515600" cy="1620000"/>
          </a:xfrm>
        </p:spPr>
        <p:txBody>
          <a:bodyPr>
            <a:normAutofit/>
          </a:bodyPr>
          <a:lstStyle/>
          <a:p>
            <a:r>
              <a:rPr lang="en-US" dirty="0" smtClean="0"/>
              <a:t>Describe Ohm’s Law</a:t>
            </a:r>
          </a:p>
          <a:p>
            <a:r>
              <a:rPr lang="en-US" dirty="0" smtClean="0"/>
              <a:t>Use Ohm’s Law to calculate current, resistance and voltage in simple circuits.</a:t>
            </a:r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8" name="Picture 2" descr="Image result for wave speed equation triang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1496" y="3215765"/>
            <a:ext cx="3966461" cy="2974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tent Placeholder 2">
            <a:extLst>
              <a:ext uri="{FF2B5EF4-FFF2-40B4-BE49-F238E27FC236}">
                <a16:creationId xmlns="" xmlns:a16="http://schemas.microsoft.com/office/drawing/2014/main" id="{D56355AD-F9E3-406A-AA51-BD8916277243}"/>
              </a:ext>
            </a:extLst>
          </p:cNvPr>
          <p:cNvSpPr txBox="1">
            <a:spLocks/>
          </p:cNvSpPr>
          <p:nvPr/>
        </p:nvSpPr>
        <p:spPr>
          <a:xfrm>
            <a:off x="519953" y="3353941"/>
            <a:ext cx="5874123" cy="30939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This </a:t>
            </a:r>
            <a:r>
              <a:rPr lang="en-US" dirty="0" smtClean="0"/>
              <a:t>is </a:t>
            </a:r>
            <a:r>
              <a:rPr lang="en-US" dirty="0" smtClean="0"/>
              <a:t>the equation we used to calculate frequency, wave speed, and wave length of a wave.</a:t>
            </a:r>
          </a:p>
          <a:p>
            <a:r>
              <a:rPr lang="en-US" dirty="0" smtClean="0"/>
              <a:t>Work with your partner to write on your whiteboard the 3 equations we can derive from this triangle.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81046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5" grpId="0" build="p"/>
      <p:bldP spid="10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4023093" cy="584775"/>
          </a:xfrm>
          <a:prstGeom prst="homePlate">
            <a:avLst/>
          </a:prstGeom>
          <a:solidFill>
            <a:srgbClr val="7030A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Concept Development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7288538"/>
              </p:ext>
            </p:extLst>
          </p:nvPr>
        </p:nvGraphicFramePr>
        <p:xfrm>
          <a:off x="9514800" y="62957"/>
          <a:ext cx="2605964" cy="12801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 smtClean="0"/>
                        <a:t>CFU 1</a:t>
                      </a:r>
                      <a:endParaRPr lang="en-AU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Who was</a:t>
                      </a:r>
                      <a:r>
                        <a:rPr lang="en-AU" baseline="0" dirty="0" smtClean="0"/>
                        <a:t> Georg Ohm, and what did he discover?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0476910"/>
              </p:ext>
            </p:extLst>
          </p:nvPr>
        </p:nvGraphicFramePr>
        <p:xfrm>
          <a:off x="9514800" y="1420253"/>
          <a:ext cx="2605964" cy="182998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66949">
                <a:tc>
                  <a:txBody>
                    <a:bodyPr/>
                    <a:lstStyle/>
                    <a:p>
                      <a:r>
                        <a:rPr lang="en-AU" dirty="0" smtClean="0"/>
                        <a:t>CFU 2</a:t>
                      </a:r>
                      <a:endParaRPr lang="en-AU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Think-pair-share:</a:t>
                      </a:r>
                      <a:r>
                        <a:rPr lang="en-AU" baseline="0" dirty="0" smtClean="0"/>
                        <a:t> </a:t>
                      </a:r>
                      <a:r>
                        <a:rPr lang="en-AU" dirty="0" smtClean="0"/>
                        <a:t>As</a:t>
                      </a:r>
                      <a:r>
                        <a:rPr lang="en-AU" baseline="0" dirty="0" smtClean="0"/>
                        <a:t> the voltage through a resistor increases, what effect does this have on the current?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7F92BBE8-C137-474F-972A-B52681EB26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720000"/>
            <a:ext cx="7565570" cy="48899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Ohm’s Law</a:t>
            </a:r>
          </a:p>
          <a:p>
            <a:r>
              <a:rPr lang="en-AU" dirty="0" smtClean="0"/>
              <a:t>Georg Ohm (German physicist) discovered a relationship between current, voltage and resistance.</a:t>
            </a:r>
          </a:p>
          <a:p>
            <a:r>
              <a:rPr lang="en-AU" dirty="0" smtClean="0"/>
              <a:t>Ohm found that the voltage drop across a resistor is </a:t>
            </a:r>
            <a:r>
              <a:rPr lang="en-AU" b="1" dirty="0" smtClean="0"/>
              <a:t>directly </a:t>
            </a:r>
            <a:r>
              <a:rPr lang="en-AU" b="1" dirty="0" smtClean="0"/>
              <a:t>proportional </a:t>
            </a:r>
            <a:r>
              <a:rPr lang="en-AU" dirty="0" smtClean="0"/>
              <a:t>to the current through the resistor.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7714384"/>
              </p:ext>
            </p:extLst>
          </p:nvPr>
        </p:nvGraphicFramePr>
        <p:xfrm>
          <a:off x="9508638" y="5043225"/>
          <a:ext cx="2683362" cy="171286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8336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41453">
                <a:tc>
                  <a:txBody>
                    <a:bodyPr/>
                    <a:lstStyle/>
                    <a:p>
                      <a:r>
                        <a:rPr lang="en-AU" dirty="0" smtClean="0"/>
                        <a:t>Vocabulary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34710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baseline="0" dirty="0" smtClean="0"/>
                        <a:t>Directly proportional</a:t>
                      </a:r>
                      <a:r>
                        <a:rPr lang="en-AU" b="0" baseline="0" dirty="0" smtClean="0"/>
                        <a:t>: as one amount increases, another amount increases as the same rate.</a:t>
                      </a:r>
                      <a:endParaRPr lang="en-AU" b="0" baseline="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0698" y="3797713"/>
            <a:ext cx="2133551" cy="2709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986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4023093" cy="584775"/>
          </a:xfrm>
          <a:prstGeom prst="homePlate">
            <a:avLst/>
          </a:prstGeom>
          <a:solidFill>
            <a:srgbClr val="7030A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Concept Development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3993815"/>
              </p:ext>
            </p:extLst>
          </p:nvPr>
        </p:nvGraphicFramePr>
        <p:xfrm>
          <a:off x="9514800" y="62957"/>
          <a:ext cx="2605964" cy="12801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 smtClean="0"/>
                        <a:t>CFU 1</a:t>
                      </a:r>
                      <a:endParaRPr lang="en-AU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On your</a:t>
                      </a:r>
                      <a:r>
                        <a:rPr lang="en-AU" baseline="0" dirty="0" smtClean="0"/>
                        <a:t> whiteboard write the 3 different equations for Ohm’s law.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0922432"/>
              </p:ext>
            </p:extLst>
          </p:nvPr>
        </p:nvGraphicFramePr>
        <p:xfrm>
          <a:off x="9514800" y="1420253"/>
          <a:ext cx="2605964" cy="210430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66949">
                <a:tc>
                  <a:txBody>
                    <a:bodyPr/>
                    <a:lstStyle/>
                    <a:p>
                      <a:r>
                        <a:rPr lang="en-AU" dirty="0" smtClean="0"/>
                        <a:t>CFU 2</a:t>
                      </a:r>
                      <a:endParaRPr lang="en-AU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On</a:t>
                      </a:r>
                      <a:r>
                        <a:rPr lang="en-AU" baseline="0" dirty="0" smtClean="0"/>
                        <a:t> your whiteboard write the equation you would use to calculate:</a:t>
                      </a:r>
                    </a:p>
                    <a:p>
                      <a:pPr marL="342900" indent="-342900">
                        <a:buAutoNum type="alphaLcParenR"/>
                      </a:pPr>
                      <a:r>
                        <a:rPr lang="en-AU" baseline="0" dirty="0" smtClean="0"/>
                        <a:t>Resistance</a:t>
                      </a:r>
                    </a:p>
                    <a:p>
                      <a:pPr marL="342900" indent="-342900">
                        <a:buAutoNum type="alphaLcParenR"/>
                      </a:pPr>
                      <a:r>
                        <a:rPr lang="en-AU" baseline="0" dirty="0" smtClean="0"/>
                        <a:t>Current</a:t>
                      </a:r>
                    </a:p>
                    <a:p>
                      <a:pPr marL="342900" indent="-342900">
                        <a:buAutoNum type="alphaLcParenR"/>
                      </a:pPr>
                      <a:r>
                        <a:rPr lang="en-AU" baseline="0" dirty="0" smtClean="0"/>
                        <a:t>Voltage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7F92BBE8-C137-474F-972A-B52681EB26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720000"/>
            <a:ext cx="7565570" cy="48899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Ohm’s Law</a:t>
            </a:r>
          </a:p>
          <a:p>
            <a:r>
              <a:rPr lang="en-US" dirty="0" smtClean="0"/>
              <a:t>Ohm’s law is mathematically represented as:</a:t>
            </a:r>
            <a:r>
              <a:rPr lang="en-US" b="1" dirty="0"/>
              <a:t>		</a:t>
            </a:r>
            <a:r>
              <a:rPr lang="en-US" b="1" dirty="0" smtClean="0"/>
              <a:t>		V=IR</a:t>
            </a:r>
          </a:p>
          <a:p>
            <a:pPr lvl="1"/>
            <a:r>
              <a:rPr lang="en-US" dirty="0" smtClean="0"/>
              <a:t>V= voltage in volts (V)</a:t>
            </a:r>
          </a:p>
          <a:p>
            <a:pPr lvl="1"/>
            <a:r>
              <a:rPr lang="en-US" dirty="0" smtClean="0"/>
              <a:t>I= current in amperes (A)</a:t>
            </a:r>
          </a:p>
          <a:p>
            <a:pPr lvl="1"/>
            <a:r>
              <a:rPr lang="en-US" dirty="0" smtClean="0"/>
              <a:t>R= resistance in ohms (</a:t>
            </a:r>
            <a:r>
              <a:rPr lang="el-GR" dirty="0" smtClean="0"/>
              <a:t>Ω</a:t>
            </a:r>
            <a:r>
              <a:rPr lang="en-AU" dirty="0" smtClean="0"/>
              <a:t>)</a:t>
            </a:r>
            <a:endParaRPr lang="en-US" dirty="0" smtClean="0"/>
          </a:p>
          <a:p>
            <a:r>
              <a:rPr lang="en-US" dirty="0" smtClean="0"/>
              <a:t>The equation can be rearranged as follows: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7714384"/>
              </p:ext>
            </p:extLst>
          </p:nvPr>
        </p:nvGraphicFramePr>
        <p:xfrm>
          <a:off x="9508638" y="5043225"/>
          <a:ext cx="2683362" cy="171286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8336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41453">
                <a:tc>
                  <a:txBody>
                    <a:bodyPr/>
                    <a:lstStyle/>
                    <a:p>
                      <a:r>
                        <a:rPr lang="en-AU" smtClean="0"/>
                        <a:t>Vocabulary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34710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baseline="0" smtClean="0"/>
                        <a:t>Directly proportional</a:t>
                      </a:r>
                      <a:r>
                        <a:rPr lang="en-AU" b="0" baseline="0" smtClean="0"/>
                        <a:t>: as one amount increases, another amount increases as the same rate.</a:t>
                      </a:r>
                      <a:endParaRPr lang="en-AU" b="0" baseline="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699" y="4183461"/>
            <a:ext cx="5988576" cy="23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308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3406753" cy="584775"/>
          </a:xfrm>
          <a:prstGeom prst="homePlate">
            <a:avLst/>
          </a:prstGeom>
          <a:solidFill>
            <a:srgbClr val="7030A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Development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44CB129D-136E-4122-A4F7-271A88385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174" y="819575"/>
            <a:ext cx="7991234" cy="9958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dirty="0"/>
              <a:t>An alarm clock draws 0.5 A of current when connected to a 120 V</a:t>
            </a:r>
            <a:r>
              <a:rPr lang="en-AU" dirty="0" smtClean="0"/>
              <a:t> </a:t>
            </a:r>
            <a:r>
              <a:rPr lang="en-AU" dirty="0"/>
              <a:t>circuit. Calculate its resistance.</a:t>
            </a: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6395367"/>
              </p:ext>
            </p:extLst>
          </p:nvPr>
        </p:nvGraphicFramePr>
        <p:xfrm>
          <a:off x="8587747" y="72913"/>
          <a:ext cx="3533016" cy="337369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533016"/>
              </a:tblGrid>
              <a:tr h="532758">
                <a:tc>
                  <a:txBody>
                    <a:bodyPr/>
                    <a:lstStyle/>
                    <a:p>
                      <a:r>
                        <a:rPr lang="en-AU" sz="2000" dirty="0" smtClean="0"/>
                        <a:t>Comparing sound waves</a:t>
                      </a:r>
                      <a:endParaRPr lang="en-AU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</a:tr>
              <a:tr h="2840935">
                <a:tc>
                  <a:txBody>
                    <a:bodyPr/>
                    <a:lstStyle/>
                    <a:p>
                      <a:pPr marL="457200" indent="-457200">
                        <a:buAutoNum type="arabicPeriod"/>
                      </a:pPr>
                      <a:r>
                        <a:rPr lang="en-AU" sz="2000" baseline="0" dirty="0" smtClean="0"/>
                        <a:t>Write down the information you are given, and what you are trying to find.</a:t>
                      </a:r>
                    </a:p>
                    <a:p>
                      <a:pPr marL="457200" indent="-457200">
                        <a:buAutoNum type="arabicPeriod"/>
                      </a:pPr>
                      <a:r>
                        <a:rPr lang="en-AU" sz="2000" baseline="0" dirty="0" smtClean="0"/>
                        <a:t>Rearrange the equation to find your unknown.</a:t>
                      </a:r>
                    </a:p>
                    <a:p>
                      <a:pPr marL="457200" indent="-457200">
                        <a:buAutoNum type="arabicPeriod"/>
                      </a:pPr>
                      <a:r>
                        <a:rPr lang="en-AU" sz="2000" baseline="0" dirty="0" smtClean="0"/>
                        <a:t>Put your numbers into the equation and solve.</a:t>
                      </a:r>
                    </a:p>
                    <a:p>
                      <a:pPr marL="457200" indent="-457200">
                        <a:buAutoNum type="arabicPeriod"/>
                      </a:pPr>
                      <a:r>
                        <a:rPr lang="en-AU" sz="2000" b="0" baseline="0" dirty="0" smtClean="0"/>
                        <a:t>Add appropriate units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Content Placeholder 2">
            <a:extLst>
              <a:ext uri="{FF2B5EF4-FFF2-40B4-BE49-F238E27FC236}">
                <a16:creationId xmlns:a16="http://schemas.microsoft.com/office/drawing/2014/main" xmlns="" id="{44CB129D-136E-4122-A4F7-271A88385B1D}"/>
              </a:ext>
            </a:extLst>
          </p:cNvPr>
          <p:cNvSpPr txBox="1">
            <a:spLocks/>
          </p:cNvSpPr>
          <p:nvPr/>
        </p:nvSpPr>
        <p:spPr>
          <a:xfrm>
            <a:off x="1039909" y="1815426"/>
            <a:ext cx="3948949" cy="47601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AU" dirty="0" smtClean="0">
                <a:solidFill>
                  <a:srgbClr val="0070C0"/>
                </a:solidFill>
              </a:rPr>
              <a:t>I= 0.5 A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V</a:t>
            </a:r>
            <a:r>
              <a:rPr lang="en-AU" dirty="0" smtClean="0">
                <a:solidFill>
                  <a:srgbClr val="0070C0"/>
                </a:solidFill>
              </a:rPr>
              <a:t>= 120 V</a:t>
            </a:r>
          </a:p>
          <a:p>
            <a:pPr marL="0" indent="0">
              <a:buNone/>
            </a:pPr>
            <a:r>
              <a:rPr lang="en-AU" dirty="0">
                <a:solidFill>
                  <a:srgbClr val="0070C0"/>
                </a:solidFill>
              </a:rPr>
              <a:t>R</a:t>
            </a:r>
            <a:r>
              <a:rPr lang="en-AU" dirty="0" smtClean="0">
                <a:solidFill>
                  <a:srgbClr val="0070C0"/>
                </a:solidFill>
              </a:rPr>
              <a:t>= ?</a:t>
            </a:r>
          </a:p>
          <a:p>
            <a:pPr marL="0" indent="0">
              <a:buNone/>
            </a:pPr>
            <a:endParaRPr lang="en-AU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AU" dirty="0" smtClean="0">
                <a:solidFill>
                  <a:srgbClr val="0070C0"/>
                </a:solidFill>
              </a:rPr>
              <a:t>2. R=V/I</a:t>
            </a:r>
          </a:p>
          <a:p>
            <a:pPr marL="0" indent="0">
              <a:buNone/>
            </a:pPr>
            <a:endParaRPr lang="en-US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3. R=120/0.5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R=240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9081" y="4397045"/>
            <a:ext cx="1838325" cy="1485900"/>
          </a:xfrm>
          <a:prstGeom prst="rect">
            <a:avLst/>
          </a:prstGeom>
        </p:spPr>
      </p:pic>
      <p:sp>
        <p:nvSpPr>
          <p:cNvPr id="23" name="Content Placeholder 2">
            <a:extLst>
              <a:ext uri="{FF2B5EF4-FFF2-40B4-BE49-F238E27FC236}">
                <a16:creationId xmlns:a16="http://schemas.microsoft.com/office/drawing/2014/main" xmlns="" id="{44CB129D-136E-4122-A4F7-271A88385B1D}"/>
              </a:ext>
            </a:extLst>
          </p:cNvPr>
          <p:cNvSpPr txBox="1">
            <a:spLocks/>
          </p:cNvSpPr>
          <p:nvPr/>
        </p:nvSpPr>
        <p:spPr>
          <a:xfrm>
            <a:off x="4365815" y="1815426"/>
            <a:ext cx="3948949" cy="47601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4. The alarm clock has a resistance of 240 </a:t>
            </a:r>
            <a:r>
              <a:rPr lang="el-GR" dirty="0">
                <a:solidFill>
                  <a:srgbClr val="0070C0"/>
                </a:solidFill>
              </a:rPr>
              <a:t>Ω</a:t>
            </a:r>
            <a:endParaRPr lang="en-US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5316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3406753" cy="584775"/>
          </a:xfrm>
          <a:prstGeom prst="homePlate">
            <a:avLst/>
          </a:prstGeom>
          <a:solidFill>
            <a:srgbClr val="7030A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Development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44CB129D-136E-4122-A4F7-271A88385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174" y="819575"/>
            <a:ext cx="7991234" cy="9958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dirty="0" smtClean="0"/>
              <a:t>An iPod </a:t>
            </a:r>
            <a:r>
              <a:rPr lang="en-AU" dirty="0"/>
              <a:t>uses a standard 1.5 V battery. How much resistance is in the circuit if it uses a current of 0.01A?</a:t>
            </a: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6395367"/>
              </p:ext>
            </p:extLst>
          </p:nvPr>
        </p:nvGraphicFramePr>
        <p:xfrm>
          <a:off x="8587747" y="72913"/>
          <a:ext cx="3533016" cy="337369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533016"/>
              </a:tblGrid>
              <a:tr h="532758">
                <a:tc>
                  <a:txBody>
                    <a:bodyPr/>
                    <a:lstStyle/>
                    <a:p>
                      <a:r>
                        <a:rPr lang="en-AU" sz="2000" dirty="0" smtClean="0"/>
                        <a:t>Comparing sound waves</a:t>
                      </a:r>
                      <a:endParaRPr lang="en-AU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</a:tr>
              <a:tr h="2840935">
                <a:tc>
                  <a:txBody>
                    <a:bodyPr/>
                    <a:lstStyle/>
                    <a:p>
                      <a:pPr marL="457200" indent="-457200">
                        <a:buAutoNum type="arabicPeriod"/>
                      </a:pPr>
                      <a:r>
                        <a:rPr lang="en-AU" sz="2000" baseline="0" dirty="0" smtClean="0"/>
                        <a:t>Write down the information you are given, and what you are trying to find.</a:t>
                      </a:r>
                    </a:p>
                    <a:p>
                      <a:pPr marL="457200" indent="-457200">
                        <a:buAutoNum type="arabicPeriod"/>
                      </a:pPr>
                      <a:r>
                        <a:rPr lang="en-AU" sz="2000" baseline="0" dirty="0" smtClean="0"/>
                        <a:t>Rearrange the equation to find your unknown.</a:t>
                      </a:r>
                    </a:p>
                    <a:p>
                      <a:pPr marL="457200" indent="-457200">
                        <a:buAutoNum type="arabicPeriod"/>
                      </a:pPr>
                      <a:r>
                        <a:rPr lang="en-AU" sz="2000" baseline="0" dirty="0" smtClean="0"/>
                        <a:t>Put your numbers into the equation and solve.</a:t>
                      </a:r>
                    </a:p>
                    <a:p>
                      <a:pPr marL="457200" indent="-457200">
                        <a:buAutoNum type="arabicPeriod"/>
                      </a:pPr>
                      <a:r>
                        <a:rPr lang="en-AU" sz="2000" b="0" baseline="0" dirty="0" smtClean="0"/>
                        <a:t>Add appropriate units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Content Placeholder 2">
            <a:extLst>
              <a:ext uri="{FF2B5EF4-FFF2-40B4-BE49-F238E27FC236}">
                <a16:creationId xmlns:a16="http://schemas.microsoft.com/office/drawing/2014/main" xmlns="" id="{44CB129D-136E-4122-A4F7-271A88385B1D}"/>
              </a:ext>
            </a:extLst>
          </p:cNvPr>
          <p:cNvSpPr txBox="1">
            <a:spLocks/>
          </p:cNvSpPr>
          <p:nvPr/>
        </p:nvSpPr>
        <p:spPr>
          <a:xfrm>
            <a:off x="1039909" y="1815426"/>
            <a:ext cx="3948949" cy="47601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AU" dirty="0" smtClean="0">
                <a:solidFill>
                  <a:srgbClr val="0070C0"/>
                </a:solidFill>
              </a:rPr>
              <a:t>I= 0.01 A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V</a:t>
            </a:r>
            <a:r>
              <a:rPr lang="en-AU" dirty="0" smtClean="0">
                <a:solidFill>
                  <a:srgbClr val="0070C0"/>
                </a:solidFill>
              </a:rPr>
              <a:t>= 1.5 V</a:t>
            </a:r>
          </a:p>
          <a:p>
            <a:pPr marL="0" indent="0">
              <a:buNone/>
            </a:pPr>
            <a:r>
              <a:rPr lang="en-AU" dirty="0">
                <a:solidFill>
                  <a:srgbClr val="0070C0"/>
                </a:solidFill>
              </a:rPr>
              <a:t>R</a:t>
            </a:r>
            <a:r>
              <a:rPr lang="en-AU" dirty="0" smtClean="0">
                <a:solidFill>
                  <a:srgbClr val="0070C0"/>
                </a:solidFill>
              </a:rPr>
              <a:t>= ?</a:t>
            </a:r>
          </a:p>
          <a:p>
            <a:pPr marL="0" indent="0">
              <a:buNone/>
            </a:pPr>
            <a:endParaRPr lang="en-AU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AU" dirty="0" smtClean="0">
                <a:solidFill>
                  <a:srgbClr val="0070C0"/>
                </a:solidFill>
              </a:rPr>
              <a:t>2. R=V/I</a:t>
            </a:r>
          </a:p>
          <a:p>
            <a:pPr marL="0" indent="0">
              <a:buNone/>
            </a:pPr>
            <a:endParaRPr lang="en-US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3. R=1.5/0.10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R=150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9081" y="4397045"/>
            <a:ext cx="1838325" cy="1485900"/>
          </a:xfrm>
          <a:prstGeom prst="rect">
            <a:avLst/>
          </a:prstGeom>
        </p:spPr>
      </p:pic>
      <p:sp>
        <p:nvSpPr>
          <p:cNvPr id="23" name="Content Placeholder 2">
            <a:extLst>
              <a:ext uri="{FF2B5EF4-FFF2-40B4-BE49-F238E27FC236}">
                <a16:creationId xmlns:a16="http://schemas.microsoft.com/office/drawing/2014/main" xmlns="" id="{44CB129D-136E-4122-A4F7-271A88385B1D}"/>
              </a:ext>
            </a:extLst>
          </p:cNvPr>
          <p:cNvSpPr txBox="1">
            <a:spLocks/>
          </p:cNvSpPr>
          <p:nvPr/>
        </p:nvSpPr>
        <p:spPr>
          <a:xfrm>
            <a:off x="4365815" y="1815426"/>
            <a:ext cx="3948949" cy="47601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4. The iPod has a resistance of 150 </a:t>
            </a:r>
            <a:r>
              <a:rPr lang="el-GR" dirty="0">
                <a:solidFill>
                  <a:srgbClr val="0070C0"/>
                </a:solidFill>
              </a:rPr>
              <a:t>Ω</a:t>
            </a:r>
            <a:endParaRPr lang="en-US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2436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820</TotalTime>
  <Words>1215</Words>
  <Application>Microsoft Office PowerPoint</Application>
  <PresentationFormat>Widescreen</PresentationFormat>
  <Paragraphs>207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Current, Voltage, and Resistance Year 9 Physics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Aaron</dc:creator>
  <cp:lastModifiedBy>janelle.lagrange@gmail.com</cp:lastModifiedBy>
  <cp:revision>116</cp:revision>
  <dcterms:created xsi:type="dcterms:W3CDTF">2018-02-20T13:07:19Z</dcterms:created>
  <dcterms:modified xsi:type="dcterms:W3CDTF">2019-09-03T00:00:45Z</dcterms:modified>
</cp:coreProperties>
</file>