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75" r:id="rId2"/>
    <p:sldId id="272" r:id="rId3"/>
    <p:sldId id="283" r:id="rId4"/>
    <p:sldId id="270" r:id="rId5"/>
    <p:sldId id="263" r:id="rId6"/>
    <p:sldId id="258" r:id="rId7"/>
    <p:sldId id="276" r:id="rId8"/>
    <p:sldId id="277" r:id="rId9"/>
    <p:sldId id="280" r:id="rId10"/>
    <p:sldId id="289" r:id="rId11"/>
    <p:sldId id="288" r:id="rId12"/>
    <p:sldId id="290" r:id="rId13"/>
    <p:sldId id="291" r:id="rId14"/>
    <p:sldId id="261" r:id="rId15"/>
    <p:sldId id="273" r:id="rId16"/>
    <p:sldId id="262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3" y="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514799" y="4886554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Medium</a:t>
                      </a:r>
                      <a:r>
                        <a:rPr lang="en-US" baseline="0" dirty="0" smtClean="0"/>
                        <a:t>: a substance through which a wave travels.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40829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medium that the sound is travelling through?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514799" y="150306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Are</a:t>
                      </a:r>
                      <a:r>
                        <a:rPr lang="en-AU" baseline="0" dirty="0" smtClean="0"/>
                        <a:t> the particles bunched together or spread out?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160" y="926951"/>
            <a:ext cx="4583499" cy="17843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You are scuba diving and you hear a boat start above you, does the arrow of the sound wave show compression or rarefaction?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81563"/>
              </p:ext>
            </p:extLst>
          </p:nvPr>
        </p:nvGraphicFramePr>
        <p:xfrm>
          <a:off x="313883" y="863078"/>
          <a:ext cx="3533016" cy="4145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Identify compression and</a:t>
                      </a:r>
                      <a:r>
                        <a:rPr lang="en-AU" sz="2000" baseline="0" dirty="0" smtClean="0"/>
                        <a:t> rarefaction in a sound wave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</a:t>
                      </a:r>
                      <a:r>
                        <a:rPr lang="en-AU" sz="2000" b="1" baseline="0" dirty="0" smtClean="0"/>
                        <a:t>medium </a:t>
                      </a:r>
                      <a:r>
                        <a:rPr lang="en-AU" sz="2000" baseline="0" dirty="0" smtClean="0"/>
                        <a:t>through which the sound is travelling.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 smtClean="0"/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Are the particles within a medium bunched together? </a:t>
                      </a:r>
                      <a:r>
                        <a:rPr lang="en-AU" sz="2000" b="1" baseline="0" dirty="0" smtClean="0"/>
                        <a:t>compression</a:t>
                      </a:r>
                      <a:endParaRPr lang="en-AU" sz="2000" baseline="0" dirty="0" smtClean="0"/>
                    </a:p>
                    <a:p>
                      <a:pPr marL="457200" indent="-457200">
                        <a:buAutoNum type="arabicPeriod"/>
                      </a:pPr>
                      <a:endParaRPr lang="en-AU" sz="2000" baseline="0" dirty="0" smtClean="0"/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Are the particles within the medium spread out? </a:t>
                      </a:r>
                      <a:r>
                        <a:rPr lang="en-AU" sz="2000" b="1" baseline="0" dirty="0" smtClean="0"/>
                        <a:t>rarefaction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4853763" y="3027264"/>
            <a:ext cx="4661036" cy="1581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>
                <a:solidFill>
                  <a:srgbClr val="0070C0"/>
                </a:solidFill>
              </a:rPr>
              <a:t>The sound wave is travelling through _____. The particles _____, therefore the arrow shows an area of _______.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6" y="5133569"/>
            <a:ext cx="7877175" cy="1038225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800000">
            <a:off x="7139620" y="6063512"/>
            <a:ext cx="366823" cy="632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5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65546"/>
              </p:ext>
            </p:extLst>
          </p:nvPr>
        </p:nvGraphicFramePr>
        <p:xfrm>
          <a:off x="9514801" y="2803085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r>
                        <a:rPr lang="en-AU" baseline="0" dirty="0" smtClean="0"/>
                        <a:t> of</a:t>
                      </a:r>
                      <a:r>
                        <a:rPr lang="en-AU" dirty="0" smtClean="0"/>
                        <a:t> Units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Frequency – 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Wavelength –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 speed – m/s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6539024" cy="186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 sound wave </a:t>
            </a:r>
            <a:r>
              <a:rPr lang="en-AU" dirty="0" smtClean="0"/>
              <a:t>is travelling </a:t>
            </a:r>
            <a:r>
              <a:rPr lang="en-AU" dirty="0"/>
              <a:t>through an </a:t>
            </a:r>
            <a:r>
              <a:rPr lang="en-AU" dirty="0" smtClean="0"/>
              <a:t>unknown medium and has </a:t>
            </a:r>
            <a:r>
              <a:rPr lang="en-AU" dirty="0"/>
              <a:t>a wave speed of </a:t>
            </a:r>
            <a:r>
              <a:rPr lang="en-AU" dirty="0" smtClean="0"/>
              <a:t>70 m/s</a:t>
            </a:r>
            <a:r>
              <a:rPr lang="en-AU" dirty="0"/>
              <a:t>. </a:t>
            </a:r>
            <a:r>
              <a:rPr lang="en-AU" dirty="0" smtClean="0"/>
              <a:t>What </a:t>
            </a:r>
            <a:r>
              <a:rPr lang="en-AU" dirty="0"/>
              <a:t>is the frequency of the wave i</a:t>
            </a:r>
            <a:r>
              <a:rPr lang="en-AU" dirty="0" smtClean="0"/>
              <a:t>f </a:t>
            </a:r>
            <a:r>
              <a:rPr lang="en-AU" dirty="0"/>
              <a:t>the wavelength of the wave is </a:t>
            </a:r>
            <a:r>
              <a:rPr lang="en-AU" dirty="0" smtClean="0"/>
              <a:t>2 metres?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20939"/>
              </p:ext>
            </p:extLst>
          </p:nvPr>
        </p:nvGraphicFramePr>
        <p:xfrm>
          <a:off x="6539024" y="79743"/>
          <a:ext cx="5581742" cy="2069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1742"/>
              </a:tblGrid>
              <a:tr h="45361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</a:t>
                      </a:r>
                      <a:r>
                        <a:rPr lang="en-AU" sz="2000" baseline="0" dirty="0" smtClean="0"/>
                        <a:t> Values Relating to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0" y="2697468"/>
            <a:ext cx="2658140" cy="157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1. </a:t>
            </a:r>
            <a:r>
              <a:rPr lang="en-AU" dirty="0">
                <a:solidFill>
                  <a:srgbClr val="7030A0"/>
                </a:solidFill>
              </a:rPr>
              <a:t> </a:t>
            </a:r>
            <a:r>
              <a:rPr lang="en-AU" dirty="0" smtClean="0">
                <a:solidFill>
                  <a:srgbClr val="7030A0"/>
                </a:solidFill>
              </a:rPr>
              <a:t> f = 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λ </a:t>
            </a:r>
            <a:r>
              <a:rPr lang="en-AU" dirty="0" smtClean="0">
                <a:solidFill>
                  <a:srgbClr val="7030A0"/>
                </a:solidFill>
              </a:rPr>
              <a:t>= 2 m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      v = 70 m/s</a:t>
            </a:r>
          </a:p>
        </p:txBody>
      </p:sp>
      <p:pic>
        <p:nvPicPr>
          <p:cNvPr id="9" name="Picture 2" descr="Image result for wave speed equation tri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99" y="4809718"/>
            <a:ext cx="2476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88656" y="2697468"/>
            <a:ext cx="12362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>
                <a:solidFill>
                  <a:srgbClr val="7030A0"/>
                </a:solidFill>
              </a:rPr>
              <a:t>2. f =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u="sng" dirty="0" smtClean="0">
                <a:solidFill>
                  <a:srgbClr val="7030A0"/>
                </a:solidFill>
              </a:rPr>
              <a:t>v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          λ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4842" y="2697468"/>
            <a:ext cx="21051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3. f = </a:t>
            </a:r>
            <a:r>
              <a:rPr lang="en-US" sz="2800" u="sng" dirty="0" smtClean="0">
                <a:solidFill>
                  <a:srgbClr val="7030A0"/>
                </a:solidFill>
              </a:rPr>
              <a:t>70</a:t>
            </a:r>
          </a:p>
          <a:p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          2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    f = 35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19807"/>
            <a:ext cx="6852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4. The frequency of </a:t>
            </a:r>
            <a:r>
              <a:rPr lang="en-US" sz="2800" dirty="0">
                <a:solidFill>
                  <a:srgbClr val="7030A0"/>
                </a:solidFill>
              </a:rPr>
              <a:t>the sound wave is </a:t>
            </a:r>
            <a:r>
              <a:rPr lang="en-US" sz="2800" dirty="0" smtClean="0">
                <a:solidFill>
                  <a:srgbClr val="7030A0"/>
                </a:solidFill>
              </a:rPr>
              <a:t>_____ .</a:t>
            </a:r>
            <a:endParaRPr lang="en-AU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2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65546"/>
              </p:ext>
            </p:extLst>
          </p:nvPr>
        </p:nvGraphicFramePr>
        <p:xfrm>
          <a:off x="9514801" y="2803085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r>
                        <a:rPr lang="en-AU" baseline="0" dirty="0" smtClean="0"/>
                        <a:t> of</a:t>
                      </a:r>
                      <a:r>
                        <a:rPr lang="en-AU" dirty="0" smtClean="0"/>
                        <a:t> Units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Frequency – 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Wavelength –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 speed – m/s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6539024" cy="186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 sound wave travelling through an unknown medium has  a frequency of </a:t>
            </a:r>
            <a:r>
              <a:rPr lang="en-AU" dirty="0" smtClean="0"/>
              <a:t>15 Hz </a:t>
            </a:r>
            <a:r>
              <a:rPr lang="en-AU" dirty="0"/>
              <a:t>and a wavelength of 3 metres. At what speed will this wave travel?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20939"/>
              </p:ext>
            </p:extLst>
          </p:nvPr>
        </p:nvGraphicFramePr>
        <p:xfrm>
          <a:off x="6539024" y="79743"/>
          <a:ext cx="5581742" cy="2069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1742"/>
              </a:tblGrid>
              <a:tr h="45361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</a:t>
                      </a:r>
                      <a:r>
                        <a:rPr lang="en-AU" sz="2000" baseline="0" dirty="0" smtClean="0"/>
                        <a:t> Values Relating to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0" y="2697468"/>
            <a:ext cx="2658140" cy="157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1. </a:t>
            </a:r>
            <a:r>
              <a:rPr lang="en-AU" dirty="0">
                <a:solidFill>
                  <a:srgbClr val="7030A0"/>
                </a:solidFill>
              </a:rPr>
              <a:t> </a:t>
            </a:r>
            <a:r>
              <a:rPr lang="en-AU" dirty="0" smtClean="0">
                <a:solidFill>
                  <a:srgbClr val="7030A0"/>
                </a:solidFill>
              </a:rPr>
              <a:t> f = _____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λ </a:t>
            </a:r>
            <a:r>
              <a:rPr lang="en-AU" dirty="0" smtClean="0">
                <a:solidFill>
                  <a:srgbClr val="7030A0"/>
                </a:solidFill>
              </a:rPr>
              <a:t>= _____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      v = _____</a:t>
            </a:r>
          </a:p>
        </p:txBody>
      </p:sp>
      <p:pic>
        <p:nvPicPr>
          <p:cNvPr id="9" name="Picture 2" descr="Image result for wave speed equation tri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99" y="4809718"/>
            <a:ext cx="2476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88656" y="2697468"/>
            <a:ext cx="1640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solidFill>
                  <a:srgbClr val="7030A0"/>
                </a:solidFill>
              </a:rPr>
              <a:t>2. </a:t>
            </a:r>
            <a:r>
              <a:rPr lang="en-AU" sz="2800" dirty="0" smtClean="0">
                <a:solidFill>
                  <a:srgbClr val="7030A0"/>
                </a:solidFill>
              </a:rPr>
              <a:t>v =</a:t>
            </a:r>
            <a:r>
              <a:rPr lang="en-US" sz="2800" dirty="0" smtClean="0">
                <a:solidFill>
                  <a:srgbClr val="7030A0"/>
                </a:solidFill>
              </a:rPr>
              <a:t> f x λ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4842" y="2697468"/>
            <a:ext cx="21051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3. v = __ </a:t>
            </a:r>
            <a:r>
              <a:rPr lang="en-US" sz="2800" dirty="0">
                <a:solidFill>
                  <a:srgbClr val="7030A0"/>
                </a:solidFill>
              </a:rPr>
              <a:t>x </a:t>
            </a:r>
            <a:r>
              <a:rPr lang="en-US" sz="2800" dirty="0" smtClean="0">
                <a:solidFill>
                  <a:srgbClr val="7030A0"/>
                </a:solidFill>
              </a:rPr>
              <a:t>__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    v = __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19807"/>
            <a:ext cx="6260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4. The speed </a:t>
            </a:r>
            <a:r>
              <a:rPr lang="en-US" sz="2800" dirty="0">
                <a:solidFill>
                  <a:srgbClr val="7030A0"/>
                </a:solidFill>
              </a:rPr>
              <a:t>of the sound wave is </a:t>
            </a:r>
            <a:r>
              <a:rPr lang="en-US" sz="2800" dirty="0" smtClean="0">
                <a:solidFill>
                  <a:srgbClr val="7030A0"/>
                </a:solidFill>
              </a:rPr>
              <a:t>_____ .</a:t>
            </a:r>
            <a:endParaRPr lang="en-AU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6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65546"/>
              </p:ext>
            </p:extLst>
          </p:nvPr>
        </p:nvGraphicFramePr>
        <p:xfrm>
          <a:off x="9514801" y="2803085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r>
                        <a:rPr lang="en-AU" baseline="0" dirty="0" smtClean="0"/>
                        <a:t> of</a:t>
                      </a:r>
                      <a:r>
                        <a:rPr lang="en-AU" dirty="0" smtClean="0"/>
                        <a:t> Units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Frequency – 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Wavelength –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 speed – m/s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6283842" cy="186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 sound wave travelling through </a:t>
            </a:r>
            <a:r>
              <a:rPr lang="en-AU" dirty="0" smtClean="0"/>
              <a:t>air at a velocity of 340 m/s has a </a:t>
            </a:r>
            <a:r>
              <a:rPr lang="en-AU" dirty="0"/>
              <a:t>frequency of </a:t>
            </a:r>
            <a:r>
              <a:rPr lang="en-AU" dirty="0" smtClean="0"/>
              <a:t>680 Hz. </a:t>
            </a:r>
            <a:r>
              <a:rPr lang="en-AU" dirty="0"/>
              <a:t>What is the </a:t>
            </a:r>
            <a:r>
              <a:rPr lang="en-AU" dirty="0" smtClean="0"/>
              <a:t>wavelength of </a:t>
            </a:r>
            <a:r>
              <a:rPr lang="en-AU" dirty="0"/>
              <a:t>this wave?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20939"/>
              </p:ext>
            </p:extLst>
          </p:nvPr>
        </p:nvGraphicFramePr>
        <p:xfrm>
          <a:off x="6539024" y="79743"/>
          <a:ext cx="5581742" cy="2069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1742"/>
              </a:tblGrid>
              <a:tr h="45361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</a:t>
                      </a:r>
                      <a:r>
                        <a:rPr lang="en-AU" sz="2000" baseline="0" dirty="0" smtClean="0"/>
                        <a:t> Values Relating to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0" y="2697468"/>
            <a:ext cx="2658140" cy="157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1. </a:t>
            </a:r>
            <a:r>
              <a:rPr lang="en-AU" dirty="0">
                <a:solidFill>
                  <a:srgbClr val="7030A0"/>
                </a:solidFill>
              </a:rPr>
              <a:t> </a:t>
            </a:r>
            <a:r>
              <a:rPr lang="en-AU" dirty="0" smtClean="0">
                <a:solidFill>
                  <a:srgbClr val="7030A0"/>
                </a:solidFill>
              </a:rPr>
              <a:t> f </a:t>
            </a:r>
            <a:r>
              <a:rPr lang="en-AU" dirty="0">
                <a:solidFill>
                  <a:srgbClr val="7030A0"/>
                </a:solidFill>
              </a:rPr>
              <a:t>= </a:t>
            </a:r>
            <a:r>
              <a:rPr lang="en-AU" dirty="0" smtClean="0">
                <a:solidFill>
                  <a:srgbClr val="7030A0"/>
                </a:solidFill>
              </a:rPr>
              <a:t>_____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λ </a:t>
            </a:r>
            <a:r>
              <a:rPr lang="en-AU" dirty="0">
                <a:solidFill>
                  <a:srgbClr val="7030A0"/>
                </a:solidFill>
              </a:rPr>
              <a:t>= _____</a:t>
            </a:r>
            <a:endParaRPr lang="en-A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      v </a:t>
            </a:r>
            <a:r>
              <a:rPr lang="en-AU" dirty="0">
                <a:solidFill>
                  <a:srgbClr val="7030A0"/>
                </a:solidFill>
              </a:rPr>
              <a:t>= _____</a:t>
            </a:r>
            <a:endParaRPr lang="en-AU" dirty="0" smtClean="0">
              <a:solidFill>
                <a:srgbClr val="7030A0"/>
              </a:solidFill>
            </a:endParaRPr>
          </a:p>
        </p:txBody>
      </p:sp>
      <p:pic>
        <p:nvPicPr>
          <p:cNvPr id="9" name="Picture 2" descr="Image result for wave speed equation tri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99" y="4809718"/>
            <a:ext cx="2476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88656" y="2697468"/>
            <a:ext cx="1947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>
                <a:solidFill>
                  <a:srgbClr val="7030A0"/>
                </a:solidFill>
              </a:rPr>
              <a:t>2. </a:t>
            </a:r>
            <a:r>
              <a:rPr lang="en-US" sz="2800" dirty="0">
                <a:solidFill>
                  <a:srgbClr val="7030A0"/>
                </a:solidFill>
              </a:rPr>
              <a:t>λ</a:t>
            </a:r>
            <a:r>
              <a:rPr lang="en-AU" sz="2800" dirty="0" smtClean="0">
                <a:solidFill>
                  <a:srgbClr val="7030A0"/>
                </a:solidFill>
              </a:rPr>
              <a:t> = </a:t>
            </a:r>
            <a:r>
              <a:rPr lang="en-US" sz="2800" dirty="0" smtClean="0">
                <a:solidFill>
                  <a:srgbClr val="7030A0"/>
                </a:solidFill>
              </a:rPr>
              <a:t>_____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4842" y="2697468"/>
            <a:ext cx="21051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3. </a:t>
            </a:r>
            <a:r>
              <a:rPr lang="en-US" sz="2800" dirty="0">
                <a:solidFill>
                  <a:srgbClr val="7030A0"/>
                </a:solidFill>
              </a:rPr>
              <a:t>λ</a:t>
            </a:r>
            <a:r>
              <a:rPr lang="en-US" sz="2800" dirty="0" smtClean="0">
                <a:solidFill>
                  <a:srgbClr val="7030A0"/>
                </a:solidFill>
              </a:rPr>
              <a:t> = __ /__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    λ = ____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19807"/>
            <a:ext cx="7061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4. The wavelength of </a:t>
            </a:r>
            <a:r>
              <a:rPr lang="en-US" sz="2800" dirty="0">
                <a:solidFill>
                  <a:srgbClr val="7030A0"/>
                </a:solidFill>
              </a:rPr>
              <a:t>the sound wave is </a:t>
            </a:r>
            <a:r>
              <a:rPr lang="en-US" sz="2800" dirty="0" smtClean="0">
                <a:solidFill>
                  <a:srgbClr val="7030A0"/>
                </a:solidFill>
              </a:rPr>
              <a:t>_____ .</a:t>
            </a:r>
            <a:endParaRPr lang="en-AU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65546"/>
              </p:ext>
            </p:extLst>
          </p:nvPr>
        </p:nvGraphicFramePr>
        <p:xfrm>
          <a:off x="9514801" y="2803085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r>
                        <a:rPr lang="en-AU" baseline="0" dirty="0" smtClean="0"/>
                        <a:t> of</a:t>
                      </a:r>
                      <a:r>
                        <a:rPr lang="en-AU" dirty="0" smtClean="0"/>
                        <a:t> Units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Frequency – 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Wavelength –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 speed – m/s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6283842" cy="186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 sound wave travelling through an unknown medium is traveling at 230m/s has a wavelength of </a:t>
            </a:r>
            <a:r>
              <a:rPr lang="en-AU" dirty="0" smtClean="0"/>
              <a:t>2.1 metres</a:t>
            </a:r>
            <a:r>
              <a:rPr lang="en-AU" dirty="0"/>
              <a:t>. What is the frequency of this wave?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20939"/>
              </p:ext>
            </p:extLst>
          </p:nvPr>
        </p:nvGraphicFramePr>
        <p:xfrm>
          <a:off x="6539024" y="79743"/>
          <a:ext cx="5581742" cy="2069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1742"/>
              </a:tblGrid>
              <a:tr h="45361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</a:t>
                      </a:r>
                      <a:r>
                        <a:rPr lang="en-AU" sz="2000" baseline="0" dirty="0" smtClean="0"/>
                        <a:t> Values Relating to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0" y="2697468"/>
            <a:ext cx="2658140" cy="157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1. </a:t>
            </a:r>
            <a:r>
              <a:rPr lang="en-AU" dirty="0">
                <a:solidFill>
                  <a:srgbClr val="7030A0"/>
                </a:solidFill>
              </a:rPr>
              <a:t> </a:t>
            </a:r>
            <a:r>
              <a:rPr lang="en-AU" dirty="0" smtClean="0">
                <a:solidFill>
                  <a:srgbClr val="7030A0"/>
                </a:solidFill>
              </a:rPr>
              <a:t> f </a:t>
            </a:r>
            <a:r>
              <a:rPr lang="en-AU" dirty="0">
                <a:solidFill>
                  <a:srgbClr val="7030A0"/>
                </a:solidFill>
              </a:rPr>
              <a:t>= </a:t>
            </a:r>
            <a:r>
              <a:rPr lang="en-AU" dirty="0" smtClean="0">
                <a:solidFill>
                  <a:srgbClr val="7030A0"/>
                </a:solidFill>
              </a:rPr>
              <a:t>_____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λ </a:t>
            </a:r>
            <a:r>
              <a:rPr lang="en-AU" dirty="0">
                <a:solidFill>
                  <a:srgbClr val="7030A0"/>
                </a:solidFill>
              </a:rPr>
              <a:t>= _____</a:t>
            </a:r>
            <a:endParaRPr lang="en-A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      v </a:t>
            </a:r>
            <a:r>
              <a:rPr lang="en-AU" dirty="0">
                <a:solidFill>
                  <a:srgbClr val="7030A0"/>
                </a:solidFill>
              </a:rPr>
              <a:t>= _____</a:t>
            </a:r>
            <a:endParaRPr lang="en-AU" dirty="0" smtClean="0">
              <a:solidFill>
                <a:srgbClr val="7030A0"/>
              </a:solidFill>
            </a:endParaRPr>
          </a:p>
        </p:txBody>
      </p:sp>
      <p:pic>
        <p:nvPicPr>
          <p:cNvPr id="9" name="Picture 2" descr="Image result for wave speed equation tri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99" y="4809718"/>
            <a:ext cx="2476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88656" y="2697468"/>
            <a:ext cx="1890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>
                <a:solidFill>
                  <a:srgbClr val="7030A0"/>
                </a:solidFill>
              </a:rPr>
              <a:t>2. f = </a:t>
            </a:r>
            <a:r>
              <a:rPr lang="en-US" sz="2800" dirty="0" smtClean="0">
                <a:solidFill>
                  <a:srgbClr val="7030A0"/>
                </a:solidFill>
              </a:rPr>
              <a:t>_____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4842" y="2697468"/>
            <a:ext cx="21051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3. f = __ /__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    f = ____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19807"/>
            <a:ext cx="6852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4. The frequency of </a:t>
            </a:r>
            <a:r>
              <a:rPr lang="en-US" sz="2800" dirty="0">
                <a:solidFill>
                  <a:srgbClr val="7030A0"/>
                </a:solidFill>
              </a:rPr>
              <a:t>the sound wave is </a:t>
            </a:r>
            <a:r>
              <a:rPr lang="en-US" sz="2800" dirty="0" smtClean="0">
                <a:solidFill>
                  <a:srgbClr val="7030A0"/>
                </a:solidFill>
              </a:rPr>
              <a:t>_____ .</a:t>
            </a:r>
            <a:endParaRPr lang="en-AU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3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10515600" cy="5352273"/>
          </a:xfrm>
        </p:spPr>
        <p:txBody>
          <a:bodyPr/>
          <a:lstStyle/>
          <a:p>
            <a:r>
              <a:rPr lang="en-AU" dirty="0" smtClean="0"/>
              <a:t>Understanding the speed of sound in air will help you explain many sound related phenomena. E.g. thunder, sound delays.</a:t>
            </a:r>
          </a:p>
          <a:p>
            <a:endParaRPr lang="en-AU" dirty="0"/>
          </a:p>
          <a:p>
            <a:r>
              <a:rPr lang="en-AU" dirty="0" smtClean="0"/>
              <a:t>Some animals use the speed of sound to hunt their prey.</a:t>
            </a:r>
          </a:p>
          <a:p>
            <a:endParaRPr lang="en-AU" dirty="0"/>
          </a:p>
          <a:p>
            <a:r>
              <a:rPr lang="en-AU" dirty="0" smtClean="0"/>
              <a:t>Technology such as SONAR, echo sounders, RADAR use the speed of a wave to make observations.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4799191"/>
            <a:ext cx="6523427" cy="10914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dirty="0"/>
              <a:t>A wave has a wavelength of </a:t>
            </a:r>
            <a:r>
              <a:rPr lang="en-AU" dirty="0" smtClean="0"/>
              <a:t>0.5metres </a:t>
            </a:r>
            <a:r>
              <a:rPr lang="en-AU" dirty="0"/>
              <a:t>and a frequency of </a:t>
            </a:r>
            <a:r>
              <a:rPr lang="en-AU" dirty="0" smtClean="0"/>
              <a:t>120Hz</a:t>
            </a:r>
            <a:r>
              <a:rPr lang="en-AU" dirty="0"/>
              <a:t>. What is the wave’s speed?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14416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-1" y="584776"/>
            <a:ext cx="8628322" cy="1259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How does the </a:t>
            </a:r>
            <a:r>
              <a:rPr lang="en-AU" dirty="0"/>
              <a:t>speed of sound </a:t>
            </a:r>
            <a:r>
              <a:rPr lang="en-AU" dirty="0" smtClean="0"/>
              <a:t>depend </a:t>
            </a:r>
            <a:r>
              <a:rPr lang="en-AU" dirty="0"/>
              <a:t>on </a:t>
            </a:r>
            <a:r>
              <a:rPr lang="en-AU" dirty="0" smtClean="0"/>
              <a:t>the temperature of the </a:t>
            </a:r>
            <a:r>
              <a:rPr lang="en-AU" dirty="0"/>
              <a:t>medium through which it is </a:t>
            </a:r>
            <a:r>
              <a:rPr lang="en-AU" dirty="0" smtClean="0"/>
              <a:t>travelling? Explain why this happens.</a:t>
            </a:r>
            <a:endParaRPr lang="en-AU" dirty="0"/>
          </a:p>
        </p:txBody>
      </p:sp>
      <p:pic>
        <p:nvPicPr>
          <p:cNvPr id="13" name="Picture 2" descr="Image result for wave speed equation tri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304" y="2746955"/>
            <a:ext cx="2476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78735"/>
              </p:ext>
            </p:extLst>
          </p:nvPr>
        </p:nvGraphicFramePr>
        <p:xfrm>
          <a:off x="8739962" y="76396"/>
          <a:ext cx="3365205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958"/>
                <a:gridCol w="19792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Medium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Sound</a:t>
                      </a:r>
                      <a:r>
                        <a:rPr lang="en-AU" baseline="0" dirty="0" smtClean="0"/>
                        <a:t> S</a:t>
                      </a:r>
                      <a:r>
                        <a:rPr lang="en-AU" dirty="0" smtClean="0"/>
                        <a:t>peed</a:t>
                      </a:r>
                      <a:r>
                        <a:rPr lang="en-AU" baseline="0" dirty="0" smtClean="0"/>
                        <a:t> (m/s)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Air (0°C)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331</a:t>
                      </a:r>
                      <a:r>
                        <a:rPr lang="en-AU" baseline="0" dirty="0" smtClean="0"/>
                        <a:t> m/s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Air (20°C)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343 m/s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Water (20°C)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1482 m/s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Lead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1960 m/s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Glass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5640 m/s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Steel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5960 m/s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-1" y="2107207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-2" y="2691983"/>
            <a:ext cx="8628322" cy="1259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How does the </a:t>
            </a:r>
            <a:r>
              <a:rPr lang="en-AU" dirty="0"/>
              <a:t>speed of sound </a:t>
            </a:r>
            <a:r>
              <a:rPr lang="en-AU" dirty="0" smtClean="0"/>
              <a:t>depend </a:t>
            </a:r>
            <a:r>
              <a:rPr lang="en-AU" dirty="0"/>
              <a:t>on </a:t>
            </a:r>
            <a:r>
              <a:rPr lang="en-AU" dirty="0" smtClean="0"/>
              <a:t>the temperature of the </a:t>
            </a:r>
            <a:r>
              <a:rPr lang="en-AU" dirty="0"/>
              <a:t>medium through which it is </a:t>
            </a:r>
            <a:r>
              <a:rPr lang="en-AU" dirty="0" smtClean="0"/>
              <a:t>travelling? Explain why this happens.</a:t>
            </a:r>
            <a:endParaRPr lang="en-AU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10052"/>
              </p:ext>
            </p:extLst>
          </p:nvPr>
        </p:nvGraphicFramePr>
        <p:xfrm>
          <a:off x="6523425" y="4728118"/>
          <a:ext cx="5581742" cy="2069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1742"/>
              </a:tblGrid>
              <a:tr h="45361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</a:t>
                      </a:r>
                      <a:r>
                        <a:rPr lang="en-AU" sz="2000" baseline="0" dirty="0" smtClean="0"/>
                        <a:t> Values Relating to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1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170"/>
            <a:ext cx="9106576" cy="4351338"/>
          </a:xfrm>
        </p:spPr>
        <p:txBody>
          <a:bodyPr/>
          <a:lstStyle/>
          <a:p>
            <a:r>
              <a:rPr lang="en-AU" dirty="0" smtClean="0"/>
              <a:t>Complete the worksheet on Speed of Sound Calculations.</a:t>
            </a:r>
          </a:p>
          <a:p>
            <a:endParaRPr lang="en-AU" dirty="0"/>
          </a:p>
          <a:p>
            <a:r>
              <a:rPr lang="en-AU" dirty="0" smtClean="0"/>
              <a:t>Any early finishers are to commence work on the Speed of Sound theory worksheet.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78170"/>
            <a:ext cx="8573267" cy="5620112"/>
          </a:xfrm>
        </p:spPr>
        <p:txBody>
          <a:bodyPr>
            <a:noAutofit/>
          </a:bodyPr>
          <a:lstStyle/>
          <a:p>
            <a:r>
              <a:rPr lang="en-AU" dirty="0"/>
              <a:t>The </a:t>
            </a:r>
            <a:r>
              <a:rPr lang="en-AU" b="1" dirty="0" smtClean="0"/>
              <a:t>frequency</a:t>
            </a:r>
          </a:p>
          <a:p>
            <a:pPr lvl="1"/>
            <a:r>
              <a:rPr lang="en-US" sz="2800" dirty="0" smtClean="0"/>
              <a:t>High pitch/low pitch</a:t>
            </a:r>
          </a:p>
          <a:p>
            <a:pPr lvl="1"/>
            <a:r>
              <a:rPr lang="en-US" sz="2800" dirty="0" smtClean="0"/>
              <a:t>Waves per second, measured				 in Hertz</a:t>
            </a:r>
            <a:endParaRPr lang="en-AU" sz="2800" dirty="0"/>
          </a:p>
          <a:p>
            <a:r>
              <a:rPr lang="en-AU" dirty="0"/>
              <a:t>The </a:t>
            </a:r>
            <a:r>
              <a:rPr lang="en-AU" b="1" dirty="0"/>
              <a:t>wave </a:t>
            </a:r>
            <a:r>
              <a:rPr lang="en-AU" b="1" dirty="0" smtClean="0"/>
              <a:t>length</a:t>
            </a:r>
          </a:p>
          <a:p>
            <a:pPr lvl="1"/>
            <a:r>
              <a:rPr lang="en-US" sz="2800" dirty="0" smtClean="0"/>
              <a:t>Distance between 2 </a:t>
            </a:r>
            <a:r>
              <a:rPr lang="en-US" sz="2800" b="1" dirty="0" smtClean="0"/>
              <a:t>crests</a:t>
            </a:r>
            <a:r>
              <a:rPr lang="en-US" sz="2800" dirty="0" smtClean="0"/>
              <a:t> or </a:t>
            </a:r>
            <a:r>
              <a:rPr lang="en-US" sz="2800" b="1" dirty="0" smtClean="0"/>
              <a:t>troughs</a:t>
            </a:r>
          </a:p>
          <a:p>
            <a:pPr lvl="1"/>
            <a:r>
              <a:rPr lang="en-US" sz="2800" dirty="0" smtClean="0"/>
              <a:t>Distance travelled by one wave cycle</a:t>
            </a:r>
            <a:endParaRPr lang="en-AU" sz="2800" dirty="0"/>
          </a:p>
          <a:p>
            <a:r>
              <a:rPr lang="en-AU" dirty="0"/>
              <a:t>The </a:t>
            </a:r>
            <a:r>
              <a:rPr lang="en-AU" b="1" dirty="0" smtClean="0"/>
              <a:t>amplitude</a:t>
            </a:r>
          </a:p>
          <a:p>
            <a:pPr lvl="1"/>
            <a:r>
              <a:rPr lang="en-US" sz="2800" dirty="0" smtClean="0"/>
              <a:t>Distance a particle moves from its resting position</a:t>
            </a:r>
          </a:p>
          <a:p>
            <a:pPr lvl="1"/>
            <a:r>
              <a:rPr lang="en-US" sz="2800" dirty="0" smtClean="0"/>
              <a:t>Distance from midline of a wave to the crest</a:t>
            </a:r>
          </a:p>
          <a:p>
            <a:pPr lvl="1"/>
            <a:r>
              <a:rPr lang="en-US" sz="2800" dirty="0" smtClean="0"/>
              <a:t>Loud/soft</a:t>
            </a:r>
          </a:p>
          <a:p>
            <a:pPr lvl="1"/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80055"/>
              </p:ext>
            </p:extLst>
          </p:nvPr>
        </p:nvGraphicFramePr>
        <p:xfrm>
          <a:off x="9514800" y="4397542"/>
          <a:ext cx="260596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9862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63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Crest</a:t>
                      </a:r>
                      <a:r>
                        <a:rPr lang="en-US" baseline="0" dirty="0" smtClean="0"/>
                        <a:t>: the maximum upward movement of a wave</a:t>
                      </a:r>
                      <a:endParaRPr lang="en-A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Trough</a:t>
                      </a:r>
                      <a:r>
                        <a:rPr lang="en-US" baseline="0" dirty="0" smtClean="0"/>
                        <a:t>: the maximum downward movement of a wave</a:t>
                      </a:r>
                      <a:endParaRPr lang="en-AU" baseline="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97995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effect does frequency</a:t>
                      </a:r>
                      <a:r>
                        <a:rPr lang="en-US" baseline="0" dirty="0" smtClean="0"/>
                        <a:t> have on the sound that is heard?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25008"/>
              </p:ext>
            </p:extLst>
          </p:nvPr>
        </p:nvGraphicFramePr>
        <p:xfrm>
          <a:off x="9514800" y="1446370"/>
          <a:ext cx="2605964" cy="12813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could you measure the wavelength of a sound wave?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2" descr="Image result for Sound wave peaks and troug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254" y="409679"/>
            <a:ext cx="4018181" cy="20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17873"/>
              </p:ext>
            </p:extLst>
          </p:nvPr>
        </p:nvGraphicFramePr>
        <p:xfrm>
          <a:off x="9514800" y="2825529"/>
          <a:ext cx="2605964" cy="12813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a sound wave has a large amplitude, is it loud or soft</a:t>
                      </a:r>
                      <a:r>
                        <a:rPr lang="en-US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6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6905847" cy="1339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Compare and contrast the two sound waves below with reference to their </a:t>
            </a:r>
            <a:r>
              <a:rPr lang="en-AU" b="1" dirty="0" smtClean="0"/>
              <a:t>pitch</a:t>
            </a:r>
            <a:r>
              <a:rPr lang="en-AU" dirty="0" smtClean="0"/>
              <a:t> and </a:t>
            </a:r>
            <a:r>
              <a:rPr lang="en-AU" b="1" dirty="0" smtClean="0"/>
              <a:t>loudness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307477" y="1980465"/>
            <a:ext cx="3360755" cy="431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dirty="0" smtClean="0">
                <a:solidFill>
                  <a:srgbClr val="0070C0"/>
                </a:solidFill>
              </a:rPr>
              <a:t>Sound wave A has a ________ frequency than sound wave B, therefore it will have a ______ pitch.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4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400" dirty="0" smtClean="0">
                <a:solidFill>
                  <a:srgbClr val="0070C0"/>
                </a:solidFill>
              </a:rPr>
              <a:t>Sound wave A has a _________ amplitude than soundwave B, therefore it will be _______ than sound wave B.</a:t>
            </a:r>
            <a:endParaRPr lang="en-AU" sz="2400" dirty="0">
              <a:solidFill>
                <a:srgbClr val="0070C0"/>
              </a:solidFill>
            </a:endParaRPr>
          </a:p>
        </p:txBody>
      </p:sp>
      <p:pic>
        <p:nvPicPr>
          <p:cNvPr id="11268" name="Picture 4" descr="Image result for 2 sound waves 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10" y="2569368"/>
            <a:ext cx="5563117" cy="417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85533"/>
              </p:ext>
            </p:extLst>
          </p:nvPr>
        </p:nvGraphicFramePr>
        <p:xfrm>
          <a:off x="9514799" y="4886554"/>
          <a:ext cx="2605965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Amplitude</a:t>
                      </a:r>
                      <a:r>
                        <a:rPr lang="en-US" baseline="0" dirty="0" smtClean="0"/>
                        <a:t>: the distance a particle moves from its resting point.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Frequency</a:t>
                      </a:r>
                      <a:r>
                        <a:rPr lang="en-US" baseline="0" dirty="0" smtClean="0"/>
                        <a:t>: number of wave cycles per second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20391"/>
              </p:ext>
            </p:extLst>
          </p:nvPr>
        </p:nvGraphicFramePr>
        <p:xfrm>
          <a:off x="7076140" y="91780"/>
          <a:ext cx="5050599" cy="14602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50599"/>
              </a:tblGrid>
              <a:tr h="356226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06404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Compare the </a:t>
                      </a:r>
                      <a:r>
                        <a:rPr lang="en-AU" sz="2000" b="1" baseline="0" dirty="0" smtClean="0"/>
                        <a:t>frequency/amplitude.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Is one higher/lower? Are they equal?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How does this affect the pitch/volume?</a:t>
                      </a:r>
                      <a:endParaRPr lang="en-AU" sz="20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6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Speed of Sound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/>
              <a:t>Year </a:t>
            </a:r>
            <a:r>
              <a:rPr lang="en-AU" sz="2800" dirty="0" smtClean="0"/>
              <a:t>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56609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will we be learning today?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2167"/>
            <a:ext cx="8332381" cy="162000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Explain why sound travels at different speeds in different mediums.</a:t>
            </a:r>
          </a:p>
          <a:p>
            <a:r>
              <a:rPr lang="en-AU" dirty="0" smtClean="0"/>
              <a:t>Calculate the wavelength, frequency and speed of sound in a variety of examples.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56355AD-F9E3-406A-AA51-BD8916277243}"/>
              </a:ext>
            </a:extLst>
          </p:cNvPr>
          <p:cNvSpPr txBox="1">
            <a:spLocks/>
          </p:cNvSpPr>
          <p:nvPr/>
        </p:nvSpPr>
        <p:spPr>
          <a:xfrm>
            <a:off x="0" y="2980883"/>
            <a:ext cx="6517758" cy="316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Think-pair-share: When lightning strikes, what do you notice about the sound of the thunder? Does it come straight away? Explain your answer.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074" name="Picture 2" descr="Image result for Light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521" y="3184824"/>
            <a:ext cx="4354549" cy="21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17660"/>
              </p:ext>
            </p:extLst>
          </p:nvPr>
        </p:nvGraphicFramePr>
        <p:xfrm>
          <a:off x="9514800" y="5013738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Medium</a:t>
                      </a:r>
                      <a:r>
                        <a:rPr lang="en-US" baseline="0" dirty="0" smtClean="0"/>
                        <a:t>: a substance through which a wave travels.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76748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fast does sound move in air at 20°C?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6928"/>
              </p:ext>
            </p:extLst>
          </p:nvPr>
        </p:nvGraphicFramePr>
        <p:xfrm>
          <a:off x="9514800" y="136867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Based</a:t>
                      </a:r>
                      <a:r>
                        <a:rPr lang="en-AU" baseline="0" dirty="0" smtClean="0"/>
                        <a:t> on the speeds shown, does sound travel faster in solids, liquids or gases?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4351338"/>
          </a:xfrm>
        </p:spPr>
        <p:txBody>
          <a:bodyPr/>
          <a:lstStyle/>
          <a:p>
            <a:r>
              <a:rPr lang="en-AU" dirty="0" smtClean="0"/>
              <a:t>The speed of sound varies depending on the medium through which it is travelling.</a:t>
            </a:r>
          </a:p>
          <a:p>
            <a:pPr lvl="1"/>
            <a:r>
              <a:rPr lang="en-AU" dirty="0" smtClean="0"/>
              <a:t>Air at 0°C	331 m/s</a:t>
            </a:r>
          </a:p>
          <a:p>
            <a:pPr lvl="1"/>
            <a:r>
              <a:rPr lang="en-AU" dirty="0" smtClean="0"/>
              <a:t>Air at </a:t>
            </a:r>
            <a:r>
              <a:rPr lang="en-AU" dirty="0"/>
              <a:t>20°C</a:t>
            </a:r>
            <a:r>
              <a:rPr lang="en-AU" dirty="0" smtClean="0"/>
              <a:t>	343 m/s</a:t>
            </a:r>
          </a:p>
          <a:p>
            <a:pPr lvl="1"/>
            <a:r>
              <a:rPr lang="en-AU" dirty="0" smtClean="0"/>
              <a:t>Water at 20°C	1482 m/s</a:t>
            </a:r>
          </a:p>
          <a:p>
            <a:pPr lvl="1"/>
            <a:r>
              <a:rPr lang="en-AU" dirty="0" smtClean="0"/>
              <a:t>Lead		1960 m/s</a:t>
            </a:r>
          </a:p>
          <a:p>
            <a:pPr lvl="1"/>
            <a:r>
              <a:rPr lang="en-AU" dirty="0" smtClean="0"/>
              <a:t>Glass		5640 m/s</a:t>
            </a:r>
          </a:p>
          <a:p>
            <a:pPr lvl="1"/>
            <a:r>
              <a:rPr lang="en-AU" dirty="0" smtClean="0"/>
              <a:t>Steel		5960 m/s</a:t>
            </a:r>
          </a:p>
          <a:p>
            <a:pPr marL="0" indent="0">
              <a:buNone/>
            </a:pPr>
            <a:endParaRPr lang="en-AU" b="1" dirty="0" smtClean="0"/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24469"/>
              </p:ext>
            </p:extLst>
          </p:nvPr>
        </p:nvGraphicFramePr>
        <p:xfrm>
          <a:off x="9514800" y="5146157"/>
          <a:ext cx="260596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smtClean="0"/>
                        <a:t>Density: </a:t>
                      </a:r>
                      <a:r>
                        <a:rPr lang="en-AU" b="0" baseline="0" dirty="0" smtClean="0"/>
                        <a:t>mass per unit of volume.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07424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</a:t>
                      </a:r>
                      <a:r>
                        <a:rPr lang="en-AU" baseline="0" dirty="0" smtClean="0"/>
                        <a:t> 2 factors that affect the speed of sound?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14196"/>
              </p:ext>
            </p:extLst>
          </p:nvPr>
        </p:nvGraphicFramePr>
        <p:xfrm>
          <a:off x="9498813" y="1489509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True</a:t>
                      </a:r>
                      <a:r>
                        <a:rPr lang="en-AU" baseline="0" dirty="0" smtClean="0"/>
                        <a:t> or false: Sound travels faster in a more dense medium, than a less dense medium?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" y="584775"/>
            <a:ext cx="8559835" cy="4351338"/>
          </a:xfrm>
        </p:spPr>
        <p:txBody>
          <a:bodyPr/>
          <a:lstStyle/>
          <a:p>
            <a:r>
              <a:rPr lang="en-AU" dirty="0" smtClean="0"/>
              <a:t>Factors that affect the speed of sound:</a:t>
            </a:r>
          </a:p>
          <a:p>
            <a:r>
              <a:rPr lang="en-AU" dirty="0" smtClean="0"/>
              <a:t>How close the particles are together</a:t>
            </a:r>
          </a:p>
          <a:p>
            <a:pPr lvl="1"/>
            <a:r>
              <a:rPr lang="en-AU" dirty="0" smtClean="0"/>
              <a:t>Particles that are closer together can transmit energy to nearby particles faster.</a:t>
            </a:r>
          </a:p>
          <a:p>
            <a:r>
              <a:rPr lang="en-AU" dirty="0" smtClean="0"/>
              <a:t>The temperature of the medium</a:t>
            </a:r>
          </a:p>
          <a:p>
            <a:pPr lvl="1"/>
            <a:r>
              <a:rPr lang="en-AU" dirty="0" smtClean="0"/>
              <a:t>Particles at higher temperatures have higher kinetic energy</a:t>
            </a:r>
          </a:p>
          <a:p>
            <a:pPr lvl="1"/>
            <a:r>
              <a:rPr lang="en-AU" dirty="0" smtClean="0"/>
              <a:t>Since they are already vibrating fast, the wave moves more easily.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1428"/>
              </p:ext>
            </p:extLst>
          </p:nvPr>
        </p:nvGraphicFramePr>
        <p:xfrm>
          <a:off x="9498813" y="3184938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Would</a:t>
                      </a:r>
                      <a:r>
                        <a:rPr lang="en-AU" baseline="0" dirty="0" smtClean="0"/>
                        <a:t> the speed of sound in air be faster in winter or summer? Justify your answer.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Image result for solid liquid gas parti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17" y="4200959"/>
            <a:ext cx="5719544" cy="233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5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05106"/>
              </p:ext>
            </p:extLst>
          </p:nvPr>
        </p:nvGraphicFramePr>
        <p:xfrm>
          <a:off x="9245009" y="4687729"/>
          <a:ext cx="2875755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5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Frequency – waves per second, measured in Hertz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Wavelength – distance between two peaks or two troughs</a:t>
                      </a:r>
                      <a:endParaRPr lang="en-AU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35495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</a:t>
                      </a:r>
                      <a:r>
                        <a:rPr lang="en-AU" baseline="0" dirty="0" smtClean="0"/>
                        <a:t> unit of measurement for wave speed (velocity)?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11173"/>
              </p:ext>
            </p:extLst>
          </p:nvPr>
        </p:nvGraphicFramePr>
        <p:xfrm>
          <a:off x="9514800" y="154431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does the frequency</a:t>
                      </a:r>
                      <a:r>
                        <a:rPr lang="en-AU" baseline="0" dirty="0" smtClean="0"/>
                        <a:t> tells us about a wave?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9101470" cy="492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Wave Speed</a:t>
            </a:r>
          </a:p>
          <a:p>
            <a:r>
              <a:rPr lang="en-US" dirty="0" smtClean="0"/>
              <a:t>The speed of a wave speed is related to both its </a:t>
            </a:r>
            <a:r>
              <a:rPr lang="en-US" dirty="0"/>
              <a:t>wavelength </a:t>
            </a:r>
            <a:r>
              <a:rPr lang="en-US" dirty="0" smtClean="0"/>
              <a:t>and its frequency:</a:t>
            </a:r>
          </a:p>
          <a:p>
            <a:pPr marL="914400" lvl="2" indent="0">
              <a:buNone/>
            </a:pPr>
            <a:r>
              <a:rPr lang="en-US" sz="2800" dirty="0" smtClean="0"/>
              <a:t>	Wave speed = wavelength x frequency</a:t>
            </a:r>
            <a:endParaRPr lang="en-AU" sz="2800" dirty="0"/>
          </a:p>
          <a:p>
            <a:pPr marL="0" indent="0">
              <a:buNone/>
            </a:pPr>
            <a:r>
              <a:rPr lang="en-US" b="1" dirty="0" smtClean="0"/>
              <a:t>			        v = f x λ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Where</a:t>
            </a:r>
            <a:r>
              <a:rPr lang="en-US" b="1" dirty="0" smtClean="0"/>
              <a:t>:</a:t>
            </a:r>
            <a:endParaRPr lang="en-US" dirty="0" smtClean="0"/>
          </a:p>
          <a:p>
            <a:pPr lvl="1"/>
            <a:r>
              <a:rPr lang="en-US" sz="2800" dirty="0" smtClean="0"/>
              <a:t>v</a:t>
            </a:r>
            <a:r>
              <a:rPr lang="en-US" sz="2800" dirty="0"/>
              <a:t>= velocity (speed), measured in m/s</a:t>
            </a:r>
            <a:endParaRPr lang="en-AU" sz="2800" dirty="0"/>
          </a:p>
          <a:p>
            <a:pPr lvl="1"/>
            <a:r>
              <a:rPr lang="en-US" sz="2800" dirty="0" smtClean="0"/>
              <a:t>λ</a:t>
            </a:r>
            <a:r>
              <a:rPr lang="en-US" sz="2800" dirty="0"/>
              <a:t>= wavelength, measured in m</a:t>
            </a:r>
            <a:endParaRPr lang="en-AU" sz="2800" dirty="0"/>
          </a:p>
          <a:p>
            <a:pPr lvl="1"/>
            <a:r>
              <a:rPr lang="en-US" sz="2800" dirty="0" smtClean="0"/>
              <a:t>f</a:t>
            </a:r>
            <a:r>
              <a:rPr lang="en-US" sz="2800" dirty="0"/>
              <a:t>= frequency, measured in </a:t>
            </a:r>
            <a:r>
              <a:rPr lang="en-US" sz="2800" dirty="0" smtClean="0"/>
              <a:t>Hz</a:t>
            </a:r>
            <a:endParaRPr lang="en-AU" sz="28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86064"/>
              </p:ext>
            </p:extLst>
          </p:nvPr>
        </p:nvGraphicFramePr>
        <p:xfrm>
          <a:off x="9514800" y="2745905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equation would you use to calculate the wavelength if</a:t>
                      </a:r>
                      <a:r>
                        <a:rPr lang="en-AU" baseline="0" dirty="0" smtClean="0"/>
                        <a:t> you are given the wave speed and frequency?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 descr="Image result for wave speed equation tri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94" y="3945358"/>
            <a:ext cx="3683512" cy="276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2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65546"/>
              </p:ext>
            </p:extLst>
          </p:nvPr>
        </p:nvGraphicFramePr>
        <p:xfrm>
          <a:off x="9514801" y="2803085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r>
                        <a:rPr lang="en-AU" baseline="0" dirty="0" smtClean="0"/>
                        <a:t> of</a:t>
                      </a:r>
                      <a:r>
                        <a:rPr lang="en-AU" dirty="0" smtClean="0"/>
                        <a:t> Units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Frequency – 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Wavelength –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 speed – m/s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6539024" cy="186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 sound wave travelling through an </a:t>
            </a:r>
            <a:r>
              <a:rPr lang="en-AU" dirty="0"/>
              <a:t>unknown medium has a </a:t>
            </a:r>
            <a:r>
              <a:rPr lang="en-AU" dirty="0" smtClean="0"/>
              <a:t>frequency </a:t>
            </a:r>
            <a:r>
              <a:rPr lang="en-AU" dirty="0"/>
              <a:t>of </a:t>
            </a:r>
            <a:r>
              <a:rPr lang="en-AU" dirty="0" smtClean="0"/>
              <a:t>50Hz </a:t>
            </a:r>
            <a:r>
              <a:rPr lang="en-AU" dirty="0"/>
              <a:t>and a wavelength of </a:t>
            </a:r>
            <a:r>
              <a:rPr lang="en-AU" dirty="0" smtClean="0"/>
              <a:t>10m</a:t>
            </a:r>
            <a:r>
              <a:rPr lang="en-AU" dirty="0"/>
              <a:t>. What is the speed of the wave?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20939"/>
              </p:ext>
            </p:extLst>
          </p:nvPr>
        </p:nvGraphicFramePr>
        <p:xfrm>
          <a:off x="6539024" y="79743"/>
          <a:ext cx="5581742" cy="2069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1742"/>
              </a:tblGrid>
              <a:tr h="45361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</a:t>
                      </a:r>
                      <a:r>
                        <a:rPr lang="en-AU" sz="2000" baseline="0" dirty="0" smtClean="0"/>
                        <a:t> Values Relating to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0" y="2697468"/>
            <a:ext cx="2658140" cy="157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1. </a:t>
            </a:r>
            <a:r>
              <a:rPr lang="en-AU" dirty="0">
                <a:solidFill>
                  <a:srgbClr val="7030A0"/>
                </a:solidFill>
              </a:rPr>
              <a:t> </a:t>
            </a:r>
            <a:r>
              <a:rPr lang="en-AU" dirty="0" smtClean="0">
                <a:solidFill>
                  <a:srgbClr val="7030A0"/>
                </a:solidFill>
              </a:rPr>
              <a:t> f = 50 Hz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λ </a:t>
            </a:r>
            <a:r>
              <a:rPr lang="en-AU" dirty="0" smtClean="0">
                <a:solidFill>
                  <a:srgbClr val="7030A0"/>
                </a:solidFill>
              </a:rPr>
              <a:t>= 10 m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      v = ?</a:t>
            </a:r>
          </a:p>
        </p:txBody>
      </p:sp>
      <p:pic>
        <p:nvPicPr>
          <p:cNvPr id="9" name="Picture 2" descr="Image result for wave speed equation tri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99" y="4809718"/>
            <a:ext cx="2476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88656" y="2697468"/>
            <a:ext cx="1640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solidFill>
                  <a:srgbClr val="7030A0"/>
                </a:solidFill>
              </a:rPr>
              <a:t>2. </a:t>
            </a:r>
            <a:r>
              <a:rPr lang="en-AU" sz="2800" dirty="0" smtClean="0">
                <a:solidFill>
                  <a:srgbClr val="7030A0"/>
                </a:solidFill>
              </a:rPr>
              <a:t>v =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f </a:t>
            </a:r>
            <a:r>
              <a:rPr lang="en-US" sz="2800" dirty="0" smtClean="0">
                <a:solidFill>
                  <a:srgbClr val="7030A0"/>
                </a:solidFill>
              </a:rPr>
              <a:t>x λ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4842" y="2697468"/>
            <a:ext cx="21051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3. v = 50 </a:t>
            </a:r>
            <a:r>
              <a:rPr lang="en-US" sz="2800" dirty="0">
                <a:solidFill>
                  <a:srgbClr val="7030A0"/>
                </a:solidFill>
              </a:rPr>
              <a:t>x 10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    v = 500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19807"/>
            <a:ext cx="6472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4. The speed </a:t>
            </a:r>
            <a:r>
              <a:rPr lang="en-US" sz="2800" dirty="0">
                <a:solidFill>
                  <a:srgbClr val="7030A0"/>
                </a:solidFill>
              </a:rPr>
              <a:t>of the sound wave is 500 </a:t>
            </a:r>
            <a:r>
              <a:rPr lang="en-US" sz="2800" dirty="0" smtClean="0">
                <a:solidFill>
                  <a:srgbClr val="7030A0"/>
                </a:solidFill>
              </a:rPr>
              <a:t>m/s.</a:t>
            </a:r>
            <a:endParaRPr lang="en-AU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1516</Words>
  <Application>Microsoft Office PowerPoint</Application>
  <PresentationFormat>Widescreen</PresentationFormat>
  <Paragraphs>231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Speed of Sound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 account</cp:lastModifiedBy>
  <cp:revision>64</cp:revision>
  <dcterms:created xsi:type="dcterms:W3CDTF">2018-02-20T13:07:19Z</dcterms:created>
  <dcterms:modified xsi:type="dcterms:W3CDTF">2020-06-14T23:54:50Z</dcterms:modified>
</cp:coreProperties>
</file>