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83" r:id="rId2"/>
    <p:sldId id="298" r:id="rId3"/>
    <p:sldId id="297" r:id="rId4"/>
    <p:sldId id="270" r:id="rId5"/>
    <p:sldId id="263" r:id="rId6"/>
    <p:sldId id="258" r:id="rId7"/>
    <p:sldId id="290" r:id="rId8"/>
    <p:sldId id="293" r:id="rId9"/>
    <p:sldId id="294" r:id="rId10"/>
    <p:sldId id="280" r:id="rId11"/>
    <p:sldId id="295" r:id="rId12"/>
    <p:sldId id="296" r:id="rId13"/>
    <p:sldId id="261" r:id="rId14"/>
    <p:sldId id="273" r:id="rId15"/>
    <p:sldId id="262" r:id="rId16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 snapToGrid="0">
      <p:cViewPr varScale="1">
        <p:scale>
          <a:sx n="46" d="100"/>
          <a:sy n="46" d="100"/>
        </p:scale>
        <p:origin x="51" y="10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8CDC9-85D4-4503-A1C1-C4A7D08CE495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FFA11-8017-47B8-A9A2-068FE447A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12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plifon.com/uk/interactive-ear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832556"/>
              </p:ext>
            </p:extLst>
          </p:nvPr>
        </p:nvGraphicFramePr>
        <p:xfrm>
          <a:off x="9514800" y="5146157"/>
          <a:ext cx="2605964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smtClean="0"/>
                        <a:t>Density: </a:t>
                      </a:r>
                      <a:r>
                        <a:rPr lang="en-AU" b="0" baseline="0" dirty="0" smtClean="0"/>
                        <a:t>mass per unit of volume.</a:t>
                      </a:r>
                      <a:endParaRPr lang="en-AU" b="1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519242"/>
              </p:ext>
            </p:extLst>
          </p:nvPr>
        </p:nvGraphicFramePr>
        <p:xfrm>
          <a:off x="9514800" y="68400"/>
          <a:ext cx="2605964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Define the term </a:t>
                      </a:r>
                      <a:r>
                        <a:rPr lang="en-AU" b="1" dirty="0" smtClean="0"/>
                        <a:t>density.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512979"/>
              </p:ext>
            </p:extLst>
          </p:nvPr>
        </p:nvGraphicFramePr>
        <p:xfrm>
          <a:off x="9514800" y="1066869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Explain why</a:t>
                      </a:r>
                      <a:r>
                        <a:rPr lang="en-AU" baseline="0" dirty="0" smtClean="0"/>
                        <a:t> sound travels faster in a more dense medium.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4775"/>
            <a:ext cx="8559835" cy="4351338"/>
          </a:xfrm>
        </p:spPr>
        <p:txBody>
          <a:bodyPr/>
          <a:lstStyle/>
          <a:p>
            <a:r>
              <a:rPr lang="en-AU" dirty="0" smtClean="0"/>
              <a:t>The speed of sound through a medium is affected by:</a:t>
            </a:r>
          </a:p>
          <a:p>
            <a:r>
              <a:rPr lang="en-AU" dirty="0" smtClean="0"/>
              <a:t>The </a:t>
            </a:r>
            <a:r>
              <a:rPr lang="en-AU" b="1" dirty="0" smtClean="0"/>
              <a:t>density</a:t>
            </a:r>
            <a:r>
              <a:rPr lang="en-AU" dirty="0" smtClean="0"/>
              <a:t> of the medium.</a:t>
            </a:r>
          </a:p>
          <a:p>
            <a:pPr lvl="1"/>
            <a:r>
              <a:rPr lang="en-AU" dirty="0" smtClean="0"/>
              <a:t>Particles that are closer together can transmit energy to nearby particles faster.</a:t>
            </a:r>
          </a:p>
          <a:p>
            <a:r>
              <a:rPr lang="en-AU" dirty="0" smtClean="0"/>
              <a:t>The temperature of the material in which it is travelling.</a:t>
            </a:r>
          </a:p>
          <a:p>
            <a:pPr lvl="1"/>
            <a:r>
              <a:rPr lang="en-AU" dirty="0" smtClean="0"/>
              <a:t>Particles at higher temperatures have higher kinetic energy</a:t>
            </a:r>
          </a:p>
          <a:p>
            <a:pPr lvl="1"/>
            <a:r>
              <a:rPr lang="en-AU" dirty="0" smtClean="0"/>
              <a:t>Since they are already vibrating fast, the wave moves more easily.</a:t>
            </a:r>
            <a:endParaRPr lang="en-AU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511837"/>
              </p:ext>
            </p:extLst>
          </p:nvPr>
        </p:nvGraphicFramePr>
        <p:xfrm>
          <a:off x="9514800" y="2674575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If particles have more kinetic energy, would</a:t>
                      </a:r>
                      <a:r>
                        <a:rPr lang="en-AU" baseline="0" dirty="0" smtClean="0"/>
                        <a:t> sound travel faster or slow? Explain why.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6" name="Picture 2" descr="Image result for solid liquid gas partic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810" y="3981065"/>
            <a:ext cx="5719544" cy="233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46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Guided </a:t>
            </a:r>
            <a:r>
              <a:rPr lang="en-AU" sz="3200" dirty="0"/>
              <a:t>Practice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4775"/>
            <a:ext cx="4406918" cy="995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Labelling the parts of the ear</a:t>
            </a:r>
          </a:p>
          <a:p>
            <a:r>
              <a:rPr lang="en-AU" dirty="0" smtClean="0"/>
              <a:t>Label the outer ear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44CB129D-136E-4122-A4F7-271A88385B1D}"/>
              </a:ext>
            </a:extLst>
          </p:cNvPr>
          <p:cNvSpPr txBox="1">
            <a:spLocks/>
          </p:cNvSpPr>
          <p:nvPr/>
        </p:nvSpPr>
        <p:spPr>
          <a:xfrm>
            <a:off x="0" y="2083664"/>
            <a:ext cx="4406918" cy="4238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Using the boxes provided on the left, list the parts of the outer ear</a:t>
            </a:r>
          </a:p>
          <a:p>
            <a:r>
              <a:rPr lang="en-AU" dirty="0" smtClean="0"/>
              <a:t>Explain the function of each part of the outer ear</a:t>
            </a:r>
          </a:p>
          <a:p>
            <a:r>
              <a:rPr lang="en-AU" dirty="0" smtClean="0"/>
              <a:t>Rule a line from the box to the part of the ear on the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918" y="1286428"/>
            <a:ext cx="7684935" cy="5277374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="" xmlns:a16="http://schemas.microsoft.com/office/drawing/2014/main" id="{44CB129D-136E-4122-A4F7-271A88385B1D}"/>
              </a:ext>
            </a:extLst>
          </p:cNvPr>
          <p:cNvSpPr txBox="1">
            <a:spLocks/>
          </p:cNvSpPr>
          <p:nvPr/>
        </p:nvSpPr>
        <p:spPr>
          <a:xfrm>
            <a:off x="4456707" y="0"/>
            <a:ext cx="7735293" cy="995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AU" b="1" dirty="0" smtClean="0"/>
              <a:t>Collect a paper copy of the Ear Graphic Organiser or download a digital copy from Connect.</a:t>
            </a:r>
          </a:p>
        </p:txBody>
      </p:sp>
    </p:spTree>
    <p:extLst>
      <p:ext uri="{BB962C8B-B14F-4D97-AF65-F5344CB8AC3E}">
        <p14:creationId xmlns:p14="http://schemas.microsoft.com/office/powerpoint/2010/main" val="196923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 build="p"/>
      <p:bldP spid="2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Guided </a:t>
            </a:r>
            <a:r>
              <a:rPr lang="en-AU" sz="3200" dirty="0"/>
              <a:t>Practice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4775"/>
            <a:ext cx="4406918" cy="995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Labelling the parts of the ear</a:t>
            </a:r>
          </a:p>
          <a:p>
            <a:r>
              <a:rPr lang="en-AU" dirty="0" smtClean="0"/>
              <a:t>Label the middle ear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44CB129D-136E-4122-A4F7-271A88385B1D}"/>
              </a:ext>
            </a:extLst>
          </p:cNvPr>
          <p:cNvSpPr txBox="1">
            <a:spLocks/>
          </p:cNvSpPr>
          <p:nvPr/>
        </p:nvSpPr>
        <p:spPr>
          <a:xfrm>
            <a:off x="0" y="2088980"/>
            <a:ext cx="4406918" cy="4238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Using the boxes provided on the bottom, list the parts of the middle ear</a:t>
            </a:r>
          </a:p>
          <a:p>
            <a:r>
              <a:rPr lang="en-AU" dirty="0" smtClean="0"/>
              <a:t>Explain the function of each part of the middle ear</a:t>
            </a:r>
          </a:p>
          <a:p>
            <a:r>
              <a:rPr lang="en-AU" dirty="0" smtClean="0"/>
              <a:t>Rule a line from the box to the part of the ear on the diagram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918" y="1286428"/>
            <a:ext cx="7684935" cy="527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4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Guided </a:t>
            </a:r>
            <a:r>
              <a:rPr lang="en-AU" sz="3200" dirty="0"/>
              <a:t>Practice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4775"/>
            <a:ext cx="4406918" cy="1416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600" dirty="0" smtClean="0"/>
              <a:t>Complete the inner ear yourself.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44CB129D-136E-4122-A4F7-271A88385B1D}"/>
              </a:ext>
            </a:extLst>
          </p:cNvPr>
          <p:cNvSpPr txBox="1">
            <a:spLocks/>
          </p:cNvSpPr>
          <p:nvPr/>
        </p:nvSpPr>
        <p:spPr>
          <a:xfrm>
            <a:off x="456333" y="1982654"/>
            <a:ext cx="4406918" cy="4238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918" y="1286428"/>
            <a:ext cx="7684935" cy="527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5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2014888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DE4CDE6-2979-4292-9E38-3C12910B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4775"/>
            <a:ext cx="11196084" cy="5352273"/>
          </a:xfrm>
        </p:spPr>
        <p:txBody>
          <a:bodyPr/>
          <a:lstStyle/>
          <a:p>
            <a:r>
              <a:rPr lang="en-AU" dirty="0" smtClean="0"/>
              <a:t>Understanding about the structure of the human ear will help you to understand how vibrations in the air, are turned into audible sound.</a:t>
            </a:r>
          </a:p>
          <a:p>
            <a:endParaRPr lang="en-AU" dirty="0"/>
          </a:p>
          <a:p>
            <a:r>
              <a:rPr lang="en-AU" dirty="0" smtClean="0"/>
              <a:t>Understanding about the structure of the human ear will help you to understand common hearing problems and how to protect your hearing.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756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0"/>
            <a:ext cx="2311405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DE4CDE6-2979-4292-9E38-3C12910B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500954"/>
            <a:ext cx="5539562" cy="1470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The malleus, incus and stapes are a part of which area of the ear? Describe their role in hearing. 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916178"/>
            <a:ext cx="2311405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DE4CDE6-2979-4292-9E38-3C12910BF466}"/>
              </a:ext>
            </a:extLst>
          </p:cNvPr>
          <p:cNvSpPr txBox="1">
            <a:spLocks/>
          </p:cNvSpPr>
          <p:nvPr/>
        </p:nvSpPr>
        <p:spPr>
          <a:xfrm>
            <a:off x="0" y="578846"/>
            <a:ext cx="7107865" cy="994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 smtClean="0"/>
              <a:t>Name the 3 main areas of the ear, and briefly describe the role each plays in hearing.</a:t>
            </a:r>
            <a:endParaRPr lang="en-AU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8DE4CDE6-2979-4292-9E38-3C12910BF466}"/>
              </a:ext>
            </a:extLst>
          </p:cNvPr>
          <p:cNvSpPr txBox="1">
            <a:spLocks/>
          </p:cNvSpPr>
          <p:nvPr/>
        </p:nvSpPr>
        <p:spPr>
          <a:xfrm>
            <a:off x="0" y="4848976"/>
            <a:ext cx="7318744" cy="234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 smtClean="0"/>
              <a:t>The cochlea is a part of the inner ear, what is its role in hearing? Explain how it achieves this.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4264201"/>
            <a:ext cx="2311405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885" y="1122200"/>
            <a:ext cx="5710382" cy="372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5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animBg="1"/>
      <p:bldP spid="11" grpId="0"/>
      <p:bldP spid="14" grpId="0" build="p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3895468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7DCD67C7-DDC2-4B28-85BF-6A02105C4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8170"/>
            <a:ext cx="11036595" cy="4351338"/>
          </a:xfrm>
        </p:spPr>
        <p:txBody>
          <a:bodyPr/>
          <a:lstStyle/>
          <a:p>
            <a:r>
              <a:rPr lang="en-AU" dirty="0" smtClean="0"/>
              <a:t>Complete the Ear and Hearing worksheet on a paper copy or your device.</a:t>
            </a:r>
          </a:p>
          <a:p>
            <a:endParaRPr lang="en-AU" dirty="0"/>
          </a:p>
          <a:p>
            <a:r>
              <a:rPr lang="en-AU" dirty="0" smtClean="0"/>
              <a:t>Work through questions 1-7 on page 75 of the Oxford Science text book.</a:t>
            </a:r>
          </a:p>
          <a:p>
            <a:endParaRPr lang="en-AU" dirty="0"/>
          </a:p>
          <a:p>
            <a:r>
              <a:rPr lang="en-AU" dirty="0" smtClean="0"/>
              <a:t>Explore the ear using following interactive and trace the path that sound takes through the ear.</a:t>
            </a:r>
          </a:p>
          <a:p>
            <a:pPr lvl="1"/>
            <a:r>
              <a:rPr lang="en-AU" dirty="0">
                <a:hlinkClick r:id="rId2"/>
              </a:rPr>
              <a:t>https://www.amplifon.com/uk/interactive-ear/index.html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474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514801" y="2803085"/>
          <a:ext cx="2605965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Reminder</a:t>
                      </a:r>
                      <a:r>
                        <a:rPr lang="en-AU" baseline="0" dirty="0" smtClean="0"/>
                        <a:t> of</a:t>
                      </a:r>
                      <a:r>
                        <a:rPr lang="en-AU" dirty="0" smtClean="0"/>
                        <a:t> Units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Frequency – Hz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Wavelength – 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Wave speed – m/s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4775"/>
            <a:ext cx="6539024" cy="1860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A sound wave </a:t>
            </a:r>
            <a:r>
              <a:rPr lang="en-AU" dirty="0" smtClean="0"/>
              <a:t>is travelling </a:t>
            </a:r>
            <a:r>
              <a:rPr lang="en-AU" dirty="0"/>
              <a:t>through an </a:t>
            </a:r>
            <a:r>
              <a:rPr lang="en-AU" dirty="0" smtClean="0"/>
              <a:t>unknown medium and has </a:t>
            </a:r>
            <a:r>
              <a:rPr lang="en-AU" dirty="0"/>
              <a:t>a wave speed of </a:t>
            </a:r>
            <a:r>
              <a:rPr lang="en-AU" dirty="0" smtClean="0"/>
              <a:t>70 m/s</a:t>
            </a:r>
            <a:r>
              <a:rPr lang="en-AU" dirty="0"/>
              <a:t>. </a:t>
            </a:r>
            <a:r>
              <a:rPr lang="en-AU" dirty="0" smtClean="0"/>
              <a:t>What </a:t>
            </a:r>
            <a:r>
              <a:rPr lang="en-AU" dirty="0"/>
              <a:t>is the frequency of the wave i</a:t>
            </a:r>
            <a:r>
              <a:rPr lang="en-AU" dirty="0" smtClean="0"/>
              <a:t>f </a:t>
            </a:r>
            <a:r>
              <a:rPr lang="en-AU" dirty="0"/>
              <a:t>the wavelength of the wave is </a:t>
            </a:r>
            <a:r>
              <a:rPr lang="en-AU" dirty="0" smtClean="0"/>
              <a:t>2 metres?</a:t>
            </a:r>
            <a:endParaRPr lang="en-AU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539024" y="79743"/>
          <a:ext cx="5581742" cy="206905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81742"/>
              </a:tblGrid>
              <a:tr h="453617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Calculating</a:t>
                      </a:r>
                      <a:r>
                        <a:rPr lang="en-AU" sz="2000" baseline="0" dirty="0" smtClean="0"/>
                        <a:t> Values Relating to Sound Waves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1537192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Write down the information you are given and what you are trying to find.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Rearrange the equation to find your unknown.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Put your numbers into the equation and solve.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Add appropriate units.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 txBox="1">
            <a:spLocks/>
          </p:cNvSpPr>
          <p:nvPr/>
        </p:nvSpPr>
        <p:spPr>
          <a:xfrm>
            <a:off x="0" y="2697468"/>
            <a:ext cx="2658140" cy="1573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 smtClean="0">
                <a:solidFill>
                  <a:srgbClr val="7030A0"/>
                </a:solidFill>
              </a:rPr>
              <a:t>1. </a:t>
            </a:r>
            <a:r>
              <a:rPr lang="en-AU" dirty="0">
                <a:solidFill>
                  <a:srgbClr val="7030A0"/>
                </a:solidFill>
              </a:rPr>
              <a:t> </a:t>
            </a:r>
            <a:r>
              <a:rPr lang="en-AU" dirty="0" smtClean="0">
                <a:solidFill>
                  <a:srgbClr val="7030A0"/>
                </a:solidFill>
              </a:rPr>
              <a:t> f = ?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     λ </a:t>
            </a:r>
            <a:r>
              <a:rPr lang="en-AU" dirty="0" smtClean="0">
                <a:solidFill>
                  <a:srgbClr val="7030A0"/>
                </a:solidFill>
              </a:rPr>
              <a:t>= 2 m</a:t>
            </a:r>
          </a:p>
          <a:p>
            <a:pPr marL="0" indent="0">
              <a:buNone/>
            </a:pPr>
            <a:r>
              <a:rPr lang="en-AU" dirty="0" smtClean="0">
                <a:solidFill>
                  <a:srgbClr val="7030A0"/>
                </a:solidFill>
              </a:rPr>
              <a:t>      v = 70 m/s</a:t>
            </a:r>
          </a:p>
        </p:txBody>
      </p:sp>
      <p:pic>
        <p:nvPicPr>
          <p:cNvPr id="9" name="Picture 2" descr="Image result for wave speed equation triang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99" y="4809718"/>
            <a:ext cx="247650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788656" y="2697468"/>
            <a:ext cx="123623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 smtClean="0">
                <a:solidFill>
                  <a:srgbClr val="7030A0"/>
                </a:solidFill>
              </a:rPr>
              <a:t>2. f =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u="sng" dirty="0" smtClean="0">
                <a:solidFill>
                  <a:srgbClr val="7030A0"/>
                </a:solidFill>
              </a:rPr>
              <a:t>v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</a:p>
          <a:p>
            <a:r>
              <a:rPr lang="en-US" sz="2800" dirty="0" smtClean="0">
                <a:solidFill>
                  <a:srgbClr val="7030A0"/>
                </a:solidFill>
              </a:rPr>
              <a:t>          λ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74842" y="2697468"/>
            <a:ext cx="21051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3. f = </a:t>
            </a:r>
            <a:r>
              <a:rPr lang="en-US" sz="2800" u="sng" dirty="0" smtClean="0">
                <a:solidFill>
                  <a:srgbClr val="7030A0"/>
                </a:solidFill>
              </a:rPr>
              <a:t>70</a:t>
            </a:r>
          </a:p>
          <a:p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 smtClean="0">
                <a:solidFill>
                  <a:srgbClr val="7030A0"/>
                </a:solidFill>
              </a:rPr>
              <a:t>          2</a:t>
            </a:r>
            <a:endParaRPr lang="en-US" sz="2800" dirty="0">
              <a:solidFill>
                <a:srgbClr val="7030A0"/>
              </a:solidFill>
            </a:endParaRPr>
          </a:p>
          <a:p>
            <a:r>
              <a:rPr lang="en-US" sz="2800" dirty="0" smtClean="0">
                <a:solidFill>
                  <a:srgbClr val="7030A0"/>
                </a:solidFill>
              </a:rPr>
              <a:t>    f = 35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819807"/>
            <a:ext cx="68525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4. The frequency of </a:t>
            </a:r>
            <a:r>
              <a:rPr lang="en-US" sz="2800" dirty="0">
                <a:solidFill>
                  <a:srgbClr val="7030A0"/>
                </a:solidFill>
              </a:rPr>
              <a:t>the sound wave is </a:t>
            </a:r>
            <a:r>
              <a:rPr lang="en-US" sz="2800" dirty="0" smtClean="0">
                <a:solidFill>
                  <a:srgbClr val="7030A0"/>
                </a:solidFill>
              </a:rPr>
              <a:t>_____ .</a:t>
            </a:r>
            <a:endParaRPr lang="en-AU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31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/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514801" y="2803085"/>
          <a:ext cx="2605965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Reminder</a:t>
                      </a:r>
                      <a:r>
                        <a:rPr lang="en-AU" baseline="0" dirty="0" smtClean="0"/>
                        <a:t> of</a:t>
                      </a:r>
                      <a:r>
                        <a:rPr lang="en-AU" dirty="0" smtClean="0"/>
                        <a:t> Units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Frequency – Hz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Wavelength – 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Wave speed – m/s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4775"/>
            <a:ext cx="6539024" cy="1860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A sound wave travelling through an unknown medium has  a frequency of </a:t>
            </a:r>
            <a:r>
              <a:rPr lang="en-AU" dirty="0" smtClean="0"/>
              <a:t>15 Hz </a:t>
            </a:r>
            <a:r>
              <a:rPr lang="en-AU" dirty="0"/>
              <a:t>and a wavelength of 3 metres. At what speed will this wave travel?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539024" y="79743"/>
          <a:ext cx="5581742" cy="206905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81742"/>
              </a:tblGrid>
              <a:tr h="453617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Calculating</a:t>
                      </a:r>
                      <a:r>
                        <a:rPr lang="en-AU" sz="2000" baseline="0" dirty="0" smtClean="0"/>
                        <a:t> Values Relating to Sound Waves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1537192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Write down the information you are given and what you are trying to find.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Rearrange the equation to find your unknown.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Put your numbers into the equation and solve.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Add appropriate units.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 txBox="1">
            <a:spLocks/>
          </p:cNvSpPr>
          <p:nvPr/>
        </p:nvSpPr>
        <p:spPr>
          <a:xfrm>
            <a:off x="0" y="2697468"/>
            <a:ext cx="2658140" cy="1573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 smtClean="0">
                <a:solidFill>
                  <a:srgbClr val="7030A0"/>
                </a:solidFill>
              </a:rPr>
              <a:t>1. </a:t>
            </a:r>
            <a:r>
              <a:rPr lang="en-AU" dirty="0">
                <a:solidFill>
                  <a:srgbClr val="7030A0"/>
                </a:solidFill>
              </a:rPr>
              <a:t> </a:t>
            </a:r>
            <a:r>
              <a:rPr lang="en-AU" dirty="0" smtClean="0">
                <a:solidFill>
                  <a:srgbClr val="7030A0"/>
                </a:solidFill>
              </a:rPr>
              <a:t> f = _____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     λ </a:t>
            </a:r>
            <a:r>
              <a:rPr lang="en-AU" dirty="0" smtClean="0">
                <a:solidFill>
                  <a:srgbClr val="7030A0"/>
                </a:solidFill>
              </a:rPr>
              <a:t>= _____</a:t>
            </a:r>
          </a:p>
          <a:p>
            <a:pPr marL="0" indent="0">
              <a:buNone/>
            </a:pPr>
            <a:r>
              <a:rPr lang="en-AU" dirty="0" smtClean="0">
                <a:solidFill>
                  <a:srgbClr val="7030A0"/>
                </a:solidFill>
              </a:rPr>
              <a:t>      v = _____</a:t>
            </a:r>
          </a:p>
        </p:txBody>
      </p:sp>
      <p:pic>
        <p:nvPicPr>
          <p:cNvPr id="9" name="Picture 2" descr="Image result for wave speed equation triang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99" y="4809718"/>
            <a:ext cx="247650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788656" y="2697468"/>
            <a:ext cx="1640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>
                <a:solidFill>
                  <a:srgbClr val="7030A0"/>
                </a:solidFill>
              </a:rPr>
              <a:t>2. </a:t>
            </a:r>
            <a:r>
              <a:rPr lang="en-AU" sz="2800" dirty="0" smtClean="0">
                <a:solidFill>
                  <a:srgbClr val="7030A0"/>
                </a:solidFill>
              </a:rPr>
              <a:t>v =</a:t>
            </a:r>
            <a:r>
              <a:rPr lang="en-US" sz="2800" dirty="0" smtClean="0">
                <a:solidFill>
                  <a:srgbClr val="7030A0"/>
                </a:solidFill>
              </a:rPr>
              <a:t> f x λ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74842" y="2697468"/>
            <a:ext cx="21051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3. v = __ </a:t>
            </a:r>
            <a:r>
              <a:rPr lang="en-US" sz="2800" dirty="0">
                <a:solidFill>
                  <a:srgbClr val="7030A0"/>
                </a:solidFill>
              </a:rPr>
              <a:t>x </a:t>
            </a:r>
            <a:r>
              <a:rPr lang="en-US" sz="2800" dirty="0" smtClean="0">
                <a:solidFill>
                  <a:srgbClr val="7030A0"/>
                </a:solidFill>
              </a:rPr>
              <a:t>__</a:t>
            </a:r>
            <a:endParaRPr lang="en-US" sz="2800" dirty="0">
              <a:solidFill>
                <a:srgbClr val="7030A0"/>
              </a:solidFill>
            </a:endParaRPr>
          </a:p>
          <a:p>
            <a:r>
              <a:rPr lang="en-US" sz="2800" dirty="0" smtClean="0">
                <a:solidFill>
                  <a:srgbClr val="7030A0"/>
                </a:solidFill>
              </a:rPr>
              <a:t>    v = __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819807"/>
            <a:ext cx="65090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4. The velocity of </a:t>
            </a:r>
            <a:r>
              <a:rPr lang="en-US" sz="2800" dirty="0">
                <a:solidFill>
                  <a:srgbClr val="7030A0"/>
                </a:solidFill>
              </a:rPr>
              <a:t>the sound wave is </a:t>
            </a:r>
            <a:r>
              <a:rPr lang="en-US" sz="2800" dirty="0" smtClean="0">
                <a:solidFill>
                  <a:srgbClr val="7030A0"/>
                </a:solidFill>
              </a:rPr>
              <a:t>_____ .</a:t>
            </a:r>
            <a:endParaRPr lang="en-AU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65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/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40" y="2057400"/>
            <a:ext cx="8274424" cy="2514600"/>
          </a:xfrm>
          <a:solidFill>
            <a:schemeClr val="bg1"/>
          </a:solidFill>
          <a:ln w="38100">
            <a:solidFill>
              <a:srgbClr val="7030A0"/>
            </a:solidFill>
          </a:ln>
        </p:spPr>
        <p:txBody>
          <a:bodyPr anchor="ctr">
            <a:normAutofit/>
          </a:bodyPr>
          <a:lstStyle/>
          <a:p>
            <a:r>
              <a:rPr lang="en-AU" dirty="0" smtClean="0"/>
              <a:t>The Ear and Hearing</a:t>
            </a:r>
            <a:r>
              <a:rPr lang="en-AU" dirty="0"/>
              <a:t/>
            </a:r>
            <a:br>
              <a:rPr lang="en-AU" dirty="0"/>
            </a:br>
            <a:r>
              <a:rPr lang="en-AU" sz="2800" dirty="0"/>
              <a:t>Year </a:t>
            </a:r>
            <a:r>
              <a:rPr lang="en-AU" sz="2800" dirty="0" smtClean="0"/>
              <a:t>9 Physics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296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2609"/>
            <a:ext cx="3590904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396108"/>
            <a:ext cx="4498548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656609"/>
              </p:ext>
            </p:extLst>
          </p:nvPr>
        </p:nvGraphicFramePr>
        <p:xfrm>
          <a:off x="9514481" y="69246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</a:t>
                      </a:r>
                      <a:r>
                        <a:rPr lang="en-AU" baseline="0" dirty="0" smtClean="0"/>
                        <a:t> will we be learning today?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D56355AD-F9E3-406A-AA51-BD8916277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2167"/>
            <a:ext cx="8332381" cy="1620000"/>
          </a:xfrm>
        </p:spPr>
        <p:txBody>
          <a:bodyPr>
            <a:normAutofit/>
          </a:bodyPr>
          <a:lstStyle/>
          <a:p>
            <a:r>
              <a:rPr lang="en-AU" dirty="0" smtClean="0"/>
              <a:t>Differentiate between the functions of the outer, middle and inner ear.</a:t>
            </a:r>
          </a:p>
          <a:p>
            <a:r>
              <a:rPr lang="en-AU" dirty="0" smtClean="0"/>
              <a:t>Identify the major components of the human ear.</a:t>
            </a:r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D56355AD-F9E3-406A-AA51-BD8916277243}"/>
              </a:ext>
            </a:extLst>
          </p:cNvPr>
          <p:cNvSpPr txBox="1">
            <a:spLocks/>
          </p:cNvSpPr>
          <p:nvPr/>
        </p:nvSpPr>
        <p:spPr>
          <a:xfrm>
            <a:off x="0" y="2980883"/>
            <a:ext cx="7405577" cy="3160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A sound wave is caused by vibrations, which can travel through different media to our ears.</a:t>
            </a:r>
          </a:p>
          <a:p>
            <a:endParaRPr lang="en-AU" dirty="0" smtClean="0"/>
          </a:p>
          <a:p>
            <a:r>
              <a:rPr lang="en-AU" dirty="0" smtClean="0"/>
              <a:t>Think-pair-share: How does our body take this sound wave, and turn it into something that we can hear and interpret?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577" y="2929270"/>
            <a:ext cx="4650913" cy="310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uiExpand="1" build="p"/>
      <p:bldP spid="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088921"/>
              </p:ext>
            </p:extLst>
          </p:nvPr>
        </p:nvGraphicFramePr>
        <p:xfrm>
          <a:off x="9514800" y="5103080"/>
          <a:ext cx="26059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Amplify</a:t>
                      </a:r>
                      <a:r>
                        <a:rPr lang="en-US" b="0" baseline="0" dirty="0" smtClean="0"/>
                        <a:t>: the process of making a sound wave louder.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158021"/>
              </p:ext>
            </p:extLst>
          </p:nvPr>
        </p:nvGraphicFramePr>
        <p:xfrm>
          <a:off x="9514800" y="6840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 area of the ear is responsible for amplifying sound waves?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740706"/>
              </p:ext>
            </p:extLst>
          </p:nvPr>
        </p:nvGraphicFramePr>
        <p:xfrm>
          <a:off x="9514800" y="1485628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is</a:t>
                      </a:r>
                      <a:r>
                        <a:rPr lang="en-AU" baseline="0" dirty="0" smtClean="0"/>
                        <a:t> the function of the inner ear?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4775"/>
            <a:ext cx="8559835" cy="2333862"/>
          </a:xfrm>
        </p:spPr>
        <p:txBody>
          <a:bodyPr/>
          <a:lstStyle/>
          <a:p>
            <a:r>
              <a:rPr lang="en-AU" dirty="0" smtClean="0"/>
              <a:t>The human ear is divided into 3 areas:</a:t>
            </a:r>
          </a:p>
          <a:p>
            <a:pPr lvl="1"/>
            <a:r>
              <a:rPr lang="en-AU" dirty="0" smtClean="0"/>
              <a:t>Outer ear – where sound waves are collected.</a:t>
            </a:r>
          </a:p>
          <a:p>
            <a:pPr lvl="1"/>
            <a:r>
              <a:rPr lang="en-AU" dirty="0" smtClean="0"/>
              <a:t>Middle ear – where the </a:t>
            </a:r>
            <a:r>
              <a:rPr lang="en-AU" dirty="0" smtClean="0"/>
              <a:t>sound waves are </a:t>
            </a:r>
            <a:r>
              <a:rPr lang="en-AU" b="1" dirty="0" smtClean="0"/>
              <a:t>amplified</a:t>
            </a:r>
            <a:r>
              <a:rPr lang="en-AU" b="1" dirty="0" smtClean="0"/>
              <a:t>.</a:t>
            </a:r>
          </a:p>
          <a:p>
            <a:pPr lvl="1"/>
            <a:r>
              <a:rPr lang="en-AU" dirty="0" smtClean="0"/>
              <a:t>Inner ear – where sound is changed into electrical signals and sent to the brain.</a:t>
            </a:r>
            <a:endParaRPr lang="en-AU" b="1" dirty="0" smtClean="0"/>
          </a:p>
        </p:txBody>
      </p:sp>
      <p:pic>
        <p:nvPicPr>
          <p:cNvPr id="1026" name="Picture 2" descr="Image result for inner middle and outer e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42" y="2711302"/>
            <a:ext cx="8802558" cy="367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7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755828"/>
              </p:ext>
            </p:extLst>
          </p:nvPr>
        </p:nvGraphicFramePr>
        <p:xfrm>
          <a:off x="7145079" y="68752"/>
          <a:ext cx="2279343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793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Auditory</a:t>
                      </a:r>
                      <a:r>
                        <a:rPr lang="en-US" b="0" baseline="0" dirty="0" smtClean="0"/>
                        <a:t>: relating to the sense of hearing.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766174"/>
              </p:ext>
            </p:extLst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Name </a:t>
                      </a:r>
                      <a:r>
                        <a:rPr lang="en-AU" baseline="0" dirty="0" smtClean="0"/>
                        <a:t>the structures that make up the outer ear.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519875"/>
              </p:ext>
            </p:extLst>
          </p:nvPr>
        </p:nvGraphicFramePr>
        <p:xfrm>
          <a:off x="9514800" y="1264741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is the function of the ear drum?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584775"/>
            <a:ext cx="7145078" cy="5178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 smtClean="0"/>
              <a:t>Outer Ear – where sound waves are collected.</a:t>
            </a:r>
          </a:p>
          <a:p>
            <a:r>
              <a:rPr lang="en-AU" dirty="0" smtClean="0"/>
              <a:t>Pinna (auricle)</a:t>
            </a:r>
          </a:p>
          <a:p>
            <a:pPr lvl="1"/>
            <a:r>
              <a:rPr lang="en-AU" dirty="0" smtClean="0"/>
              <a:t>collects sound waves and directs them into the ear</a:t>
            </a:r>
          </a:p>
          <a:p>
            <a:r>
              <a:rPr lang="en-AU" dirty="0" smtClean="0"/>
              <a:t>Auditory canal</a:t>
            </a:r>
          </a:p>
          <a:p>
            <a:pPr lvl="1"/>
            <a:r>
              <a:rPr lang="en-AU" dirty="0" smtClean="0"/>
              <a:t>carries sound waves 2-3cm to the eardrum</a:t>
            </a:r>
          </a:p>
          <a:p>
            <a:r>
              <a:rPr lang="en-AU" dirty="0" smtClean="0"/>
              <a:t>Eardrum</a:t>
            </a:r>
          </a:p>
          <a:p>
            <a:pPr lvl="1"/>
            <a:r>
              <a:rPr lang="en-AU" dirty="0" smtClean="0"/>
              <a:t>thin membrane separating the outer ear from	   the middle ear</a:t>
            </a:r>
          </a:p>
          <a:p>
            <a:pPr lvl="1"/>
            <a:r>
              <a:rPr lang="en-AU" dirty="0" smtClean="0"/>
              <a:t>Vibrates when struck by a sound wave and transmits sound to the middle ear.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700" y="2461082"/>
            <a:ext cx="5646063" cy="433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9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Ossic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580" y="1074240"/>
            <a:ext cx="3381073" cy="261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466042"/>
              </p:ext>
            </p:extLst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</a:t>
                      </a:r>
                      <a:r>
                        <a:rPr lang="en-AU" baseline="0" dirty="0" smtClean="0"/>
                        <a:t> is the function of the ossicles?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187093"/>
              </p:ext>
            </p:extLst>
          </p:nvPr>
        </p:nvGraphicFramePr>
        <p:xfrm>
          <a:off x="9514800" y="1168519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Describe the path that </a:t>
                      </a:r>
                      <a:r>
                        <a:rPr lang="en-AU" baseline="0" dirty="0" smtClean="0"/>
                        <a:t>sound takes to travels from the pinna to the oval window.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4774"/>
            <a:ext cx="7697972" cy="5390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 smtClean="0"/>
              <a:t>Middle ear – where sound waves are amplified </a:t>
            </a:r>
          </a:p>
          <a:p>
            <a:r>
              <a:rPr lang="en-AU" dirty="0" smtClean="0"/>
              <a:t>The middle ear contains three small bones called the </a:t>
            </a:r>
            <a:r>
              <a:rPr lang="en-AU" b="1" dirty="0" smtClean="0"/>
              <a:t>ossicles.</a:t>
            </a:r>
          </a:p>
          <a:p>
            <a:r>
              <a:rPr lang="en-AU" dirty="0" smtClean="0"/>
              <a:t>They are the:</a:t>
            </a:r>
          </a:p>
          <a:p>
            <a:pPr lvl="1"/>
            <a:r>
              <a:rPr lang="en-AU" dirty="0" smtClean="0"/>
              <a:t>Malleus (hammer)</a:t>
            </a:r>
          </a:p>
          <a:p>
            <a:pPr lvl="1"/>
            <a:r>
              <a:rPr lang="en-AU" dirty="0" smtClean="0"/>
              <a:t>Incus (anvil)</a:t>
            </a:r>
          </a:p>
          <a:p>
            <a:pPr lvl="1"/>
            <a:r>
              <a:rPr lang="en-AU" dirty="0" smtClean="0"/>
              <a:t>Stapes (stirrup)</a:t>
            </a:r>
            <a:endParaRPr lang="en-AU" dirty="0"/>
          </a:p>
          <a:p>
            <a:r>
              <a:rPr lang="en-AU" dirty="0" smtClean="0"/>
              <a:t>They vibrate in response to vibrations from the eardrum, and transmit sound to the </a:t>
            </a:r>
            <a:r>
              <a:rPr lang="en-AU" b="1" dirty="0" smtClean="0"/>
              <a:t>oval window</a:t>
            </a:r>
            <a:r>
              <a:rPr lang="en-AU" dirty="0" smtClean="0"/>
              <a:t>.</a:t>
            </a:r>
          </a:p>
          <a:p>
            <a:r>
              <a:rPr lang="en-AU" dirty="0" smtClean="0"/>
              <a:t>The oval window is a thin membrane connecting the middle ear </a:t>
            </a:r>
            <a:r>
              <a:rPr lang="en-AU" dirty="0"/>
              <a:t>a</a:t>
            </a:r>
            <a:r>
              <a:rPr lang="en-AU" dirty="0" smtClean="0"/>
              <a:t>nd inner ear.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053125"/>
              </p:ext>
            </p:extLst>
          </p:nvPr>
        </p:nvGraphicFramePr>
        <p:xfrm>
          <a:off x="8996906" y="4898670"/>
          <a:ext cx="3077773" cy="1833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777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Note: Eustachian Tube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baseline="0" dirty="0" smtClean="0"/>
                        <a:t>Part of the ear, but not involved in hearing.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baseline="0" dirty="0" smtClean="0"/>
                        <a:t>Ensures air pressure in the middle ear is the same as outside the ear.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7904971" y="2833568"/>
            <a:ext cx="48184" cy="5871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430950" y="1945759"/>
            <a:ext cx="395894" cy="6622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57058" y="3384038"/>
            <a:ext cx="810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Eardrum</a:t>
            </a:r>
            <a:endParaRPr lang="en-AU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430950" y="1688904"/>
            <a:ext cx="1131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Oval window</a:t>
            </a:r>
            <a:endParaRPr lang="en-AU" sz="14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544897"/>
              </p:ext>
            </p:extLst>
          </p:nvPr>
        </p:nvGraphicFramePr>
        <p:xfrm>
          <a:off x="9514800" y="2817278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are the eardrum</a:t>
                      </a:r>
                      <a:r>
                        <a:rPr lang="en-AU" baseline="0" dirty="0" smtClean="0"/>
                        <a:t> and oval window similar? How are they different?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 flipV="1">
            <a:off x="8788195" y="3280135"/>
            <a:ext cx="51297" cy="6972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44810" y="3984509"/>
            <a:ext cx="1369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Eustachian Tube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65408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/>
      <p:bldP spid="16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Image result for Cochlea simpl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750" y="296831"/>
            <a:ext cx="34480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410135"/>
              </p:ext>
            </p:extLst>
          </p:nvPr>
        </p:nvGraphicFramePr>
        <p:xfrm>
          <a:off x="9514800" y="5700045"/>
          <a:ext cx="2605964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Note: Semicircular</a:t>
                      </a:r>
                      <a:r>
                        <a:rPr lang="en-AU" baseline="0" dirty="0" smtClean="0"/>
                        <a:t> Canals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dirty="0" smtClean="0"/>
                        <a:t>Part of the inner ear responsible for balance.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211446"/>
              </p:ext>
            </p:extLst>
          </p:nvPr>
        </p:nvGraphicFramePr>
        <p:xfrm>
          <a:off x="9514800" y="6840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 part of the </a:t>
                      </a:r>
                      <a:r>
                        <a:rPr lang="en-AU" baseline="0" dirty="0" smtClean="0"/>
                        <a:t>cochlea receives information about a sound?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241355"/>
              </p:ext>
            </p:extLst>
          </p:nvPr>
        </p:nvGraphicFramePr>
        <p:xfrm>
          <a:off x="9514800" y="1724861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True or False:</a:t>
                      </a:r>
                    </a:p>
                    <a:p>
                      <a:r>
                        <a:rPr lang="en-AU" dirty="0" smtClean="0"/>
                        <a:t>The</a:t>
                      </a:r>
                      <a:r>
                        <a:rPr lang="en-AU" baseline="0" dirty="0" smtClean="0"/>
                        <a:t> auditory nerve interprets the sound.</a:t>
                      </a:r>
                      <a:endParaRPr lang="en-AU" dirty="0" smtClean="0"/>
                    </a:p>
                    <a:p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4775"/>
            <a:ext cx="7836195" cy="5755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 smtClean="0"/>
              <a:t>Inner ear – </a:t>
            </a:r>
            <a:r>
              <a:rPr lang="en-AU" b="1" dirty="0"/>
              <a:t>where sound is changed </a:t>
            </a:r>
            <a:r>
              <a:rPr lang="en-AU" b="1" dirty="0" smtClean="0"/>
              <a:t>into	 </a:t>
            </a:r>
            <a:r>
              <a:rPr lang="en-AU" b="1" dirty="0"/>
              <a:t>electrical signals and sent to the brain</a:t>
            </a:r>
          </a:p>
          <a:p>
            <a:r>
              <a:rPr lang="en-AU" dirty="0" smtClean="0"/>
              <a:t>Cochlea</a:t>
            </a:r>
          </a:p>
          <a:p>
            <a:pPr lvl="1"/>
            <a:r>
              <a:rPr lang="en-AU" dirty="0" smtClean="0"/>
              <a:t>Snail shaped bone, filled with fluid and tiny hairs.</a:t>
            </a:r>
          </a:p>
          <a:p>
            <a:pPr lvl="1"/>
            <a:r>
              <a:rPr lang="en-AU" dirty="0" smtClean="0"/>
              <a:t>Vibrations create waves in the fluid that move the hairs.</a:t>
            </a:r>
          </a:p>
          <a:p>
            <a:pPr lvl="1"/>
            <a:r>
              <a:rPr lang="en-AU" dirty="0" smtClean="0"/>
              <a:t>These hairs contain receptor cells which pass nerve impulses to the auditory nerve</a:t>
            </a:r>
          </a:p>
          <a:p>
            <a:r>
              <a:rPr lang="en-AU" dirty="0" smtClean="0"/>
              <a:t>Auditory Nerve</a:t>
            </a:r>
          </a:p>
          <a:p>
            <a:pPr lvl="1"/>
            <a:r>
              <a:rPr lang="en-AU" dirty="0" smtClean="0"/>
              <a:t>Carries all of the information about			 the sound signal to the brain for		 interpretation.</a:t>
            </a:r>
          </a:p>
        </p:txBody>
      </p:sp>
      <p:pic>
        <p:nvPicPr>
          <p:cNvPr id="2050" name="Picture 2" descr="Image result for Inner ear si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536" y="3422641"/>
            <a:ext cx="3661662" cy="278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V="1">
            <a:off x="7841511" y="3747082"/>
            <a:ext cx="127591" cy="4944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281812" y="3477708"/>
            <a:ext cx="1571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rgbClr val="FF0000"/>
                </a:solidFill>
              </a:rPr>
              <a:t>Semicircular canals</a:t>
            </a:r>
            <a:endParaRPr lang="en-AU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69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4286</TotalTime>
  <Words>1117</Words>
  <Application>Microsoft Office PowerPoint</Application>
  <PresentationFormat>Widescreen</PresentationFormat>
  <Paragraphs>158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The Ear and Hearing Year 9 Physics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Microsoft account</cp:lastModifiedBy>
  <cp:revision>83</cp:revision>
  <dcterms:created xsi:type="dcterms:W3CDTF">2018-02-20T13:07:19Z</dcterms:created>
  <dcterms:modified xsi:type="dcterms:W3CDTF">2020-06-17T08:08:02Z</dcterms:modified>
</cp:coreProperties>
</file>