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2"/>
  </p:handoutMasterIdLst>
  <p:sldIdLst>
    <p:sldId id="301" r:id="rId2"/>
    <p:sldId id="303" r:id="rId3"/>
    <p:sldId id="304" r:id="rId4"/>
    <p:sldId id="270" r:id="rId5"/>
    <p:sldId id="263" r:id="rId6"/>
    <p:sldId id="258" r:id="rId7"/>
    <p:sldId id="300" r:id="rId8"/>
    <p:sldId id="261" r:id="rId9"/>
    <p:sldId id="273" r:id="rId10"/>
    <p:sldId id="262" r:id="rId11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3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5103080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Amplify</a:t>
                      </a:r>
                      <a:r>
                        <a:rPr lang="en-US" b="0" baseline="0" dirty="0" smtClean="0"/>
                        <a:t>: the process of making a sound wave louder.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area of the ear is responsible for amplifying sound waves?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148562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function of the inner ear?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2333862"/>
          </a:xfrm>
        </p:spPr>
        <p:txBody>
          <a:bodyPr/>
          <a:lstStyle/>
          <a:p>
            <a:r>
              <a:rPr lang="en-AU" dirty="0" smtClean="0"/>
              <a:t>The human ear is divided into 3 areas:</a:t>
            </a:r>
          </a:p>
          <a:p>
            <a:pPr lvl="1"/>
            <a:r>
              <a:rPr lang="en-AU" dirty="0" smtClean="0"/>
              <a:t>Outer ear – where sound waves are collected.</a:t>
            </a:r>
          </a:p>
          <a:p>
            <a:pPr lvl="1"/>
            <a:r>
              <a:rPr lang="en-AU" dirty="0" smtClean="0"/>
              <a:t>Middle ear – where the </a:t>
            </a:r>
            <a:r>
              <a:rPr lang="en-AU" dirty="0" smtClean="0"/>
              <a:t>sound waves are </a:t>
            </a:r>
            <a:r>
              <a:rPr lang="en-AU" b="1" dirty="0" smtClean="0"/>
              <a:t>amplified</a:t>
            </a:r>
            <a:r>
              <a:rPr lang="en-AU" b="1" dirty="0" smtClean="0"/>
              <a:t>.</a:t>
            </a:r>
          </a:p>
          <a:p>
            <a:pPr lvl="1"/>
            <a:r>
              <a:rPr lang="en-AU" dirty="0" smtClean="0"/>
              <a:t>Inner ear – where sound is changed into electrical signals and sent to the brain.</a:t>
            </a:r>
            <a:endParaRPr lang="en-AU" b="1" dirty="0" smtClean="0"/>
          </a:p>
        </p:txBody>
      </p:sp>
      <p:pic>
        <p:nvPicPr>
          <p:cNvPr id="1026" name="Picture 2" descr="Image result for inner middle and outer e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2" y="2711302"/>
            <a:ext cx="8802558" cy="367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170"/>
            <a:ext cx="1113236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Complete the Problems with Hearing worksheet </a:t>
            </a:r>
            <a:r>
              <a:rPr lang="en-AU" dirty="0" smtClean="0"/>
              <a:t>on a paper copy or on your device using </a:t>
            </a:r>
            <a:r>
              <a:rPr lang="en-AU" dirty="0" smtClean="0"/>
              <a:t>pages </a:t>
            </a:r>
            <a:r>
              <a:rPr lang="en-AU" dirty="0" smtClean="0"/>
              <a:t>76 -</a:t>
            </a:r>
            <a:r>
              <a:rPr lang="en-AU" dirty="0" smtClean="0"/>
              <a:t>77 </a:t>
            </a:r>
            <a:r>
              <a:rPr lang="en-AU" dirty="0" smtClean="0"/>
              <a:t>of</a:t>
            </a:r>
            <a:r>
              <a:rPr lang="en-AU" dirty="0" smtClean="0"/>
              <a:t> </a:t>
            </a:r>
            <a:r>
              <a:rPr lang="en-AU" dirty="0" smtClean="0"/>
              <a:t>the textbook.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Ossic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580" y="1074240"/>
            <a:ext cx="3381073" cy="26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is the function of the ossicles?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116851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 the path that </a:t>
                      </a:r>
                      <a:r>
                        <a:rPr lang="en-AU" baseline="0" dirty="0" smtClean="0"/>
                        <a:t>sound takes to travels from the pinna to the oval window.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4"/>
            <a:ext cx="7697972" cy="53907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Middle ear – where sound waves are amplified </a:t>
            </a:r>
          </a:p>
          <a:p>
            <a:r>
              <a:rPr lang="en-AU" dirty="0" smtClean="0"/>
              <a:t>The middle ear contains three small bones called the </a:t>
            </a:r>
            <a:r>
              <a:rPr lang="en-AU" b="1" dirty="0" smtClean="0"/>
              <a:t>ossicles.</a:t>
            </a:r>
          </a:p>
          <a:p>
            <a:r>
              <a:rPr lang="en-AU" dirty="0" smtClean="0"/>
              <a:t>They are the:</a:t>
            </a:r>
          </a:p>
          <a:p>
            <a:pPr lvl="1"/>
            <a:r>
              <a:rPr lang="en-AU" dirty="0" smtClean="0"/>
              <a:t>Malleus (hammer)</a:t>
            </a:r>
          </a:p>
          <a:p>
            <a:pPr lvl="1"/>
            <a:r>
              <a:rPr lang="en-AU" dirty="0" smtClean="0"/>
              <a:t>Incus (anvil)</a:t>
            </a:r>
          </a:p>
          <a:p>
            <a:pPr lvl="1"/>
            <a:r>
              <a:rPr lang="en-AU" dirty="0" smtClean="0"/>
              <a:t>Stapes (stirrup)</a:t>
            </a:r>
            <a:endParaRPr lang="en-AU" dirty="0"/>
          </a:p>
          <a:p>
            <a:r>
              <a:rPr lang="en-AU" dirty="0" smtClean="0"/>
              <a:t>They vibrate in response to vibrations from the eardrum, and transmit sound to the </a:t>
            </a:r>
            <a:r>
              <a:rPr lang="en-AU" b="1" dirty="0" smtClean="0"/>
              <a:t>oval window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oval window is a thin membrane connecting the middle ear </a:t>
            </a:r>
            <a:r>
              <a:rPr lang="en-AU" dirty="0"/>
              <a:t>a</a:t>
            </a:r>
            <a:r>
              <a:rPr lang="en-AU" dirty="0" smtClean="0"/>
              <a:t>nd inner ear.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7904971" y="2833568"/>
            <a:ext cx="48184" cy="587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8430950" y="1945759"/>
            <a:ext cx="395894" cy="662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57058" y="3384038"/>
            <a:ext cx="810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Eardrum</a:t>
            </a:r>
            <a:endParaRPr lang="en-AU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430950" y="1688904"/>
            <a:ext cx="113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Oval window</a:t>
            </a:r>
            <a:endParaRPr lang="en-AU" sz="1400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788195" y="3280135"/>
            <a:ext cx="51297" cy="6972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144810" y="3984509"/>
            <a:ext cx="1369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/>
              <a:t>Eustachian Tube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2547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uiExpand="1"/>
      <p:bldP spid="16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the part of the inner ear that is responsible for balance, not hearing.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514800" y="1724861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part of the </a:t>
                      </a:r>
                      <a:r>
                        <a:rPr lang="en-AU" baseline="0" dirty="0" smtClean="0"/>
                        <a:t>cochlea receives information about a sound?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7836195" cy="5755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 smtClean="0"/>
              <a:t>Inner ear – </a:t>
            </a:r>
            <a:r>
              <a:rPr lang="en-AU" b="1" dirty="0"/>
              <a:t>where sound is changed </a:t>
            </a:r>
            <a:r>
              <a:rPr lang="en-AU" b="1" dirty="0" smtClean="0"/>
              <a:t>into	 </a:t>
            </a:r>
            <a:r>
              <a:rPr lang="en-AU" b="1" dirty="0"/>
              <a:t>electrical signals and sent to the brain</a:t>
            </a:r>
          </a:p>
          <a:p>
            <a:r>
              <a:rPr lang="en-AU" dirty="0" smtClean="0"/>
              <a:t>Cochlea</a:t>
            </a:r>
          </a:p>
          <a:p>
            <a:pPr lvl="1"/>
            <a:r>
              <a:rPr lang="en-AU" dirty="0" smtClean="0"/>
              <a:t>Snail shaped bone, filled with fluid and tiny hairs.</a:t>
            </a:r>
          </a:p>
          <a:p>
            <a:pPr lvl="1"/>
            <a:r>
              <a:rPr lang="en-AU" dirty="0" smtClean="0"/>
              <a:t>Vibrations create waves in the fluid that move the hairs.</a:t>
            </a:r>
          </a:p>
          <a:p>
            <a:pPr lvl="1"/>
            <a:r>
              <a:rPr lang="en-AU" dirty="0" smtClean="0"/>
              <a:t>These hairs contain receptor cells which pass nerve impulses to the auditory nerve</a:t>
            </a:r>
          </a:p>
          <a:p>
            <a:r>
              <a:rPr lang="en-AU" dirty="0" smtClean="0"/>
              <a:t>Auditory Nerve</a:t>
            </a:r>
          </a:p>
          <a:p>
            <a:pPr lvl="1"/>
            <a:r>
              <a:rPr lang="en-AU" dirty="0" smtClean="0"/>
              <a:t>Carries all of the information about			 the sound signal to the brain for		 interpretation.</a:t>
            </a:r>
          </a:p>
        </p:txBody>
      </p:sp>
      <p:pic>
        <p:nvPicPr>
          <p:cNvPr id="2050" name="Picture 2" descr="Image result for Inner ear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536" y="3422641"/>
            <a:ext cx="3661662" cy="278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514800" y="310700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True or False:</a:t>
                      </a:r>
                    </a:p>
                    <a:p>
                      <a:r>
                        <a:rPr lang="en-AU" dirty="0" smtClean="0"/>
                        <a:t>The</a:t>
                      </a:r>
                      <a:r>
                        <a:rPr lang="en-AU" baseline="0" dirty="0" smtClean="0"/>
                        <a:t> auditory nerve interprets the sound.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7841511" y="3747082"/>
            <a:ext cx="127591" cy="4944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281812" y="3477708"/>
            <a:ext cx="1571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 smtClean="0">
                <a:solidFill>
                  <a:srgbClr val="FF0000"/>
                </a:solidFill>
              </a:rPr>
              <a:t>Semicircular canals</a:t>
            </a:r>
            <a:endParaRPr lang="en-AU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93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Problems with Hearing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/>
              <a:t>Year </a:t>
            </a:r>
            <a:r>
              <a:rPr lang="en-AU" sz="2800" dirty="0" smtClean="0"/>
              <a:t>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656609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will we be learning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2167"/>
            <a:ext cx="8332381" cy="1620000"/>
          </a:xfrm>
        </p:spPr>
        <p:txBody>
          <a:bodyPr>
            <a:normAutofit/>
          </a:bodyPr>
          <a:lstStyle/>
          <a:p>
            <a:r>
              <a:rPr lang="en-AU" dirty="0" smtClean="0"/>
              <a:t>Describe sound level and the scale used to measure it.</a:t>
            </a:r>
          </a:p>
          <a:p>
            <a:r>
              <a:rPr lang="en-AU" dirty="0" smtClean="0"/>
              <a:t>Identify a hearing impairment and methods of treatment.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D56355AD-F9E3-406A-AA51-BD8916277243}"/>
              </a:ext>
            </a:extLst>
          </p:cNvPr>
          <p:cNvSpPr txBox="1">
            <a:spLocks/>
          </p:cNvSpPr>
          <p:nvPr/>
        </p:nvSpPr>
        <p:spPr>
          <a:xfrm>
            <a:off x="0" y="2980883"/>
            <a:ext cx="7444076" cy="3160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Think, Pair, Share: </a:t>
            </a:r>
            <a:r>
              <a:rPr lang="en-AU" dirty="0" smtClean="0"/>
              <a:t>If </a:t>
            </a:r>
            <a:r>
              <a:rPr lang="en-AU" dirty="0" smtClean="0"/>
              <a:t>you put your ear buds in and accidentally have the volume turned </a:t>
            </a:r>
            <a:r>
              <a:rPr lang="en-AU" dirty="0" smtClean="0"/>
              <a:t>up high, </a:t>
            </a:r>
            <a:r>
              <a:rPr lang="en-AU" dirty="0" smtClean="0"/>
              <a:t>what happens?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Why </a:t>
            </a:r>
            <a:r>
              <a:rPr lang="en-AU" dirty="0" smtClean="0"/>
              <a:t>might this happen?</a:t>
            </a:r>
          </a:p>
          <a:p>
            <a:endParaRPr lang="en-AU" dirty="0" smtClean="0"/>
          </a:p>
        </p:txBody>
      </p:sp>
      <p:pic>
        <p:nvPicPr>
          <p:cNvPr id="1026" name="Picture 2" descr="Image result for ear buds  too 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637" y="2192167"/>
            <a:ext cx="3817688" cy="3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uiExpand="1" build="p"/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84775"/>
            <a:ext cx="630874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dirty="0" smtClean="0"/>
              <a:t>Sound </a:t>
            </a:r>
            <a:r>
              <a:rPr lang="en-AU" sz="3200" b="1" dirty="0" smtClean="0"/>
              <a:t>level</a:t>
            </a:r>
          </a:p>
          <a:p>
            <a:r>
              <a:rPr lang="en-AU" sz="3200" dirty="0" smtClean="0"/>
              <a:t>A </a:t>
            </a:r>
            <a:r>
              <a:rPr lang="en-AU" sz="3200" dirty="0" smtClean="0"/>
              <a:t>measure of the intensity of sound that we hear.</a:t>
            </a:r>
          </a:p>
          <a:p>
            <a:r>
              <a:rPr lang="en-AU" sz="3200" dirty="0" smtClean="0"/>
              <a:t>Measured in decibels (dB)</a:t>
            </a:r>
          </a:p>
          <a:p>
            <a:pPr lvl="1"/>
            <a:r>
              <a:rPr lang="en-AU" sz="2800" dirty="0" smtClean="0"/>
              <a:t>Named after </a:t>
            </a:r>
            <a:r>
              <a:rPr lang="en-AU" sz="2800" dirty="0" smtClean="0"/>
              <a:t>Alexander Graham </a:t>
            </a:r>
            <a:r>
              <a:rPr lang="en-AU" sz="2800" dirty="0" smtClean="0"/>
              <a:t>Bell, the inventor of the </a:t>
            </a:r>
            <a:r>
              <a:rPr lang="en-AU" sz="2800" dirty="0" smtClean="0"/>
              <a:t>telephone.</a:t>
            </a:r>
          </a:p>
          <a:p>
            <a:r>
              <a:rPr lang="en-AU" sz="3200" dirty="0" smtClean="0"/>
              <a:t>As </a:t>
            </a:r>
            <a:r>
              <a:rPr lang="en-AU" sz="3200" dirty="0" smtClean="0"/>
              <a:t>the sound level increases by 10, it gets 10 times more intense.</a:t>
            </a:r>
            <a:endParaRPr lang="en-AU" sz="3200" dirty="0"/>
          </a:p>
        </p:txBody>
      </p:sp>
      <p:pic>
        <p:nvPicPr>
          <p:cNvPr id="3" name="Picture 2" descr="Image result for Sound le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" b="3114"/>
          <a:stretch/>
        </p:blipFill>
        <p:spPr bwMode="auto">
          <a:xfrm>
            <a:off x="6290349" y="-15341"/>
            <a:ext cx="5901650" cy="586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79809"/>
              </p:ext>
            </p:extLst>
          </p:nvPr>
        </p:nvGraphicFramePr>
        <p:xfrm>
          <a:off x="180237" y="4743648"/>
          <a:ext cx="282071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</a:t>
                      </a:r>
                      <a:r>
                        <a:rPr lang="en-AU" baseline="0" dirty="0" smtClean="0"/>
                        <a:t> sound level increases from 30 dB to 40 dB, what is the increase in intensity?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833492"/>
              </p:ext>
            </p:extLst>
          </p:nvPr>
        </p:nvGraphicFramePr>
        <p:xfrm>
          <a:off x="3235293" y="4743648"/>
          <a:ext cx="282071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0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If the</a:t>
                      </a:r>
                      <a:r>
                        <a:rPr lang="en-AU" baseline="0" dirty="0" smtClean="0"/>
                        <a:t> sound level increases from 30 dB to 50 dB, what is the increase in intensity?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217612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At</a:t>
                      </a:r>
                      <a:r>
                        <a:rPr lang="en-AU" baseline="0" dirty="0" smtClean="0"/>
                        <a:t> what sound level are we at risk of causing damage to our ears?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726076"/>
              </p:ext>
            </p:extLst>
          </p:nvPr>
        </p:nvGraphicFramePr>
        <p:xfrm>
          <a:off x="9514800" y="1570689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types of noises are capable of causing permanent hearing damage? What sound level are these?</a:t>
                      </a:r>
                      <a:endParaRPr lang="en-AU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932283"/>
              </p:ext>
            </p:extLst>
          </p:nvPr>
        </p:nvGraphicFramePr>
        <p:xfrm>
          <a:off x="9514800" y="3621618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 smtClean="0"/>
                        <a:t>Construction workers work with drills all</a:t>
                      </a:r>
                      <a:r>
                        <a:rPr lang="en-AU" baseline="0" dirty="0" smtClean="0"/>
                        <a:t> day, suggest a way that they reduce their risk of hearing damage.</a:t>
                      </a:r>
                      <a:endParaRPr lang="en-AU" dirty="0" smtClean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8" descr="Image result for Sound le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" b="3114"/>
          <a:stretch/>
        </p:blipFill>
        <p:spPr bwMode="auto">
          <a:xfrm>
            <a:off x="3023293" y="292387"/>
            <a:ext cx="6491507" cy="64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0" y="584775"/>
            <a:ext cx="3023293" cy="4351338"/>
          </a:xfrm>
        </p:spPr>
        <p:txBody>
          <a:bodyPr>
            <a:noAutofit/>
          </a:bodyPr>
          <a:lstStyle/>
          <a:p>
            <a:r>
              <a:rPr lang="en-AU" sz="3200" dirty="0" smtClean="0"/>
              <a:t>Use </a:t>
            </a:r>
            <a:r>
              <a:rPr lang="en-AU" sz="3200" dirty="0"/>
              <a:t>the decibel scale </a:t>
            </a:r>
            <a:r>
              <a:rPr lang="en-AU" sz="3200" dirty="0" smtClean="0"/>
              <a:t>diagram to help you a</a:t>
            </a:r>
            <a:r>
              <a:rPr lang="en-AU" sz="3200" dirty="0" smtClean="0"/>
              <a:t>nswer each question.</a:t>
            </a:r>
            <a:endParaRPr lang="en-AU" sz="3200" dirty="0" smtClean="0"/>
          </a:p>
        </p:txBody>
      </p:sp>
    </p:spTree>
    <p:extLst>
      <p:ext uri="{BB962C8B-B14F-4D97-AF65-F5344CB8AC3E}">
        <p14:creationId xmlns:p14="http://schemas.microsoft.com/office/powerpoint/2010/main" val="41705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10515600" cy="5352273"/>
          </a:xfrm>
        </p:spPr>
        <p:txBody>
          <a:bodyPr/>
          <a:lstStyle/>
          <a:p>
            <a:r>
              <a:rPr lang="en-AU" dirty="0" smtClean="0"/>
              <a:t>Understanding the types of sounds that are safe, or dangerous, will help you to protect your hearing. You only get one pair of ears, so look after them!</a:t>
            </a:r>
          </a:p>
          <a:p>
            <a:endParaRPr lang="en-AU" dirty="0"/>
          </a:p>
          <a:p>
            <a:r>
              <a:rPr lang="en-AU" dirty="0" smtClean="0"/>
              <a:t>Understanding the types of noises that can cause hearing damage, will help you to understand ways of preventing and treating hearing loss.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3277995"/>
            <a:ext cx="4799066" cy="824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 smtClean="0"/>
              <a:t>Above what sound level should we use hearing protection?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80005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584775"/>
            <a:ext cx="5627549" cy="190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What </a:t>
            </a:r>
            <a:r>
              <a:rPr lang="en-AU" dirty="0" smtClean="0"/>
              <a:t>unit of measurement do we use for sound level</a:t>
            </a:r>
            <a:r>
              <a:rPr lang="en-AU" dirty="0" smtClean="0"/>
              <a:t>? By how much does sound intensity increase for each step on the scale? </a:t>
            </a:r>
            <a:endParaRPr lang="en-A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DE4CDE6-2979-4292-9E38-3C12910BF466}"/>
              </a:ext>
            </a:extLst>
          </p:cNvPr>
          <p:cNvSpPr txBox="1">
            <a:spLocks/>
          </p:cNvSpPr>
          <p:nvPr/>
        </p:nvSpPr>
        <p:spPr>
          <a:xfrm>
            <a:off x="0" y="5071259"/>
            <a:ext cx="4919247" cy="105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 smtClean="0"/>
              <a:t>Describe a type of sound capable of causing hearing loss?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457542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pic>
        <p:nvPicPr>
          <p:cNvPr id="13" name="Picture 12" descr="Image result for Sound leve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" b="3114"/>
          <a:stretch/>
        </p:blipFill>
        <p:spPr bwMode="auto">
          <a:xfrm>
            <a:off x="5700493" y="53047"/>
            <a:ext cx="6491507" cy="644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05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/>
      <p:bldP spid="9" grpId="0" animBg="1"/>
      <p:bldP spid="11" grpId="0"/>
      <p:bldP spid="14" grpId="0" build="p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607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Problems with Hearing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89</cp:revision>
  <dcterms:created xsi:type="dcterms:W3CDTF">2018-02-20T13:07:19Z</dcterms:created>
  <dcterms:modified xsi:type="dcterms:W3CDTF">2020-06-17T00:36:39Z</dcterms:modified>
</cp:coreProperties>
</file>