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97" r:id="rId2"/>
    <p:sldId id="298" r:id="rId3"/>
    <p:sldId id="310" r:id="rId4"/>
    <p:sldId id="270" r:id="rId5"/>
    <p:sldId id="263" r:id="rId6"/>
    <p:sldId id="258" r:id="rId7"/>
    <p:sldId id="301" r:id="rId8"/>
    <p:sldId id="302" r:id="rId9"/>
    <p:sldId id="303" r:id="rId10"/>
    <p:sldId id="307" r:id="rId11"/>
    <p:sldId id="308" r:id="rId12"/>
    <p:sldId id="309" r:id="rId13"/>
    <p:sldId id="261" r:id="rId14"/>
    <p:sldId id="273" r:id="rId15"/>
    <p:sldId id="262" r:id="rId16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46" d="100"/>
          <a:sy n="46" d="100"/>
        </p:scale>
        <p:origin x="51" y="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17/06/2020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17/06/2020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17/06/2020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17/06/2020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youtube.com/watch?v=UdH85JPUg6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173580"/>
              </p:ext>
            </p:extLst>
          </p:nvPr>
        </p:nvGraphicFramePr>
        <p:xfrm>
          <a:off x="9514800" y="5013738"/>
          <a:ext cx="2605964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Auditory</a:t>
                      </a:r>
                      <a:r>
                        <a:rPr lang="en-US" b="0" baseline="0" dirty="0" smtClean="0"/>
                        <a:t>: relating to the sense of hearing.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928373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List</a:t>
                      </a:r>
                      <a:r>
                        <a:rPr lang="en-AU" baseline="0" dirty="0" smtClean="0"/>
                        <a:t> the three parts of the outer ear.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900719"/>
              </p:ext>
            </p:extLst>
          </p:nvPr>
        </p:nvGraphicFramePr>
        <p:xfrm>
          <a:off x="9514800" y="136867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Describe</a:t>
                      </a:r>
                      <a:r>
                        <a:rPr lang="en-AU" baseline="0" dirty="0" smtClean="0"/>
                        <a:t> the role of the ear drum in hearing.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 txBox="1">
            <a:spLocks/>
          </p:cNvSpPr>
          <p:nvPr/>
        </p:nvSpPr>
        <p:spPr>
          <a:xfrm>
            <a:off x="838200" y="720000"/>
            <a:ext cx="85598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Outer Ear – where sound waves are collected</a:t>
            </a:r>
          </a:p>
          <a:p>
            <a:r>
              <a:rPr lang="en-AU" dirty="0" smtClean="0"/>
              <a:t>Ear flaps (auricle)</a:t>
            </a:r>
          </a:p>
          <a:p>
            <a:pPr lvl="1"/>
            <a:r>
              <a:rPr lang="en-AU" dirty="0" smtClean="0"/>
              <a:t>collects sound waves and directs them into the ear canal</a:t>
            </a:r>
          </a:p>
          <a:p>
            <a:r>
              <a:rPr lang="en-AU" dirty="0" smtClean="0"/>
              <a:t>Ear (</a:t>
            </a:r>
            <a:r>
              <a:rPr lang="en-AU" b="1" dirty="0" smtClean="0"/>
              <a:t>auditory</a:t>
            </a:r>
            <a:r>
              <a:rPr lang="en-AU" dirty="0" smtClean="0"/>
              <a:t>) canal</a:t>
            </a:r>
          </a:p>
          <a:p>
            <a:pPr lvl="1"/>
            <a:r>
              <a:rPr lang="en-AU" dirty="0" smtClean="0"/>
              <a:t>carries sound waves 2-3cm to the eardrum</a:t>
            </a:r>
          </a:p>
          <a:p>
            <a:r>
              <a:rPr lang="en-AU" dirty="0" smtClean="0"/>
              <a:t>Eardrum</a:t>
            </a:r>
          </a:p>
          <a:p>
            <a:pPr lvl="1"/>
            <a:r>
              <a:rPr lang="en-AU" dirty="0" smtClean="0"/>
              <a:t>thin membrane separating outer ear from middle ear</a:t>
            </a:r>
          </a:p>
          <a:p>
            <a:pPr lvl="1"/>
            <a:r>
              <a:rPr lang="en-AU" dirty="0" smtClean="0"/>
              <a:t>Vibrates when struck by a sound wave in order to transmit sound to the middle ear</a:t>
            </a:r>
          </a:p>
        </p:txBody>
      </p:sp>
      <p:pic>
        <p:nvPicPr>
          <p:cNvPr id="14" name="Picture 2" descr="Image result for outer ear simple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4" y="4469540"/>
            <a:ext cx="3489325" cy="225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17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181194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/>
              <a:t>Development/Guided Practice </a:t>
            </a:r>
            <a:endParaRPr lang="en-AU" sz="3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629207"/>
              </p:ext>
            </p:extLst>
          </p:nvPr>
        </p:nvGraphicFramePr>
        <p:xfrm>
          <a:off x="9514799" y="4886554"/>
          <a:ext cx="2605965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Reminders: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Amplitude:</a:t>
                      </a:r>
                      <a:r>
                        <a:rPr lang="en-US" b="0" baseline="0" dirty="0" smtClean="0"/>
                        <a:t> the distance from the mid point of a wave to its peak/trough.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5"/>
            <a:ext cx="7166344" cy="12031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 smtClean="0"/>
              <a:t>Looking at waves below, are they interacting to cause constructive or destructive interference? Justify your answer.</a:t>
            </a:r>
            <a:endParaRPr lang="en-AU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585583"/>
              </p:ext>
            </p:extLst>
          </p:nvPr>
        </p:nvGraphicFramePr>
        <p:xfrm>
          <a:off x="7341781" y="127453"/>
          <a:ext cx="4725821" cy="18985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25821"/>
              </a:tblGrid>
              <a:tr h="395785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Identifying</a:t>
                      </a:r>
                      <a:r>
                        <a:rPr lang="en-AU" sz="2000" baseline="0" dirty="0" smtClean="0"/>
                        <a:t> Interference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1502264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1800" baseline="0" dirty="0" smtClean="0"/>
                        <a:t>Are the two waves interfering to make a wave of a</a:t>
                      </a:r>
                      <a:r>
                        <a:rPr lang="en-AU" sz="1800" b="1" baseline="0" dirty="0" smtClean="0"/>
                        <a:t> larger amplitude</a:t>
                      </a:r>
                      <a:r>
                        <a:rPr lang="en-AU" sz="1800" baseline="0" dirty="0" smtClean="0"/>
                        <a:t>? = </a:t>
                      </a:r>
                      <a:r>
                        <a:rPr lang="en-AU" sz="1800" baseline="0" dirty="0" smtClean="0"/>
                        <a:t>Constructive</a:t>
                      </a:r>
                    </a:p>
                    <a:p>
                      <a:pPr marL="457200" indent="-457200">
                        <a:buAutoNum type="arabicPeriod"/>
                      </a:pPr>
                      <a:endParaRPr lang="en-AU" sz="1800" baseline="0" dirty="0" smtClean="0"/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1800" b="0" baseline="0" dirty="0" smtClean="0"/>
                        <a:t>Are the 2 waves interacting to make a wave of a </a:t>
                      </a:r>
                      <a:r>
                        <a:rPr lang="en-AU" sz="1800" b="1" baseline="0" dirty="0" smtClean="0"/>
                        <a:t>smaller amplitude</a:t>
                      </a:r>
                      <a:r>
                        <a:rPr lang="en-AU" sz="1800" b="0" baseline="0" dirty="0" smtClean="0"/>
                        <a:t>? = Destructive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2" descr="Image result for destructive interfer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4" y="1787961"/>
            <a:ext cx="7249866" cy="445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7904440" y="2349796"/>
            <a:ext cx="3901002" cy="2365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>
                <a:solidFill>
                  <a:srgbClr val="0070C0"/>
                </a:solidFill>
              </a:rPr>
              <a:t>The waves are interacting to create a wave of a _________ _______, therefore this is _________ interference.</a:t>
            </a:r>
            <a:endParaRPr lang="en-A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04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181194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/>
              <a:t>Development/Guided Practice </a:t>
            </a:r>
            <a:endParaRPr lang="en-AU" sz="3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629207"/>
              </p:ext>
            </p:extLst>
          </p:nvPr>
        </p:nvGraphicFramePr>
        <p:xfrm>
          <a:off x="9514799" y="4886554"/>
          <a:ext cx="2605965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Reminders: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Amplitude:</a:t>
                      </a:r>
                      <a:r>
                        <a:rPr lang="en-US" b="0" baseline="0" dirty="0" smtClean="0"/>
                        <a:t> the distance from the mid point of a wave to its peak/trough.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5"/>
            <a:ext cx="7166344" cy="1711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Miss Lagrange is at a concert and she decides to walk to the bathroom, on her way she notice that the sound gets louder at one point, what type of interference is causing this?</a:t>
            </a:r>
            <a:endParaRPr lang="en-AU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585583"/>
              </p:ext>
            </p:extLst>
          </p:nvPr>
        </p:nvGraphicFramePr>
        <p:xfrm>
          <a:off x="7341781" y="127453"/>
          <a:ext cx="4725821" cy="18985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25821"/>
              </a:tblGrid>
              <a:tr h="395785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Identifying</a:t>
                      </a:r>
                      <a:r>
                        <a:rPr lang="en-AU" sz="2000" baseline="0" dirty="0" smtClean="0"/>
                        <a:t> Interference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1502264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1800" baseline="0" dirty="0" smtClean="0"/>
                        <a:t>Are the two waves interfering to make a wave of a</a:t>
                      </a:r>
                      <a:r>
                        <a:rPr lang="en-AU" sz="1800" b="1" baseline="0" dirty="0" smtClean="0"/>
                        <a:t> larger amplitude</a:t>
                      </a:r>
                      <a:r>
                        <a:rPr lang="en-AU" sz="1800" baseline="0" dirty="0" smtClean="0"/>
                        <a:t>? = </a:t>
                      </a:r>
                      <a:r>
                        <a:rPr lang="en-AU" sz="1800" baseline="0" dirty="0" smtClean="0"/>
                        <a:t>Constructive</a:t>
                      </a:r>
                    </a:p>
                    <a:p>
                      <a:pPr marL="457200" indent="-457200">
                        <a:buAutoNum type="arabicPeriod"/>
                      </a:pPr>
                      <a:endParaRPr lang="en-AU" sz="1800" baseline="0" dirty="0" smtClean="0"/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1800" b="0" baseline="0" dirty="0" smtClean="0"/>
                        <a:t>Are the 2 waves interacting to make a wave of a </a:t>
                      </a:r>
                      <a:r>
                        <a:rPr lang="en-AU" sz="1800" b="1" baseline="0" dirty="0" smtClean="0"/>
                        <a:t>smaller amplitude</a:t>
                      </a:r>
                      <a:r>
                        <a:rPr lang="en-AU" sz="1800" b="0" baseline="0" dirty="0" smtClean="0"/>
                        <a:t>? = Destructive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7904440" y="2349796"/>
            <a:ext cx="3901002" cy="2365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>
                <a:solidFill>
                  <a:srgbClr val="0070C0"/>
                </a:solidFill>
              </a:rPr>
              <a:t>The waves are interacting to create a wave of a _________ _______, therefore this is _________ interference.</a:t>
            </a:r>
            <a:endParaRPr lang="en-AU" dirty="0">
              <a:solidFill>
                <a:srgbClr val="0070C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320" y="2467724"/>
            <a:ext cx="3374066" cy="394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9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181194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/>
              <a:t>Development/Guided Practice </a:t>
            </a:r>
            <a:endParaRPr lang="en-AU" sz="3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629207"/>
              </p:ext>
            </p:extLst>
          </p:nvPr>
        </p:nvGraphicFramePr>
        <p:xfrm>
          <a:off x="9514799" y="4886554"/>
          <a:ext cx="2605965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Reminders: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Amplitude:</a:t>
                      </a:r>
                      <a:r>
                        <a:rPr lang="en-US" b="0" baseline="0" dirty="0" smtClean="0"/>
                        <a:t> the distance from the mid point of a wave to its peak/trough.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4"/>
            <a:ext cx="7166344" cy="2270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Noise cancelling headphones act to cancel out constant background noise such as a plane engine. Which type of interference is occurring within the headphones to cancel out the background noise? Justify your choice.</a:t>
            </a:r>
            <a:endParaRPr lang="en-AU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585583"/>
              </p:ext>
            </p:extLst>
          </p:nvPr>
        </p:nvGraphicFramePr>
        <p:xfrm>
          <a:off x="7341781" y="127453"/>
          <a:ext cx="4725821" cy="18985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25821"/>
              </a:tblGrid>
              <a:tr h="395785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Identifying</a:t>
                      </a:r>
                      <a:r>
                        <a:rPr lang="en-AU" sz="2000" baseline="0" dirty="0" smtClean="0"/>
                        <a:t> Interference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1502264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1800" baseline="0" dirty="0" smtClean="0"/>
                        <a:t>Are the two waves interfering to make a wave of a</a:t>
                      </a:r>
                      <a:r>
                        <a:rPr lang="en-AU" sz="1800" b="1" baseline="0" dirty="0" smtClean="0"/>
                        <a:t> larger amplitude</a:t>
                      </a:r>
                      <a:r>
                        <a:rPr lang="en-AU" sz="1800" baseline="0" dirty="0" smtClean="0"/>
                        <a:t>? = </a:t>
                      </a:r>
                      <a:r>
                        <a:rPr lang="en-AU" sz="1800" baseline="0" dirty="0" smtClean="0"/>
                        <a:t>Constructive</a:t>
                      </a:r>
                    </a:p>
                    <a:p>
                      <a:pPr marL="457200" indent="-457200">
                        <a:buAutoNum type="arabicPeriod"/>
                      </a:pPr>
                      <a:endParaRPr lang="en-AU" sz="1800" baseline="0" dirty="0" smtClean="0"/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1800" b="0" baseline="0" dirty="0" smtClean="0"/>
                        <a:t>Are the 2 waves interacting to make a wave of a </a:t>
                      </a:r>
                      <a:r>
                        <a:rPr lang="en-AU" sz="1800" b="1" baseline="0" dirty="0" smtClean="0"/>
                        <a:t>smaller amplitude</a:t>
                      </a:r>
                      <a:r>
                        <a:rPr lang="en-AU" sz="1800" b="0" baseline="0" dirty="0" smtClean="0"/>
                        <a:t>? = Destructive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7904440" y="2349796"/>
            <a:ext cx="3901002" cy="2365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>
                <a:solidFill>
                  <a:srgbClr val="0070C0"/>
                </a:solidFill>
              </a:rPr>
              <a:t>The waves are interacting to create a wave of a _________ _______, therefore this is _________ interference.</a:t>
            </a:r>
            <a:endParaRPr lang="en-AU" dirty="0">
              <a:solidFill>
                <a:srgbClr val="0070C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124" y="3048742"/>
            <a:ext cx="2608009" cy="341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2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01488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DE4CDE6-2979-4292-9E38-3C12910B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584775"/>
            <a:ext cx="11063177" cy="3469229"/>
          </a:xfrm>
        </p:spPr>
        <p:txBody>
          <a:bodyPr>
            <a:normAutofit/>
          </a:bodyPr>
          <a:lstStyle/>
          <a:p>
            <a:r>
              <a:rPr lang="en-AU" dirty="0" smtClean="0"/>
              <a:t>Many every day events </a:t>
            </a:r>
            <a:r>
              <a:rPr lang="en-AU" dirty="0" smtClean="0"/>
              <a:t>involving waves </a:t>
            </a:r>
            <a:r>
              <a:rPr lang="en-AU" dirty="0" smtClean="0"/>
              <a:t>are a result of waves interacting</a:t>
            </a:r>
            <a:r>
              <a:rPr lang="en-AU" dirty="0" smtClean="0"/>
              <a:t>.</a:t>
            </a:r>
          </a:p>
          <a:p>
            <a:pPr lvl="1"/>
            <a:r>
              <a:rPr lang="en-AU" dirty="0" smtClean="0"/>
              <a:t>Constructive interference can cause dangerous king waves at beaches.</a:t>
            </a:r>
          </a:p>
          <a:p>
            <a:pPr lvl="1"/>
            <a:r>
              <a:rPr lang="en-AU" dirty="0" smtClean="0"/>
              <a:t>Destructive interference is used in noise cancelling headphones and can cause sound ‘dead spots’ at large concert venues.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Understanding the ways in which waves interact can help you to understand these events and even keep you safe</a:t>
            </a:r>
            <a:r>
              <a:rPr lang="en-AU" dirty="0" smtClean="0"/>
              <a:t>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DE4CDE6-2979-4292-9E38-3C12910B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74991"/>
            <a:ext cx="7361275" cy="234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Thinking back to the king wave at the start of the video, describe which type of interference was occurring to form the king wave.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916178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DE4CDE6-2979-4292-9E38-3C12910BF466}"/>
              </a:ext>
            </a:extLst>
          </p:cNvPr>
          <p:cNvSpPr txBox="1">
            <a:spLocks/>
          </p:cNvSpPr>
          <p:nvPr/>
        </p:nvSpPr>
        <p:spPr>
          <a:xfrm>
            <a:off x="0" y="684626"/>
            <a:ext cx="7570381" cy="1048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/>
              <a:t>If two waves interact to make a wave of </a:t>
            </a:r>
            <a:r>
              <a:rPr lang="en-AU" dirty="0" smtClean="0"/>
              <a:t>smaller amplitude</a:t>
            </a:r>
            <a:r>
              <a:rPr lang="en-AU" dirty="0" smtClean="0"/>
              <a:t>, what type of interference is occurring?</a:t>
            </a:r>
            <a:endParaRPr lang="en-AU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8DE4CDE6-2979-4292-9E38-3C12910BF466}"/>
              </a:ext>
            </a:extLst>
          </p:cNvPr>
          <p:cNvSpPr txBox="1">
            <a:spLocks/>
          </p:cNvSpPr>
          <p:nvPr/>
        </p:nvSpPr>
        <p:spPr>
          <a:xfrm>
            <a:off x="0" y="4736270"/>
            <a:ext cx="7318744" cy="234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/>
              <a:t>Is the wave to the right an example of constructive or destructive interference? Justify your answer.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4019652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727980"/>
              </p:ext>
            </p:extLst>
          </p:nvPr>
        </p:nvGraphicFramePr>
        <p:xfrm>
          <a:off x="8513414" y="827193"/>
          <a:ext cx="3533016" cy="22689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33016"/>
              </a:tblGrid>
              <a:tr h="53157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Identifying</a:t>
                      </a:r>
                      <a:r>
                        <a:rPr lang="en-AU" sz="2000" baseline="0" dirty="0" smtClean="0"/>
                        <a:t> Interference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1537192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1800" baseline="0" dirty="0" smtClean="0"/>
                        <a:t>Are the two waves interfering to make a wave of a </a:t>
                      </a:r>
                      <a:r>
                        <a:rPr lang="en-AU" sz="1800" b="1" baseline="0" dirty="0" smtClean="0"/>
                        <a:t>larger</a:t>
                      </a:r>
                      <a:r>
                        <a:rPr lang="en-AU" sz="1800" baseline="0" dirty="0" smtClean="0"/>
                        <a:t> </a:t>
                      </a:r>
                      <a:r>
                        <a:rPr lang="en-AU" sz="1800" b="1" baseline="0" dirty="0" smtClean="0"/>
                        <a:t>amplitude</a:t>
                      </a:r>
                      <a:r>
                        <a:rPr lang="en-AU" sz="1800" baseline="0" dirty="0" smtClean="0"/>
                        <a:t>? = Constructive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1800" b="0" baseline="0" dirty="0" smtClean="0"/>
                        <a:t>Are the two waves interacting to make a wave of a </a:t>
                      </a:r>
                      <a:r>
                        <a:rPr lang="en-AU" sz="1800" b="1" baseline="0" dirty="0" smtClean="0"/>
                        <a:t>smaller amplitude</a:t>
                      </a:r>
                      <a:r>
                        <a:rPr lang="en-AU" sz="1800" b="0" baseline="0" dirty="0" smtClean="0"/>
                        <a:t>? = Destructive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110" y="3451706"/>
            <a:ext cx="4269002" cy="326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5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animBg="1"/>
      <p:bldP spid="11" grpId="0"/>
      <p:bldP spid="14" grpId="0" build="p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389546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578170"/>
            <a:ext cx="103291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Make a list of 15 keywords involving Sound.</a:t>
            </a:r>
          </a:p>
          <a:p>
            <a:r>
              <a:rPr lang="en-AU" sz="2800" dirty="0" smtClean="0"/>
              <a:t>Write clues/questions for these words, and either create a crossword or word search for another student to complete.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Ossic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733" y="4007103"/>
            <a:ext cx="3381073" cy="261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958183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Describe the function of the middle ear.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77068"/>
              </p:ext>
            </p:extLst>
          </p:nvPr>
        </p:nvGraphicFramePr>
        <p:xfrm>
          <a:off x="9514800" y="1368670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Describe the path sound takes to</a:t>
                      </a:r>
                      <a:r>
                        <a:rPr lang="en-AU" baseline="0" dirty="0" smtClean="0"/>
                        <a:t> travels from the auricle to the oval window.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351338"/>
          </a:xfrm>
        </p:spPr>
        <p:txBody>
          <a:bodyPr/>
          <a:lstStyle/>
          <a:p>
            <a:r>
              <a:rPr lang="en-AU" dirty="0" smtClean="0"/>
              <a:t>Middle ear– where sound is amplified</a:t>
            </a:r>
          </a:p>
          <a:p>
            <a:r>
              <a:rPr lang="en-AU" dirty="0" err="1" smtClean="0"/>
              <a:t>Ossicles</a:t>
            </a:r>
            <a:endParaRPr lang="en-AU" dirty="0" smtClean="0"/>
          </a:p>
          <a:p>
            <a:pPr lvl="1"/>
            <a:r>
              <a:rPr lang="en-AU" dirty="0" smtClean="0"/>
              <a:t>Three loosely connected bones of the middle ear</a:t>
            </a:r>
          </a:p>
          <a:p>
            <a:pPr lvl="1"/>
            <a:r>
              <a:rPr lang="en-AU" dirty="0" smtClean="0"/>
              <a:t>Smallest bones of the human body</a:t>
            </a:r>
          </a:p>
          <a:p>
            <a:pPr lvl="1"/>
            <a:r>
              <a:rPr lang="en-AU" dirty="0" smtClean="0"/>
              <a:t>Vibrations are passed to the </a:t>
            </a:r>
            <a:r>
              <a:rPr lang="en-AU" dirty="0" err="1" smtClean="0"/>
              <a:t>ossicles</a:t>
            </a:r>
            <a:r>
              <a:rPr lang="en-AU" dirty="0" smtClean="0"/>
              <a:t> from the ear drum</a:t>
            </a:r>
          </a:p>
          <a:p>
            <a:pPr lvl="1"/>
            <a:r>
              <a:rPr lang="en-AU" dirty="0" smtClean="0"/>
              <a:t>Vibrations are transmitted through </a:t>
            </a:r>
            <a:r>
              <a:rPr lang="en-AU" dirty="0" err="1" smtClean="0"/>
              <a:t>ossicles</a:t>
            </a:r>
            <a:r>
              <a:rPr lang="en-AU" dirty="0" smtClean="0"/>
              <a:t> to the cochlea via a thin membrane called the oval window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514800" y="5238912"/>
          <a:ext cx="2605964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Note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Eustachian Tube: </a:t>
                      </a:r>
                      <a:r>
                        <a:rPr lang="en-US" b="0" baseline="0" dirty="0" smtClean="0"/>
                        <a:t>ensures air pressure in the middle ear is the same as outside the ear.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H="1">
            <a:off x="5683102" y="5831958"/>
            <a:ext cx="3753293" cy="313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59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584775"/>
            <a:ext cx="630874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200" b="1" dirty="0" smtClean="0"/>
              <a:t>Sound level</a:t>
            </a:r>
          </a:p>
          <a:p>
            <a:r>
              <a:rPr lang="en-AU" sz="3200" dirty="0" smtClean="0"/>
              <a:t>A measure of the intensity of sound that we hear.</a:t>
            </a:r>
          </a:p>
          <a:p>
            <a:r>
              <a:rPr lang="en-AU" sz="3200" dirty="0" smtClean="0"/>
              <a:t>Measured in decibels (dB)</a:t>
            </a:r>
          </a:p>
          <a:p>
            <a:pPr lvl="1"/>
            <a:r>
              <a:rPr lang="en-AU" sz="2800" dirty="0" smtClean="0"/>
              <a:t>Named after Alexander Graham Bell, the inventor of the telephone.</a:t>
            </a:r>
          </a:p>
          <a:p>
            <a:r>
              <a:rPr lang="en-AU" sz="3200" dirty="0" smtClean="0"/>
              <a:t>As the sound level increases by 10, it gets 10 times more intense.</a:t>
            </a:r>
            <a:endParaRPr lang="en-AU" sz="3200" dirty="0"/>
          </a:p>
        </p:txBody>
      </p:sp>
      <p:pic>
        <p:nvPicPr>
          <p:cNvPr id="3" name="Picture 2" descr="Image result for Sound leve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0" b="3114"/>
          <a:stretch/>
        </p:blipFill>
        <p:spPr bwMode="auto">
          <a:xfrm>
            <a:off x="6290349" y="-15341"/>
            <a:ext cx="5901650" cy="586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80237" y="4743648"/>
          <a:ext cx="282071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207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If the</a:t>
                      </a:r>
                      <a:r>
                        <a:rPr lang="en-AU" baseline="0" dirty="0" smtClean="0"/>
                        <a:t> sound level increases from 30 dB to 40 dB, what is the increase in intensity?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235293" y="4743648"/>
          <a:ext cx="282071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207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If the</a:t>
                      </a:r>
                      <a:r>
                        <a:rPr lang="en-AU" baseline="0" dirty="0" smtClean="0"/>
                        <a:t> sound level increases from 30 dB to 50 dB, what is the increase in intensity?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87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anchor="ctr">
            <a:normAutofit/>
          </a:bodyPr>
          <a:lstStyle/>
          <a:p>
            <a:r>
              <a:rPr lang="en-AU" dirty="0" smtClean="0"/>
              <a:t>Wave Interference</a:t>
            </a:r>
            <a:r>
              <a:rPr lang="en-AU" dirty="0"/>
              <a:t/>
            </a:r>
            <a:br>
              <a:rPr lang="en-AU" dirty="0"/>
            </a:br>
            <a:r>
              <a:rPr lang="en-AU" sz="2800" dirty="0"/>
              <a:t>Year </a:t>
            </a:r>
            <a:r>
              <a:rPr lang="en-AU" sz="2800" dirty="0" smtClean="0"/>
              <a:t>9 Physics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590904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656609"/>
              </p:ext>
            </p:extLst>
          </p:nvPr>
        </p:nvGraphicFramePr>
        <p:xfrm>
          <a:off x="9514481" y="6924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</a:t>
                      </a:r>
                      <a:r>
                        <a:rPr lang="en-AU" baseline="0" dirty="0" smtClean="0"/>
                        <a:t> will we be learning today?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D56355AD-F9E3-406A-AA51-BD891627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2167"/>
            <a:ext cx="8332381" cy="1620000"/>
          </a:xfrm>
        </p:spPr>
        <p:txBody>
          <a:bodyPr>
            <a:normAutofit/>
          </a:bodyPr>
          <a:lstStyle/>
          <a:p>
            <a:r>
              <a:rPr lang="en-AU" dirty="0" smtClean="0"/>
              <a:t>Describe the behaviour of waves as they interact.</a:t>
            </a:r>
          </a:p>
          <a:p>
            <a:r>
              <a:rPr lang="en-AU" dirty="0" smtClean="0"/>
              <a:t>Identify real life applications of wave interactions.</a:t>
            </a:r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D56355AD-F9E3-406A-AA51-BD8916277243}"/>
              </a:ext>
            </a:extLst>
          </p:cNvPr>
          <p:cNvSpPr txBox="1">
            <a:spLocks/>
          </p:cNvSpPr>
          <p:nvPr/>
        </p:nvSpPr>
        <p:spPr>
          <a:xfrm>
            <a:off x="29884" y="2997205"/>
            <a:ext cx="7122040" cy="316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This video shows a King wave.</a:t>
            </a:r>
          </a:p>
          <a:p>
            <a:r>
              <a:rPr lang="en-AU" dirty="0"/>
              <a:t>Describe your observations of the waves before the King wave, compared to the king wave itself.</a:t>
            </a:r>
          </a:p>
          <a:p>
            <a:r>
              <a:rPr lang="en-AU" dirty="0"/>
              <a:t>How might this happen?</a:t>
            </a:r>
          </a:p>
          <a:p>
            <a:r>
              <a:rPr lang="en-AU" dirty="0" smtClean="0">
                <a:hlinkClick r:id="rId2"/>
              </a:rPr>
              <a:t>https</a:t>
            </a:r>
            <a:r>
              <a:rPr lang="en-AU" dirty="0">
                <a:hlinkClick r:id="rId2"/>
              </a:rPr>
              <a:t>://</a:t>
            </a:r>
            <a:r>
              <a:rPr lang="en-AU" dirty="0" smtClean="0">
                <a:hlinkClick r:id="rId2"/>
              </a:rPr>
              <a:t>www.youtube.com/watch?v=UdH85JPUg6Q</a:t>
            </a:r>
            <a:r>
              <a:rPr lang="en-AU" dirty="0" smtClean="0"/>
              <a:t>       </a:t>
            </a:r>
            <a:r>
              <a:rPr lang="en-AU" sz="1800" dirty="0" smtClean="0"/>
              <a:t>(mute the sound!)</a:t>
            </a:r>
          </a:p>
          <a:p>
            <a:endParaRPr lang="en-AU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730" y="2598603"/>
            <a:ext cx="4434346" cy="295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uiExpand="1" build="p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584775"/>
            <a:ext cx="925564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b="1" dirty="0" smtClean="0"/>
              <a:t>Interactions Between Waves</a:t>
            </a:r>
          </a:p>
          <a:p>
            <a:r>
              <a:rPr lang="en-AU" dirty="0" smtClean="0"/>
              <a:t>As </a:t>
            </a:r>
            <a:r>
              <a:rPr lang="en-AU" dirty="0" smtClean="0"/>
              <a:t>waves cross one another, they are capable of interfering with each other in two different ways.</a:t>
            </a:r>
          </a:p>
          <a:p>
            <a:pPr marL="971550" lvl="1" indent="-514350">
              <a:buAutoNum type="arabicPeriod"/>
            </a:pPr>
            <a:r>
              <a:rPr lang="en-AU" dirty="0" smtClean="0"/>
              <a:t>Constructive </a:t>
            </a:r>
            <a:r>
              <a:rPr lang="en-AU" dirty="0" smtClean="0"/>
              <a:t>interference</a:t>
            </a:r>
          </a:p>
          <a:p>
            <a:pPr marL="971550" lvl="1" indent="-514350">
              <a:buAutoNum type="arabicPeriod"/>
            </a:pPr>
            <a:r>
              <a:rPr lang="en-AU" dirty="0" smtClean="0"/>
              <a:t>Destructive interference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 smtClean="0"/>
              <a:t>We call this wave interaction the </a:t>
            </a:r>
            <a:r>
              <a:rPr lang="en-AU" b="1" dirty="0" smtClean="0"/>
              <a:t>superposition</a:t>
            </a:r>
            <a:r>
              <a:rPr lang="en-AU" dirty="0" smtClean="0"/>
              <a:t> of waves.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219089"/>
              </p:ext>
            </p:extLst>
          </p:nvPr>
        </p:nvGraphicFramePr>
        <p:xfrm>
          <a:off x="9514800" y="5013738"/>
          <a:ext cx="2605964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Note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Superposition</a:t>
                      </a:r>
                      <a:r>
                        <a:rPr lang="en-US" b="0" baseline="0" dirty="0" smtClean="0"/>
                        <a:t>: The combined effect of two or more waves on a medium.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55965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Name</a:t>
                      </a:r>
                      <a:r>
                        <a:rPr lang="en-AU" baseline="0" dirty="0" smtClean="0"/>
                        <a:t> the two types of wave interaction.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95076"/>
              </p:ext>
            </p:extLst>
          </p:nvPr>
        </p:nvGraphicFramePr>
        <p:xfrm>
          <a:off x="9514800" y="136892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</a:t>
                      </a:r>
                      <a:r>
                        <a:rPr lang="en-AU" baseline="0" dirty="0" smtClean="0"/>
                        <a:t> does superposition mean?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584775"/>
            <a:ext cx="9276907" cy="48735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b="1" dirty="0" smtClean="0"/>
              <a:t>Constructive Interference</a:t>
            </a:r>
          </a:p>
          <a:p>
            <a:r>
              <a:rPr lang="en-AU" dirty="0" smtClean="0"/>
              <a:t>As two wave fronts pass each other the waves interact to create a wave with a </a:t>
            </a:r>
            <a:r>
              <a:rPr lang="en-AU" b="1" dirty="0" smtClean="0"/>
              <a:t>larger</a:t>
            </a:r>
            <a:r>
              <a:rPr lang="en-AU" dirty="0" smtClean="0"/>
              <a:t> </a:t>
            </a:r>
            <a:r>
              <a:rPr lang="en-AU" b="1" dirty="0" smtClean="0"/>
              <a:t>amplitude.</a:t>
            </a:r>
          </a:p>
          <a:p>
            <a:r>
              <a:rPr lang="en-AU" dirty="0" smtClean="0"/>
              <a:t>If two areas of </a:t>
            </a:r>
            <a:r>
              <a:rPr lang="en-AU" b="1" dirty="0" smtClean="0"/>
              <a:t>compression</a:t>
            </a:r>
            <a:r>
              <a:rPr lang="en-AU" dirty="0" smtClean="0"/>
              <a:t> meet, you get an area of larger compression.</a:t>
            </a:r>
            <a:endParaRPr lang="en-AU" dirty="0"/>
          </a:p>
          <a:p>
            <a:pPr marL="457200" lvl="1" indent="0">
              <a:buNone/>
            </a:pPr>
            <a:endParaRPr lang="en-AU" dirty="0" smtClean="0"/>
          </a:p>
        </p:txBody>
      </p:sp>
      <p:pic>
        <p:nvPicPr>
          <p:cNvPr id="1026" name="Picture 2" descr="Image result for constructive interfer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924" y="3026061"/>
            <a:ext cx="4145286" cy="292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059919"/>
              </p:ext>
            </p:extLst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Describe</a:t>
                      </a:r>
                      <a:r>
                        <a:rPr lang="en-AU" baseline="0" dirty="0" smtClean="0"/>
                        <a:t> how constructive interference occurs.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796201"/>
              </p:ext>
            </p:extLst>
          </p:nvPr>
        </p:nvGraphicFramePr>
        <p:xfrm>
          <a:off x="9514800" y="4349204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Note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Amplitude:</a:t>
                      </a:r>
                      <a:r>
                        <a:rPr lang="en-US" b="0" baseline="0" dirty="0" smtClean="0"/>
                        <a:t> the distance from the mid point of a wave to its peak/trough.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147829"/>
              </p:ext>
            </p:extLst>
          </p:nvPr>
        </p:nvGraphicFramePr>
        <p:xfrm>
          <a:off x="9514800" y="1539238"/>
          <a:ext cx="2605964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Think-pair-share:</a:t>
                      </a:r>
                      <a:r>
                        <a:rPr lang="en-AU" baseline="0" dirty="0" smtClean="0"/>
                        <a:t> Can you think of a real life experience that might involve constructive interference?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51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584775"/>
            <a:ext cx="809137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b="1" dirty="0"/>
              <a:t>Destructive </a:t>
            </a:r>
            <a:r>
              <a:rPr lang="en-AU" b="1" dirty="0" smtClean="0"/>
              <a:t>Interference</a:t>
            </a:r>
            <a:endParaRPr lang="en-AU" b="1" dirty="0"/>
          </a:p>
          <a:p>
            <a:r>
              <a:rPr lang="en-AU" dirty="0"/>
              <a:t>As </a:t>
            </a:r>
            <a:r>
              <a:rPr lang="en-AU" dirty="0" smtClean="0"/>
              <a:t>two </a:t>
            </a:r>
            <a:r>
              <a:rPr lang="en-AU" dirty="0"/>
              <a:t>wave fronts pass each other the waves interact </a:t>
            </a:r>
            <a:r>
              <a:rPr lang="en-AU" dirty="0" smtClean="0"/>
              <a:t>to </a:t>
            </a:r>
            <a:r>
              <a:rPr lang="en-AU" dirty="0"/>
              <a:t>create a wave with a </a:t>
            </a:r>
            <a:r>
              <a:rPr lang="en-AU" b="1" dirty="0"/>
              <a:t>smaller</a:t>
            </a:r>
            <a:r>
              <a:rPr lang="en-AU" dirty="0"/>
              <a:t> </a:t>
            </a:r>
            <a:r>
              <a:rPr lang="en-AU" b="1" dirty="0" smtClean="0"/>
              <a:t>amplitude.</a:t>
            </a:r>
          </a:p>
          <a:p>
            <a:r>
              <a:rPr lang="en-AU" dirty="0"/>
              <a:t> </a:t>
            </a:r>
            <a:r>
              <a:rPr lang="en-AU" dirty="0" smtClean="0"/>
              <a:t>If an area of compression meets an area of rarefaction, they cancel each other out.</a:t>
            </a:r>
            <a:endParaRPr lang="en-AU" dirty="0"/>
          </a:p>
          <a:p>
            <a:pPr marL="457200" lvl="1" indent="0">
              <a:buNone/>
            </a:pPr>
            <a:endParaRPr lang="en-AU" sz="2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21644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Describe</a:t>
                      </a:r>
                      <a:r>
                        <a:rPr lang="en-AU" baseline="0" dirty="0" smtClean="0"/>
                        <a:t> how destructive interference occurs.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59324"/>
              </p:ext>
            </p:extLst>
          </p:nvPr>
        </p:nvGraphicFramePr>
        <p:xfrm>
          <a:off x="9514800" y="5013738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Note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Amplitude:</a:t>
                      </a:r>
                      <a:r>
                        <a:rPr lang="en-US" b="0" baseline="0" dirty="0" smtClean="0"/>
                        <a:t> the distance from the mid point of a wave to its peak/trough.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74" name="Picture 2" descr="Image result for destructive interfer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34" y="3107813"/>
            <a:ext cx="4347629" cy="335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400066"/>
              </p:ext>
            </p:extLst>
          </p:nvPr>
        </p:nvGraphicFramePr>
        <p:xfrm>
          <a:off x="9514800" y="1539238"/>
          <a:ext cx="2605964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Think-pair-share:</a:t>
                      </a:r>
                      <a:r>
                        <a:rPr lang="en-AU" baseline="0" dirty="0" smtClean="0"/>
                        <a:t> Can you think of a real life experience that might involve destructive interference?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5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181194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Development/Guided Practice </a:t>
            </a:r>
            <a:endParaRPr lang="en-AU" sz="3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629207"/>
              </p:ext>
            </p:extLst>
          </p:nvPr>
        </p:nvGraphicFramePr>
        <p:xfrm>
          <a:off x="9514799" y="4886554"/>
          <a:ext cx="2605965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Reminders: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Amplitude:</a:t>
                      </a:r>
                      <a:r>
                        <a:rPr lang="en-US" b="0" baseline="0" dirty="0" smtClean="0"/>
                        <a:t> the distance from the mid point of a wave to its peak/trough.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5"/>
            <a:ext cx="7166344" cy="12031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 smtClean="0"/>
              <a:t>Looking at waves below, are they interacting to cause constructive or destructive interference? Justify your answer.</a:t>
            </a:r>
            <a:endParaRPr lang="en-AU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585583"/>
              </p:ext>
            </p:extLst>
          </p:nvPr>
        </p:nvGraphicFramePr>
        <p:xfrm>
          <a:off x="7341781" y="127453"/>
          <a:ext cx="4725821" cy="18985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25821"/>
              </a:tblGrid>
              <a:tr h="395785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Identifying</a:t>
                      </a:r>
                      <a:r>
                        <a:rPr lang="en-AU" sz="2000" baseline="0" dirty="0" smtClean="0"/>
                        <a:t> Interference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1502264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1800" baseline="0" dirty="0" smtClean="0"/>
                        <a:t>Are the two waves interfering to make a wave of a</a:t>
                      </a:r>
                      <a:r>
                        <a:rPr lang="en-AU" sz="1800" b="1" baseline="0" dirty="0" smtClean="0"/>
                        <a:t> larger amplitude</a:t>
                      </a:r>
                      <a:r>
                        <a:rPr lang="en-AU" sz="1800" baseline="0" dirty="0" smtClean="0"/>
                        <a:t>? = </a:t>
                      </a:r>
                      <a:r>
                        <a:rPr lang="en-AU" sz="1800" baseline="0" dirty="0" smtClean="0"/>
                        <a:t>Constructive</a:t>
                      </a:r>
                    </a:p>
                    <a:p>
                      <a:pPr marL="457200" indent="-457200">
                        <a:buAutoNum type="arabicPeriod"/>
                      </a:pPr>
                      <a:endParaRPr lang="en-AU" sz="1800" baseline="0" dirty="0" smtClean="0"/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1800" b="0" baseline="0" dirty="0" smtClean="0"/>
                        <a:t>Are the 2 waves interacting to make a wave of a </a:t>
                      </a:r>
                      <a:r>
                        <a:rPr lang="en-AU" sz="1800" b="1" baseline="0" dirty="0" smtClean="0"/>
                        <a:t>smaller amplitude</a:t>
                      </a:r>
                      <a:r>
                        <a:rPr lang="en-AU" sz="1800" b="0" baseline="0" dirty="0" smtClean="0"/>
                        <a:t>? = Destructive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7867226" y="2424223"/>
            <a:ext cx="3901002" cy="431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>
                <a:solidFill>
                  <a:srgbClr val="0070C0"/>
                </a:solidFill>
              </a:rPr>
              <a:t>The waves are interacting to create a wave of a </a:t>
            </a:r>
            <a:r>
              <a:rPr lang="en-AU" b="1" dirty="0" smtClean="0">
                <a:solidFill>
                  <a:srgbClr val="0070C0"/>
                </a:solidFill>
              </a:rPr>
              <a:t>larger amplitude</a:t>
            </a:r>
            <a:r>
              <a:rPr lang="en-AU" dirty="0" smtClean="0">
                <a:solidFill>
                  <a:srgbClr val="0070C0"/>
                </a:solidFill>
              </a:rPr>
              <a:t>, therefore this is constructive interference.</a:t>
            </a:r>
            <a:endParaRPr lang="en-AU" dirty="0">
              <a:solidFill>
                <a:srgbClr val="0070C0"/>
              </a:solidFill>
            </a:endParaRPr>
          </a:p>
        </p:txBody>
      </p:sp>
      <p:pic>
        <p:nvPicPr>
          <p:cNvPr id="4098" name="Picture 2" descr="Image result for destructive interfer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0" y="2125711"/>
            <a:ext cx="7433500" cy="417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95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2949</TotalTime>
  <Words>1183</Words>
  <Application>Microsoft Office PowerPoint</Application>
  <PresentationFormat>Widescreen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Wave Interference Year 9 Physics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Microsoft account</cp:lastModifiedBy>
  <cp:revision>121</cp:revision>
  <dcterms:created xsi:type="dcterms:W3CDTF">2018-02-20T13:07:19Z</dcterms:created>
  <dcterms:modified xsi:type="dcterms:W3CDTF">2020-06-17T08:13:34Z</dcterms:modified>
</cp:coreProperties>
</file>