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3" r:id="rId3"/>
    <p:sldId id="553" r:id="rId4"/>
    <p:sldId id="560" r:id="rId5"/>
    <p:sldId id="396" r:id="rId6"/>
    <p:sldId id="554" r:id="rId7"/>
    <p:sldId id="555" r:id="rId8"/>
    <p:sldId id="541" r:id="rId9"/>
    <p:sldId id="556" r:id="rId10"/>
    <p:sldId id="557" r:id="rId11"/>
    <p:sldId id="558" r:id="rId12"/>
    <p:sldId id="559" r:id="rId13"/>
    <p:sldId id="351" r:id="rId14"/>
    <p:sldId id="463" r:id="rId15"/>
    <p:sldId id="45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E1E1E1"/>
    <a:srgbClr val="9CBD8D"/>
    <a:srgbClr val="D5E3CF"/>
    <a:srgbClr val="8C1E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59" autoAdjust="0"/>
    <p:restoredTop sz="93880" autoAdjust="0"/>
  </p:normalViewPr>
  <p:slideViewPr>
    <p:cSldViewPr snapToGrid="0">
      <p:cViewPr varScale="1">
        <p:scale>
          <a:sx n="78" d="100"/>
          <a:sy n="78" d="100"/>
        </p:scale>
        <p:origin x="129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5A372-E219-4A47-9B57-DAB16DC91C8E}" type="datetimeFigureOut">
              <a:rPr lang="en-AU" smtClean="0"/>
              <a:t>26/06/2020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9ABA3-72B8-441F-AA9B-D3737D2CB9D9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52865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595090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3282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4507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94975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55875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91199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00919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92050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5001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6669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3089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26/06/2020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3862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26/06/2020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9633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26/06/2020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83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26/06/2020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9074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26/06/2020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216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26/06/2020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4428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26/06/2020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1453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26/06/2020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312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26/06/2020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5323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26/06/2020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516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26/06/2020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446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26FA-289A-47A4-9DB2-36250D803CC9}" type="datetimeFigureOut">
              <a:rPr lang="en-AU" smtClean="0"/>
              <a:t>26/06/2020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062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 w="38100">
            <a:solidFill>
              <a:srgbClr val="00B0F0"/>
            </a:solidFill>
          </a:ln>
        </p:spPr>
        <p:txBody>
          <a:bodyPr anchor="ctr"/>
          <a:lstStyle/>
          <a:p>
            <a:r>
              <a:rPr lang="en-AU" dirty="0" smtClean="0"/>
              <a:t>Introduction to Light</a:t>
            </a:r>
            <a:br>
              <a:rPr lang="en-AU" dirty="0" smtClean="0"/>
            </a:br>
            <a:r>
              <a:rPr lang="en-AU" sz="2800" dirty="0" smtClean="0"/>
              <a:t>Year 9 Physics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8284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232713" y="4551912"/>
            <a:ext cx="6508365" cy="11443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>
                <a:solidFill>
                  <a:srgbClr val="00B0F0"/>
                </a:solidFill>
                <a:latin typeface="+mn-lt"/>
              </a:rPr>
              <a:t>The lightbulb is a luminous object.  It produces light.</a:t>
            </a:r>
            <a:endParaRPr lang="en-AU" sz="2800" dirty="0">
              <a:solidFill>
                <a:srgbClr val="00B0F0"/>
              </a:solidFill>
              <a:latin typeface="+mn-lt"/>
              <a:sym typeface="Wingdings" panose="05000000000000000000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81043" y="732983"/>
            <a:ext cx="43866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Describe </a:t>
            </a:r>
            <a:r>
              <a:rPr lang="en-AU" sz="2800" dirty="0" smtClean="0"/>
              <a:t>the light related properties of a light bulb.</a:t>
            </a:r>
            <a:endParaRPr lang="en-AU" sz="2800" dirty="0"/>
          </a:p>
        </p:txBody>
      </p:sp>
      <p:pic>
        <p:nvPicPr>
          <p:cNvPr id="6146" name="Picture 2" descr="Image result for transparent object">
            <a:extLst>
              <a:ext uri="{FF2B5EF4-FFF2-40B4-BE49-F238E27FC236}">
                <a16:creationId xmlns="" xmlns:a16="http://schemas.microsoft.com/office/drawing/2014/main" id="{D556A695-3C17-437D-AE1B-0C5FF7470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746" y="1941922"/>
            <a:ext cx="2585292" cy="2521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721553"/>
              </p:ext>
            </p:extLst>
          </p:nvPr>
        </p:nvGraphicFramePr>
        <p:xfrm>
          <a:off x="1244" y="830358"/>
          <a:ext cx="6085178" cy="2987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08517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02942">
                <a:tc>
                  <a:txBody>
                    <a:bodyPr/>
                    <a:lstStyle/>
                    <a:p>
                      <a:r>
                        <a:rPr lang="en-AU" sz="2400" dirty="0"/>
                        <a:t>Describing </a:t>
                      </a:r>
                      <a:r>
                        <a:rPr lang="en-AU" sz="2400" dirty="0" smtClean="0"/>
                        <a:t>Light Related</a:t>
                      </a:r>
                      <a:r>
                        <a:rPr lang="en-AU" sz="2400" baseline="0" dirty="0" smtClean="0"/>
                        <a:t> Properties of Objects</a:t>
                      </a:r>
                      <a:endParaRPr lang="en-AU" sz="2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52462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AU" sz="2000" b="0" baseline="0" dirty="0"/>
                        <a:t>Does the object produce light?</a:t>
                      </a:r>
                    </a:p>
                    <a:p>
                      <a:pPr marL="0" indent="0">
                        <a:buNone/>
                      </a:pPr>
                      <a:r>
                        <a:rPr lang="en-AU" sz="2000" b="0" baseline="0" dirty="0"/>
                        <a:t>            yes = luminous</a:t>
                      </a:r>
                    </a:p>
                    <a:p>
                      <a:pPr marL="0" indent="0">
                        <a:buNone/>
                      </a:pPr>
                      <a:r>
                        <a:rPr lang="en-AU" sz="2000" b="0" baseline="0" dirty="0"/>
                        <a:t>            no = non-luminous</a:t>
                      </a:r>
                    </a:p>
                    <a:p>
                      <a:pPr marL="457200" indent="-457200">
                        <a:buAutoNum type="arabicPeriod"/>
                      </a:pPr>
                      <a:endParaRPr lang="en-AU" sz="2000" b="0" baseline="0" dirty="0"/>
                    </a:p>
                    <a:p>
                      <a:pPr marL="457200" indent="-457200">
                        <a:buFont typeface="+mj-lt"/>
                        <a:buAutoNum type="arabicPeriod" startAt="2"/>
                      </a:pPr>
                      <a:r>
                        <a:rPr lang="en-AU" sz="2000" b="0" baseline="0" dirty="0"/>
                        <a:t>If no, how much light can pass through the object?</a:t>
                      </a:r>
                    </a:p>
                    <a:p>
                      <a:pPr marL="0" indent="0">
                        <a:buNone/>
                      </a:pPr>
                      <a:r>
                        <a:rPr lang="en-AU" sz="2000" b="0" baseline="0" dirty="0"/>
                        <a:t>            none, it is reflected = opaque</a:t>
                      </a:r>
                    </a:p>
                    <a:p>
                      <a:pPr marL="0" indent="0">
                        <a:buNone/>
                      </a:pPr>
                      <a:r>
                        <a:rPr lang="en-AU" sz="2000" b="0" baseline="0" dirty="0"/>
                        <a:t>            some, blurry image = translucent</a:t>
                      </a:r>
                    </a:p>
                    <a:p>
                      <a:pPr marL="0" indent="0">
                        <a:buNone/>
                      </a:pPr>
                      <a:r>
                        <a:rPr lang="en-AU" sz="2000" b="0" baseline="0" dirty="0"/>
                        <a:t>            all, clear image = transparent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723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232713" y="4551912"/>
            <a:ext cx="6508365" cy="11443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>
                <a:solidFill>
                  <a:srgbClr val="00B0F0"/>
                </a:solidFill>
                <a:latin typeface="+mn-lt"/>
              </a:rPr>
              <a:t>The lampshade is a non-luminous object.  It is transparent because light can pass through and the object is clearly seen.</a:t>
            </a:r>
            <a:endParaRPr lang="en-AU" sz="2800" dirty="0">
              <a:solidFill>
                <a:srgbClr val="00B0F0"/>
              </a:solidFill>
              <a:latin typeface="+mn-lt"/>
              <a:sym typeface="Wingdings" panose="05000000000000000000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51161" y="732983"/>
            <a:ext cx="45334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Describe </a:t>
            </a:r>
            <a:r>
              <a:rPr lang="en-AU" sz="2800" dirty="0" smtClean="0"/>
              <a:t>the light related properties of the lampshade.</a:t>
            </a:r>
            <a:endParaRPr lang="en-AU" sz="2800" dirty="0"/>
          </a:p>
        </p:txBody>
      </p:sp>
      <p:pic>
        <p:nvPicPr>
          <p:cNvPr id="6146" name="Picture 2" descr="Image result for transparent object">
            <a:extLst>
              <a:ext uri="{FF2B5EF4-FFF2-40B4-BE49-F238E27FC236}">
                <a16:creationId xmlns="" xmlns:a16="http://schemas.microsoft.com/office/drawing/2014/main" id="{D556A695-3C17-437D-AE1B-0C5FF7470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746" y="1941922"/>
            <a:ext cx="2585292" cy="2521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721553"/>
              </p:ext>
            </p:extLst>
          </p:nvPr>
        </p:nvGraphicFramePr>
        <p:xfrm>
          <a:off x="1244" y="830358"/>
          <a:ext cx="6085178" cy="2987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08517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02942">
                <a:tc>
                  <a:txBody>
                    <a:bodyPr/>
                    <a:lstStyle/>
                    <a:p>
                      <a:r>
                        <a:rPr lang="en-AU" sz="2400" dirty="0"/>
                        <a:t>Describing </a:t>
                      </a:r>
                      <a:r>
                        <a:rPr lang="en-AU" sz="2400" dirty="0" smtClean="0"/>
                        <a:t>Light Related</a:t>
                      </a:r>
                      <a:r>
                        <a:rPr lang="en-AU" sz="2400" baseline="0" dirty="0" smtClean="0"/>
                        <a:t> Properties of Objects</a:t>
                      </a:r>
                      <a:endParaRPr lang="en-AU" sz="2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52462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AU" sz="2000" b="0" baseline="0" dirty="0"/>
                        <a:t>Does the object produce light?</a:t>
                      </a:r>
                    </a:p>
                    <a:p>
                      <a:pPr marL="0" indent="0">
                        <a:buNone/>
                      </a:pPr>
                      <a:r>
                        <a:rPr lang="en-AU" sz="2000" b="0" baseline="0" dirty="0"/>
                        <a:t>            yes = luminous</a:t>
                      </a:r>
                    </a:p>
                    <a:p>
                      <a:pPr marL="0" indent="0">
                        <a:buNone/>
                      </a:pPr>
                      <a:r>
                        <a:rPr lang="en-AU" sz="2000" b="0" baseline="0" dirty="0"/>
                        <a:t>            no = non-luminous</a:t>
                      </a:r>
                    </a:p>
                    <a:p>
                      <a:pPr marL="457200" indent="-457200">
                        <a:buAutoNum type="arabicPeriod"/>
                      </a:pPr>
                      <a:endParaRPr lang="en-AU" sz="2000" b="0" baseline="0" dirty="0"/>
                    </a:p>
                    <a:p>
                      <a:pPr marL="457200" indent="-457200">
                        <a:buFont typeface="+mj-lt"/>
                        <a:buAutoNum type="arabicPeriod" startAt="2"/>
                      </a:pPr>
                      <a:r>
                        <a:rPr lang="en-AU" sz="2000" b="0" baseline="0" dirty="0"/>
                        <a:t>If no, how much light can pass through the object?</a:t>
                      </a:r>
                    </a:p>
                    <a:p>
                      <a:pPr marL="0" indent="0">
                        <a:buNone/>
                      </a:pPr>
                      <a:r>
                        <a:rPr lang="en-AU" sz="2000" b="0" baseline="0" dirty="0"/>
                        <a:t>            none, it is reflected = opaque</a:t>
                      </a:r>
                    </a:p>
                    <a:p>
                      <a:pPr marL="0" indent="0">
                        <a:buNone/>
                      </a:pPr>
                      <a:r>
                        <a:rPr lang="en-AU" sz="2000" b="0" baseline="0" dirty="0"/>
                        <a:t>            some, blurry image = translucent</a:t>
                      </a:r>
                    </a:p>
                    <a:p>
                      <a:pPr marL="0" indent="0">
                        <a:buNone/>
                      </a:pPr>
                      <a:r>
                        <a:rPr lang="en-AU" sz="2000" b="0" baseline="0" dirty="0"/>
                        <a:t>            all, clear image = transparent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88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232713" y="4551912"/>
            <a:ext cx="6508365" cy="11443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>
                <a:solidFill>
                  <a:srgbClr val="00B0F0"/>
                </a:solidFill>
                <a:latin typeface="+mn-lt"/>
              </a:rPr>
              <a:t>The dice </a:t>
            </a:r>
            <a:r>
              <a:rPr lang="en-AU" sz="2800" dirty="0" smtClean="0">
                <a:solidFill>
                  <a:srgbClr val="00B0F0"/>
                </a:solidFill>
                <a:latin typeface="+mn-lt"/>
              </a:rPr>
              <a:t>are </a:t>
            </a:r>
            <a:r>
              <a:rPr lang="en-AU" sz="2800" dirty="0">
                <a:solidFill>
                  <a:srgbClr val="00B0F0"/>
                </a:solidFill>
                <a:latin typeface="+mn-lt"/>
              </a:rPr>
              <a:t>non-luminous </a:t>
            </a:r>
            <a:r>
              <a:rPr lang="en-AU" sz="2800" dirty="0" smtClean="0">
                <a:solidFill>
                  <a:srgbClr val="00B0F0"/>
                </a:solidFill>
                <a:latin typeface="+mn-lt"/>
              </a:rPr>
              <a:t>objects.  </a:t>
            </a:r>
            <a:r>
              <a:rPr lang="en-AU" sz="2800" dirty="0">
                <a:solidFill>
                  <a:srgbClr val="00B0F0"/>
                </a:solidFill>
                <a:latin typeface="+mn-lt"/>
              </a:rPr>
              <a:t>It is opaque because light cannot pass through and is reflected.</a:t>
            </a:r>
            <a:endParaRPr lang="en-AU" sz="2800" dirty="0">
              <a:solidFill>
                <a:srgbClr val="00B0F0"/>
              </a:solidFill>
              <a:latin typeface="+mn-lt"/>
              <a:sym typeface="Wingdings" panose="05000000000000000000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63167" y="830358"/>
            <a:ext cx="45334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Describe the light related properties of the dice.</a:t>
            </a:r>
            <a:endParaRPr lang="en-AU" sz="2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721553"/>
              </p:ext>
            </p:extLst>
          </p:nvPr>
        </p:nvGraphicFramePr>
        <p:xfrm>
          <a:off x="1244" y="830358"/>
          <a:ext cx="6085178" cy="2987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08517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02942">
                <a:tc>
                  <a:txBody>
                    <a:bodyPr/>
                    <a:lstStyle/>
                    <a:p>
                      <a:r>
                        <a:rPr lang="en-AU" sz="2400" dirty="0"/>
                        <a:t>Describing </a:t>
                      </a:r>
                      <a:r>
                        <a:rPr lang="en-AU" sz="2400" dirty="0" smtClean="0"/>
                        <a:t>Light Related</a:t>
                      </a:r>
                      <a:r>
                        <a:rPr lang="en-AU" sz="2400" baseline="0" dirty="0" smtClean="0"/>
                        <a:t> Properties of Objects</a:t>
                      </a:r>
                      <a:endParaRPr lang="en-AU" sz="2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52462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AU" sz="2000" b="0" baseline="0" dirty="0"/>
                        <a:t>Does the object produce light?</a:t>
                      </a:r>
                    </a:p>
                    <a:p>
                      <a:pPr marL="0" indent="0">
                        <a:buNone/>
                      </a:pPr>
                      <a:r>
                        <a:rPr lang="en-AU" sz="2000" b="0" baseline="0" dirty="0"/>
                        <a:t>            yes = luminous</a:t>
                      </a:r>
                    </a:p>
                    <a:p>
                      <a:pPr marL="0" indent="0">
                        <a:buNone/>
                      </a:pPr>
                      <a:r>
                        <a:rPr lang="en-AU" sz="2000" b="0" baseline="0" dirty="0"/>
                        <a:t>            no = non-luminous</a:t>
                      </a:r>
                    </a:p>
                    <a:p>
                      <a:pPr marL="457200" indent="-457200">
                        <a:buAutoNum type="arabicPeriod"/>
                      </a:pPr>
                      <a:endParaRPr lang="en-AU" sz="2000" b="0" baseline="0" dirty="0"/>
                    </a:p>
                    <a:p>
                      <a:pPr marL="457200" indent="-457200">
                        <a:buFont typeface="+mj-lt"/>
                        <a:buAutoNum type="arabicPeriod" startAt="2"/>
                      </a:pPr>
                      <a:r>
                        <a:rPr lang="en-AU" sz="2000" b="0" baseline="0" dirty="0"/>
                        <a:t>If no, how much light can pass through the object?</a:t>
                      </a:r>
                    </a:p>
                    <a:p>
                      <a:pPr marL="0" indent="0">
                        <a:buNone/>
                      </a:pPr>
                      <a:r>
                        <a:rPr lang="en-AU" sz="2000" b="0" baseline="0" dirty="0"/>
                        <a:t>            none, it is reflected = opaque</a:t>
                      </a:r>
                    </a:p>
                    <a:p>
                      <a:pPr marL="0" indent="0">
                        <a:buNone/>
                      </a:pPr>
                      <a:r>
                        <a:rPr lang="en-AU" sz="2000" b="0" baseline="0" dirty="0"/>
                        <a:t>            some, blurry image = translucent</a:t>
                      </a:r>
                    </a:p>
                    <a:p>
                      <a:pPr marL="0" indent="0">
                        <a:buNone/>
                      </a:pPr>
                      <a:r>
                        <a:rPr lang="en-AU" sz="2000" b="0" baseline="0" dirty="0"/>
                        <a:t>            all, clear image = transparent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20218" b="21045"/>
          <a:stretch/>
        </p:blipFill>
        <p:spPr>
          <a:xfrm>
            <a:off x="7482541" y="2091847"/>
            <a:ext cx="3572434" cy="209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2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014888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Relevance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732983"/>
            <a:ext cx="1104572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Luminous objects produce light, which can pass through or be reflected by other objects.  When this light enters our eyes, it allow us to see the things around us.</a:t>
            </a:r>
          </a:p>
          <a:p>
            <a:endParaRPr lang="en-AU" sz="2800" dirty="0"/>
          </a:p>
          <a:p>
            <a:r>
              <a:rPr lang="en-AU" sz="2800" dirty="0"/>
              <a:t>Knowing how light interacts with different types of objects will help you understand light phenomena including reflection in mirrors and refraction through different substances.</a:t>
            </a:r>
          </a:p>
        </p:txBody>
      </p:sp>
    </p:spTree>
    <p:extLst>
      <p:ext uri="{BB962C8B-B14F-4D97-AF65-F5344CB8AC3E}">
        <p14:creationId xmlns:p14="http://schemas.microsoft.com/office/powerpoint/2010/main" val="409268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311405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368" y="732983"/>
            <a:ext cx="119362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Explain the difference </a:t>
            </a:r>
            <a:r>
              <a:rPr lang="en-AU" sz="2800" dirty="0" smtClean="0"/>
              <a:t>between the terms </a:t>
            </a:r>
            <a:r>
              <a:rPr lang="en-AU" sz="2800" dirty="0"/>
              <a:t>luminous and </a:t>
            </a:r>
            <a:r>
              <a:rPr lang="en-AU" sz="2800" dirty="0" smtClean="0"/>
              <a:t>non-luminous. Give </a:t>
            </a:r>
            <a:r>
              <a:rPr lang="en-AU" sz="2800" dirty="0"/>
              <a:t>an example of each.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817928"/>
            <a:ext cx="2311405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422456"/>
            <a:ext cx="92695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For each of the three types of non-luminous </a:t>
            </a:r>
            <a:r>
              <a:rPr lang="en-AU" sz="2800" dirty="0" smtClean="0"/>
              <a:t>materials, describe what happens to light passing through the material.</a:t>
            </a:r>
            <a:endParaRPr lang="en-AU" sz="2800" dirty="0"/>
          </a:p>
          <a:p>
            <a:r>
              <a:rPr lang="en-AU" sz="2800" dirty="0"/>
              <a:t>	</a:t>
            </a:r>
            <a:r>
              <a:rPr lang="en-AU" sz="2800" dirty="0" smtClean="0"/>
              <a:t>Transparent</a:t>
            </a:r>
          </a:p>
          <a:p>
            <a:r>
              <a:rPr lang="en-AU" sz="2800" dirty="0" smtClean="0"/>
              <a:t>	Opaque</a:t>
            </a:r>
            <a:endParaRPr lang="en-AU" sz="2800" dirty="0"/>
          </a:p>
          <a:p>
            <a:r>
              <a:rPr lang="en-AU" sz="2800" dirty="0"/>
              <a:t>	Translucent</a:t>
            </a:r>
          </a:p>
        </p:txBody>
      </p:sp>
      <p:pic>
        <p:nvPicPr>
          <p:cNvPr id="8194" name="Picture 2" descr="Image result for transparent object">
            <a:extLst>
              <a:ext uri="{FF2B5EF4-FFF2-40B4-BE49-F238E27FC236}">
                <a16:creationId xmlns="" xmlns:a16="http://schemas.microsoft.com/office/drawing/2014/main" id="{90B1B76D-8481-44BC-B86A-4D265B029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402" y="1245412"/>
            <a:ext cx="4312333" cy="172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0657D86-99B7-4295-994D-BA25464B1A90}"/>
              </a:ext>
            </a:extLst>
          </p:cNvPr>
          <p:cNvSpPr txBox="1"/>
          <p:nvPr/>
        </p:nvSpPr>
        <p:spPr>
          <a:xfrm>
            <a:off x="0" y="4800730"/>
            <a:ext cx="2311405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96E3605-FFA2-4D3E-988D-BB783EB6FD9F}"/>
              </a:ext>
            </a:extLst>
          </p:cNvPr>
          <p:cNvSpPr txBox="1"/>
          <p:nvPr/>
        </p:nvSpPr>
        <p:spPr>
          <a:xfrm>
            <a:off x="1" y="5398647"/>
            <a:ext cx="53071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Describe </a:t>
            </a:r>
            <a:r>
              <a:rPr lang="en-AU" sz="2800" dirty="0" smtClean="0"/>
              <a:t>the light related properties of a window.</a:t>
            </a:r>
            <a:endParaRPr lang="en-AU" sz="28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087602"/>
              </p:ext>
            </p:extLst>
          </p:nvPr>
        </p:nvGraphicFramePr>
        <p:xfrm>
          <a:off x="5964519" y="3804322"/>
          <a:ext cx="6085178" cy="2987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08517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02942">
                <a:tc>
                  <a:txBody>
                    <a:bodyPr/>
                    <a:lstStyle/>
                    <a:p>
                      <a:r>
                        <a:rPr lang="en-AU" sz="2400" dirty="0"/>
                        <a:t>Describing </a:t>
                      </a:r>
                      <a:r>
                        <a:rPr lang="en-AU" sz="2400" dirty="0" smtClean="0"/>
                        <a:t>Light Related</a:t>
                      </a:r>
                      <a:r>
                        <a:rPr lang="en-AU" sz="2400" baseline="0" dirty="0" smtClean="0"/>
                        <a:t> Properties of Objects</a:t>
                      </a:r>
                      <a:endParaRPr lang="en-AU" sz="2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52462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AU" sz="2000" b="0" baseline="0" dirty="0"/>
                        <a:t>Does the object produce light?</a:t>
                      </a:r>
                    </a:p>
                    <a:p>
                      <a:pPr marL="0" indent="0">
                        <a:buNone/>
                      </a:pPr>
                      <a:r>
                        <a:rPr lang="en-AU" sz="2000" b="0" baseline="0" dirty="0"/>
                        <a:t>            yes = luminous</a:t>
                      </a:r>
                    </a:p>
                    <a:p>
                      <a:pPr marL="0" indent="0">
                        <a:buNone/>
                      </a:pPr>
                      <a:r>
                        <a:rPr lang="en-AU" sz="2000" b="0" baseline="0" dirty="0"/>
                        <a:t>            no = non-luminous</a:t>
                      </a:r>
                    </a:p>
                    <a:p>
                      <a:pPr marL="457200" indent="-457200">
                        <a:buAutoNum type="arabicPeriod"/>
                      </a:pPr>
                      <a:endParaRPr lang="en-AU" sz="2000" b="0" baseline="0" dirty="0"/>
                    </a:p>
                    <a:p>
                      <a:pPr marL="457200" indent="-457200">
                        <a:buFont typeface="+mj-lt"/>
                        <a:buAutoNum type="arabicPeriod" startAt="2"/>
                      </a:pPr>
                      <a:r>
                        <a:rPr lang="en-AU" sz="2000" b="0" baseline="0" dirty="0"/>
                        <a:t>If no, how much light can pass through the object?</a:t>
                      </a:r>
                    </a:p>
                    <a:p>
                      <a:pPr marL="0" indent="0">
                        <a:buNone/>
                      </a:pPr>
                      <a:r>
                        <a:rPr lang="en-AU" sz="2000" b="0" baseline="0" dirty="0"/>
                        <a:t>            none, it is reflected = opaque</a:t>
                      </a:r>
                    </a:p>
                    <a:p>
                      <a:pPr marL="0" indent="0">
                        <a:buNone/>
                      </a:pPr>
                      <a:r>
                        <a:rPr lang="en-AU" sz="2000" b="0" baseline="0" dirty="0"/>
                        <a:t>            some, blurry image = translucent</a:t>
                      </a:r>
                    </a:p>
                    <a:p>
                      <a:pPr marL="0" indent="0">
                        <a:buNone/>
                      </a:pPr>
                      <a:r>
                        <a:rPr lang="en-AU" sz="2000" b="0" baseline="0" dirty="0"/>
                        <a:t>            all, clear image = transparent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82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895468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84775"/>
            <a:ext cx="121123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Answer the following questions in your book or on your device.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/>
              <a:t>Explain the difference between luminous and non-luminous objects.  Give </a:t>
            </a:r>
            <a:r>
              <a:rPr lang="en-AU" sz="2800" dirty="0" smtClean="0"/>
              <a:t>3 </a:t>
            </a:r>
            <a:r>
              <a:rPr lang="en-AU" sz="2800" dirty="0"/>
              <a:t>examples of each type of object.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/>
              <a:t>Name one place in your home where a transparent object is used, and explain why it is used.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/>
              <a:t>Name one place in your home where a translucent object is used, and explain why it is used.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/>
              <a:t>What happens to light as it falls on an opaque object?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 smtClean="0"/>
              <a:t>Describe the light related property of each object below. Justify your choice.</a:t>
            </a:r>
            <a:endParaRPr lang="en-AU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F74097C-63FB-4737-AAAD-5DCC07E17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239" y="4555093"/>
            <a:ext cx="2887012" cy="21624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72304F29-CC2E-462F-80E6-A6BE5F5F6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69" y="4545472"/>
            <a:ext cx="2172093" cy="2172093"/>
          </a:xfrm>
          <a:prstGeom prst="rect">
            <a:avLst/>
          </a:prstGeom>
        </p:spPr>
      </p:pic>
      <p:pic>
        <p:nvPicPr>
          <p:cNvPr id="11266" name="Picture 2" descr="Image result for opaque object">
            <a:extLst>
              <a:ext uri="{FF2B5EF4-FFF2-40B4-BE49-F238E27FC236}">
                <a16:creationId xmlns="" xmlns:a16="http://schemas.microsoft.com/office/drawing/2014/main" id="{9E74B63E-ED65-456F-AD2F-38F1F3BDB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628" y="4548569"/>
            <a:ext cx="2891994" cy="2168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Related image">
            <a:extLst>
              <a:ext uri="{FF2B5EF4-FFF2-40B4-BE49-F238E27FC236}">
                <a16:creationId xmlns="" xmlns:a16="http://schemas.microsoft.com/office/drawing/2014/main" id="{AEDA7174-20E4-49EA-BD05-63E3AA5341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29"/>
          <a:stretch/>
        </p:blipFill>
        <p:spPr bwMode="auto">
          <a:xfrm>
            <a:off x="8903532" y="4555093"/>
            <a:ext cx="3084479" cy="216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61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3590904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623210"/>
            <a:ext cx="4498548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Activate Prior Knowledge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591425"/>
              </p:ext>
            </p:extLst>
          </p:nvPr>
        </p:nvGraphicFramePr>
        <p:xfrm>
          <a:off x="9328245" y="244761"/>
          <a:ext cx="2605964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are we going to learn?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-1" y="732983"/>
            <a:ext cx="91720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800" dirty="0"/>
              <a:t>Identify luminous and non-luminous objects.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/>
              <a:t>Describe the difference between transparent, translucent and opaque objects.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3207985"/>
            <a:ext cx="777711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/>
              <a:t>Light energy is a form of kinetic energy that enables us to see.</a:t>
            </a:r>
          </a:p>
          <a:p>
            <a:endParaRPr lang="en-AU" sz="2800" dirty="0"/>
          </a:p>
          <a:p>
            <a:r>
              <a:rPr lang="en-AU" sz="2800" dirty="0"/>
              <a:t>On your whiteboard, list </a:t>
            </a:r>
            <a:r>
              <a:rPr lang="en-AU" sz="2800" dirty="0" smtClean="0"/>
              <a:t>three other </a:t>
            </a:r>
            <a:r>
              <a:rPr lang="en-AU" sz="2800" dirty="0"/>
              <a:t>objects that produce light energy.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2492E01D-AE80-4B70-80B1-0570AF702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4579" y="3207985"/>
            <a:ext cx="3639388" cy="242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4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  <p:bldP spid="18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94692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The Electromagnetic Spectrum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The visible light we see is one part of a range (or spectrum) of energy emitted from objects.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This spectrum is called the electromagnetic spectrum.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It ranges from low energy waves, like radio waves, to high energy waves, like gamma waves.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960456"/>
              </p:ext>
            </p:extLst>
          </p:nvPr>
        </p:nvGraphicFramePr>
        <p:xfrm>
          <a:off x="9523075" y="160203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What is the name given to the range of energy emitted by objects?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787335"/>
              </p:ext>
            </p:extLst>
          </p:nvPr>
        </p:nvGraphicFramePr>
        <p:xfrm>
          <a:off x="9523074" y="1613406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Other than radio waves, name a low energy wave</a:t>
                      </a:r>
                      <a:r>
                        <a:rPr lang="en-AU" baseline="0" dirty="0"/>
                        <a:t>. 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683740"/>
              </p:ext>
            </p:extLst>
          </p:nvPr>
        </p:nvGraphicFramePr>
        <p:xfrm>
          <a:off x="9523074" y="3066609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Are x-rays a high energy or a low energy wave?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906178A-3D49-49F5-9818-8F69DC961F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434"/>
          <a:stretch/>
        </p:blipFill>
        <p:spPr>
          <a:xfrm>
            <a:off x="304231" y="3447362"/>
            <a:ext cx="9165025" cy="323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94692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The Electromagnetic Spectrum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 waves that form the electromagnetic spectrum are a type of transverse wave.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In transverse waves, the oscillations are perpendicular (at right angles) to the direction of wave travel.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Ripples </a:t>
            </a:r>
            <a:r>
              <a:rPr lang="en-AU" sz="2800" dirty="0" smtClean="0"/>
              <a:t>in a pond </a:t>
            </a:r>
            <a:r>
              <a:rPr lang="en-AU" sz="2800" dirty="0" smtClean="0"/>
              <a:t>are another form of transverse wave.</a:t>
            </a:r>
            <a:endParaRPr lang="en-AU" sz="28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346477"/>
              </p:ext>
            </p:extLst>
          </p:nvPr>
        </p:nvGraphicFramePr>
        <p:xfrm>
          <a:off x="9523075" y="160203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How do the oscillations move in a transverse wave?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476592"/>
              </p:ext>
            </p:extLst>
          </p:nvPr>
        </p:nvGraphicFramePr>
        <p:xfrm>
          <a:off x="9523074" y="1613406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How is a transverse wave different to a longitudinal wave?</a:t>
                      </a:r>
                      <a:r>
                        <a:rPr lang="en-AU" baseline="0" dirty="0" smtClean="0"/>
                        <a:t> 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234830"/>
              </p:ext>
            </p:extLst>
          </p:nvPr>
        </p:nvGraphicFramePr>
        <p:xfrm>
          <a:off x="9523074" y="3066609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Name an example of a transverse wave and a longitudinal wave.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525" y="3453763"/>
            <a:ext cx="4162951" cy="31915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953" y="97671"/>
            <a:ext cx="2308239" cy="1138731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6146441" y="4534475"/>
            <a:ext cx="26702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62294" y="4165143"/>
            <a:ext cx="2900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Direction of wave movement</a:t>
            </a:r>
            <a:endParaRPr lang="en-AU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146441" y="5881766"/>
            <a:ext cx="26702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62294" y="5512434"/>
            <a:ext cx="2900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Direction of wave movement</a:t>
            </a:r>
            <a:endParaRPr lang="en-AU" dirty="0"/>
          </a:p>
        </p:txBody>
      </p:sp>
      <p:sp>
        <p:nvSpPr>
          <p:cNvPr id="21" name="Rectangle 20"/>
          <p:cNvSpPr/>
          <p:nvPr/>
        </p:nvSpPr>
        <p:spPr>
          <a:xfrm>
            <a:off x="6062294" y="6276027"/>
            <a:ext cx="2292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Direction of </a:t>
            </a:r>
            <a:r>
              <a:rPr lang="en-AU" dirty="0" smtClean="0"/>
              <a:t>oscillation</a:t>
            </a:r>
            <a:endParaRPr lang="en-AU" dirty="0"/>
          </a:p>
        </p:txBody>
      </p:sp>
      <p:sp>
        <p:nvSpPr>
          <p:cNvPr id="23" name="Rectangle 22"/>
          <p:cNvSpPr/>
          <p:nvPr/>
        </p:nvSpPr>
        <p:spPr>
          <a:xfrm>
            <a:off x="6116647" y="3551256"/>
            <a:ext cx="2292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Direction of </a:t>
            </a:r>
            <a:r>
              <a:rPr lang="en-AU" dirty="0" smtClean="0"/>
              <a:t>oscillation</a:t>
            </a:r>
            <a:endParaRPr lang="en-AU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128030" y="3693523"/>
            <a:ext cx="0" cy="1591846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>
            <a:off x="6954638" y="5480104"/>
            <a:ext cx="0" cy="1591846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3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  <p:bldP spid="21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946925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Luminous and Non-luminous Objects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Luminous objects are objects which emit (or produce) light.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Examples of luminous objects include the Sun, lightbulbs, torches and flames.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Non-luminous objects are objects which cannot produce their own light, but reflect light or allow </a:t>
            </a:r>
            <a:r>
              <a:rPr lang="en-AU" sz="2800" dirty="0" smtClean="0"/>
              <a:t>light to </a:t>
            </a:r>
            <a:r>
              <a:rPr lang="en-AU" sz="2800" dirty="0"/>
              <a:t>pass through the object.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Examples of non-luminous objects include the Moon, your desk, a window and an apple.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679715"/>
              </p:ext>
            </p:extLst>
          </p:nvPr>
        </p:nvGraphicFramePr>
        <p:xfrm>
          <a:off x="9523075" y="160203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What is the difference between luminous and non-luminous objects?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211263"/>
              </p:ext>
            </p:extLst>
          </p:nvPr>
        </p:nvGraphicFramePr>
        <p:xfrm>
          <a:off x="9523074" y="1613882"/>
          <a:ext cx="2463077" cy="1554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On your whiteboard, list two more luminous objects and two non-luminous objects.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957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94692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Interaction of Light with Non-Luminous Objects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Non-luminous objects can only be seen because light from a luminous object reflects off it and enters our eye.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There are three types of non-luminous objects, which interact with light in different ways: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Transparent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Translucent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Opaque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646309"/>
              </p:ext>
            </p:extLst>
          </p:nvPr>
        </p:nvGraphicFramePr>
        <p:xfrm>
          <a:off x="9523075" y="160203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are the three types of non-luminous objects?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588322"/>
              </p:ext>
            </p:extLst>
          </p:nvPr>
        </p:nvGraphicFramePr>
        <p:xfrm>
          <a:off x="9523073" y="1613406"/>
          <a:ext cx="2463077" cy="1554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Why are we able to see non-luminous objects even though they don’t produce light?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276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968815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Interaction of Light with Non-Luminous </a:t>
            </a:r>
            <a:r>
              <a:rPr lang="en-AU" sz="2800" b="1" dirty="0" smtClean="0"/>
              <a:t>Materials</a:t>
            </a:r>
            <a:endParaRPr lang="en-AU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b="1" dirty="0"/>
              <a:t>Transparent</a:t>
            </a:r>
            <a:r>
              <a:rPr lang="en-AU" sz="2800" dirty="0"/>
              <a:t> </a:t>
            </a:r>
            <a:r>
              <a:rPr lang="en-AU" sz="2800" dirty="0" smtClean="0"/>
              <a:t>materials allow </a:t>
            </a:r>
            <a:r>
              <a:rPr lang="en-AU" sz="2800" dirty="0"/>
              <a:t>almost all light to pass </a:t>
            </a:r>
            <a:r>
              <a:rPr lang="en-AU" sz="2800" dirty="0" smtClean="0"/>
              <a:t>through. An object can be seen clearly through </a:t>
            </a:r>
            <a:r>
              <a:rPr lang="en-AU" sz="2800" dirty="0"/>
              <a:t>the </a:t>
            </a:r>
            <a:r>
              <a:rPr lang="en-AU" sz="2800" dirty="0" smtClean="0"/>
              <a:t>material.</a:t>
            </a: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Some examples are clear glass and </a:t>
            </a:r>
            <a:r>
              <a:rPr lang="en-AU" sz="2800" dirty="0" smtClean="0"/>
              <a:t>still, shallow water</a:t>
            </a: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b="1" dirty="0"/>
              <a:t>Translucent</a:t>
            </a:r>
            <a:r>
              <a:rPr lang="en-AU" sz="2800" dirty="0"/>
              <a:t> </a:t>
            </a:r>
            <a:r>
              <a:rPr lang="en-AU" sz="2800" dirty="0" smtClean="0"/>
              <a:t>materials allow </a:t>
            </a:r>
            <a:r>
              <a:rPr lang="en-AU" sz="2800" dirty="0"/>
              <a:t>some light to pass through, but </a:t>
            </a:r>
            <a:r>
              <a:rPr lang="en-AU" sz="2800" dirty="0" smtClean="0"/>
              <a:t>light is scattered. Objects seen </a:t>
            </a:r>
            <a:r>
              <a:rPr lang="en-AU" sz="2800" dirty="0"/>
              <a:t>through the </a:t>
            </a:r>
            <a:r>
              <a:rPr lang="en-AU" sz="2800" dirty="0" smtClean="0"/>
              <a:t>material are blurry</a:t>
            </a:r>
            <a:r>
              <a:rPr lang="en-AU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Some examples are tissue paper and frosted glass.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b="1" dirty="0"/>
              <a:t>Opaque</a:t>
            </a:r>
            <a:r>
              <a:rPr lang="en-AU" sz="2800" dirty="0"/>
              <a:t> </a:t>
            </a:r>
            <a:r>
              <a:rPr lang="en-AU" sz="2800" dirty="0" smtClean="0"/>
              <a:t>materials do </a:t>
            </a:r>
            <a:r>
              <a:rPr lang="en-AU" sz="2800" dirty="0"/>
              <a:t>not allow light to pass through</a:t>
            </a:r>
            <a:r>
              <a:rPr lang="en-AU" sz="2800" dirty="0" smtClean="0"/>
              <a:t>.		 </a:t>
            </a:r>
            <a:r>
              <a:rPr lang="en-AU" sz="2800" dirty="0"/>
              <a:t>The light is absorbed or reflected. </a:t>
            </a:r>
            <a:r>
              <a:rPr lang="en-AU" sz="2800" dirty="0" smtClean="0"/>
              <a:t>Objects cannot be		 </a:t>
            </a:r>
            <a:r>
              <a:rPr lang="en-AU" sz="2800" dirty="0"/>
              <a:t>seen through </a:t>
            </a:r>
            <a:r>
              <a:rPr lang="en-AU" sz="2800" dirty="0" smtClean="0"/>
              <a:t>the material.</a:t>
            </a: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Some examples are a brick and wood.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617879"/>
              </p:ext>
            </p:extLst>
          </p:nvPr>
        </p:nvGraphicFramePr>
        <p:xfrm>
          <a:off x="9523075" y="160203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How are opaque </a:t>
                      </a:r>
                      <a:r>
                        <a:rPr lang="en-AU" dirty="0" smtClean="0"/>
                        <a:t>objects different </a:t>
                      </a:r>
                      <a:r>
                        <a:rPr lang="en-AU" dirty="0"/>
                        <a:t>to transparent and translucent ones?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709306"/>
              </p:ext>
            </p:extLst>
          </p:nvPr>
        </p:nvGraphicFramePr>
        <p:xfrm>
          <a:off x="9523073" y="1613406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Why are we able to see a clear image through a transparent </a:t>
                      </a:r>
                      <a:r>
                        <a:rPr lang="en-AU" baseline="0" dirty="0" smtClean="0"/>
                        <a:t>material?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A7A320BC-06AC-45BE-8425-74D3369861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943596"/>
              </p:ext>
            </p:extLst>
          </p:nvPr>
        </p:nvGraphicFramePr>
        <p:xfrm>
          <a:off x="9523073" y="3066609"/>
          <a:ext cx="2463077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Which object(s) in the image are:</a:t>
                      </a:r>
                    </a:p>
                    <a:p>
                      <a:pPr marL="342900" indent="-342900">
                        <a:buFont typeface="+mj-lt"/>
                        <a:buAutoNum type="alphaLcParenR"/>
                      </a:pPr>
                      <a:r>
                        <a:rPr lang="en-AU" baseline="0" dirty="0" smtClean="0"/>
                        <a:t>Opaque</a:t>
                      </a:r>
                    </a:p>
                    <a:p>
                      <a:pPr marL="342900" indent="-342900">
                        <a:buFont typeface="+mj-lt"/>
                        <a:buAutoNum type="alphaLcParenR"/>
                      </a:pPr>
                      <a:r>
                        <a:rPr lang="en-AU" baseline="0" dirty="0" smtClean="0"/>
                        <a:t>Transparent</a:t>
                      </a:r>
                    </a:p>
                    <a:p>
                      <a:pPr marL="342900" indent="-342900">
                        <a:buFont typeface="+mj-lt"/>
                        <a:buAutoNum type="alphaLcParenR"/>
                      </a:pPr>
                      <a:r>
                        <a:rPr lang="en-AU" baseline="0" dirty="0" smtClean="0"/>
                        <a:t>Translucent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54" name="Picture 6" descr="Image result for translucent object">
            <a:extLst>
              <a:ext uri="{FF2B5EF4-FFF2-40B4-BE49-F238E27FC236}">
                <a16:creationId xmlns="" xmlns:a16="http://schemas.microsoft.com/office/drawing/2014/main" id="{7E8E6008-1225-4F7E-8C35-8937F42E0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7167" y="4837248"/>
            <a:ext cx="3240447" cy="1983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81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232713" y="4551912"/>
            <a:ext cx="6508365" cy="11443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>
                <a:solidFill>
                  <a:srgbClr val="00B0F0"/>
                </a:solidFill>
                <a:latin typeface="+mn-lt"/>
              </a:rPr>
              <a:t>A candle produces light, so it is a luminous object.</a:t>
            </a:r>
            <a:endParaRPr lang="en-AU" sz="2800" dirty="0">
              <a:solidFill>
                <a:srgbClr val="00B0F0"/>
              </a:solidFill>
              <a:latin typeface="+mn-lt"/>
              <a:sym typeface="Wingdings" panose="05000000000000000000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06877" y="1351982"/>
            <a:ext cx="31104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Describe </a:t>
            </a:r>
            <a:r>
              <a:rPr lang="en-AU" sz="2800" dirty="0" smtClean="0"/>
              <a:t>the light related properties of a candle.</a:t>
            </a:r>
            <a:endParaRPr lang="en-AU" sz="28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948691"/>
              </p:ext>
            </p:extLst>
          </p:nvPr>
        </p:nvGraphicFramePr>
        <p:xfrm>
          <a:off x="1244" y="830358"/>
          <a:ext cx="6085178" cy="2987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08517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02942">
                <a:tc>
                  <a:txBody>
                    <a:bodyPr/>
                    <a:lstStyle/>
                    <a:p>
                      <a:r>
                        <a:rPr lang="en-AU" sz="2400" dirty="0"/>
                        <a:t>Describing </a:t>
                      </a:r>
                      <a:r>
                        <a:rPr lang="en-AU" sz="2400" dirty="0" smtClean="0"/>
                        <a:t>Light Related</a:t>
                      </a:r>
                      <a:r>
                        <a:rPr lang="en-AU" sz="2400" baseline="0" dirty="0" smtClean="0"/>
                        <a:t> Properties of Objects</a:t>
                      </a:r>
                      <a:endParaRPr lang="en-AU" sz="2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52462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AU" sz="2000" b="0" baseline="0" dirty="0"/>
                        <a:t>Does the object produce light?</a:t>
                      </a:r>
                    </a:p>
                    <a:p>
                      <a:pPr marL="0" indent="0">
                        <a:buNone/>
                      </a:pPr>
                      <a:r>
                        <a:rPr lang="en-AU" sz="2000" b="0" baseline="0" dirty="0"/>
                        <a:t>            yes = luminous</a:t>
                      </a:r>
                    </a:p>
                    <a:p>
                      <a:pPr marL="0" indent="0">
                        <a:buNone/>
                      </a:pPr>
                      <a:r>
                        <a:rPr lang="en-AU" sz="2000" b="0" baseline="0" dirty="0"/>
                        <a:t>            no = non-luminous</a:t>
                      </a:r>
                    </a:p>
                    <a:p>
                      <a:pPr marL="457200" indent="-457200">
                        <a:buAutoNum type="arabicPeriod"/>
                      </a:pPr>
                      <a:endParaRPr lang="en-AU" sz="2000" b="0" baseline="0" dirty="0"/>
                    </a:p>
                    <a:p>
                      <a:pPr marL="457200" indent="-457200">
                        <a:buFont typeface="+mj-lt"/>
                        <a:buAutoNum type="arabicPeriod" startAt="2"/>
                      </a:pPr>
                      <a:r>
                        <a:rPr lang="en-AU" sz="2000" b="0" baseline="0" dirty="0"/>
                        <a:t>If no, how much light can pass through the object?</a:t>
                      </a:r>
                    </a:p>
                    <a:p>
                      <a:pPr marL="0" indent="0">
                        <a:buNone/>
                      </a:pPr>
                      <a:r>
                        <a:rPr lang="en-AU" sz="2000" b="0" baseline="0" dirty="0"/>
                        <a:t>            none, it is reflected = opaque</a:t>
                      </a:r>
                    </a:p>
                    <a:p>
                      <a:pPr marL="0" indent="0">
                        <a:buNone/>
                      </a:pPr>
                      <a:r>
                        <a:rPr lang="en-AU" sz="2000" b="0" baseline="0" dirty="0"/>
                        <a:t>            some, blurry image = translucent</a:t>
                      </a:r>
                    </a:p>
                    <a:p>
                      <a:pPr marL="0" indent="0">
                        <a:buNone/>
                      </a:pPr>
                      <a:r>
                        <a:rPr lang="en-AU" sz="2000" b="0" baseline="0" dirty="0"/>
                        <a:t>            all, clear image = transparent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122" name="Picture 2" descr="Image result for candle">
            <a:extLst>
              <a:ext uri="{FF2B5EF4-FFF2-40B4-BE49-F238E27FC236}">
                <a16:creationId xmlns="" xmlns:a16="http://schemas.microsoft.com/office/drawing/2014/main" id="{692D94AC-370F-4016-850B-B5DE7BA07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9392" y="1351982"/>
            <a:ext cx="1857375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1839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232713" y="4551912"/>
            <a:ext cx="6508365" cy="11443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>
                <a:solidFill>
                  <a:srgbClr val="00B0F0"/>
                </a:solidFill>
                <a:latin typeface="+mn-lt"/>
              </a:rPr>
              <a:t>The leaf is a non-luminous object.  It is translucent because it allows some light to pass through.</a:t>
            </a:r>
            <a:endParaRPr lang="en-AU" sz="2800" dirty="0">
              <a:solidFill>
                <a:srgbClr val="00B0F0"/>
              </a:solidFill>
              <a:latin typeface="+mn-lt"/>
              <a:sym typeface="Wingdings" panose="05000000000000000000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26052" y="406805"/>
            <a:ext cx="34815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Describe the light related properties of a leaf.</a:t>
            </a:r>
            <a:endParaRPr lang="en-AU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F5BDD900-E864-4F9F-8665-DA4FF7BB8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052" y="2043260"/>
            <a:ext cx="4006850" cy="2257192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721553"/>
              </p:ext>
            </p:extLst>
          </p:nvPr>
        </p:nvGraphicFramePr>
        <p:xfrm>
          <a:off x="1244" y="830358"/>
          <a:ext cx="6085178" cy="2987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08517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02942">
                <a:tc>
                  <a:txBody>
                    <a:bodyPr/>
                    <a:lstStyle/>
                    <a:p>
                      <a:r>
                        <a:rPr lang="en-AU" sz="2400" dirty="0"/>
                        <a:t>Describing </a:t>
                      </a:r>
                      <a:r>
                        <a:rPr lang="en-AU" sz="2400" dirty="0" smtClean="0"/>
                        <a:t>Light Related</a:t>
                      </a:r>
                      <a:r>
                        <a:rPr lang="en-AU" sz="2400" baseline="0" dirty="0" smtClean="0"/>
                        <a:t> Properties of Objects</a:t>
                      </a:r>
                      <a:endParaRPr lang="en-AU" sz="2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52462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AU" sz="2000" b="0" baseline="0" dirty="0"/>
                        <a:t>Does the object produce light?</a:t>
                      </a:r>
                    </a:p>
                    <a:p>
                      <a:pPr marL="0" indent="0">
                        <a:buNone/>
                      </a:pPr>
                      <a:r>
                        <a:rPr lang="en-AU" sz="2000" b="0" baseline="0" dirty="0"/>
                        <a:t>            yes = luminous</a:t>
                      </a:r>
                    </a:p>
                    <a:p>
                      <a:pPr marL="0" indent="0">
                        <a:buNone/>
                      </a:pPr>
                      <a:r>
                        <a:rPr lang="en-AU" sz="2000" b="0" baseline="0" dirty="0"/>
                        <a:t>            no = non-luminous</a:t>
                      </a:r>
                    </a:p>
                    <a:p>
                      <a:pPr marL="457200" indent="-457200">
                        <a:buAutoNum type="arabicPeriod"/>
                      </a:pPr>
                      <a:endParaRPr lang="en-AU" sz="2000" b="0" baseline="0" dirty="0"/>
                    </a:p>
                    <a:p>
                      <a:pPr marL="457200" indent="-457200">
                        <a:buFont typeface="+mj-lt"/>
                        <a:buAutoNum type="arabicPeriod" startAt="2"/>
                      </a:pPr>
                      <a:r>
                        <a:rPr lang="en-AU" sz="2000" b="0" baseline="0" dirty="0"/>
                        <a:t>If no, how much light can pass through the object?</a:t>
                      </a:r>
                    </a:p>
                    <a:p>
                      <a:pPr marL="0" indent="0">
                        <a:buNone/>
                      </a:pPr>
                      <a:r>
                        <a:rPr lang="en-AU" sz="2000" b="0" baseline="0" dirty="0"/>
                        <a:t>            none, it is reflected = opaque</a:t>
                      </a:r>
                    </a:p>
                    <a:p>
                      <a:pPr marL="0" indent="0">
                        <a:buNone/>
                      </a:pPr>
                      <a:r>
                        <a:rPr lang="en-AU" sz="2000" b="0" baseline="0" dirty="0"/>
                        <a:t>            some, blurry image = translucent</a:t>
                      </a:r>
                    </a:p>
                    <a:p>
                      <a:pPr marL="0" indent="0">
                        <a:buNone/>
                      </a:pPr>
                      <a:r>
                        <a:rPr lang="en-AU" sz="2000" b="0" baseline="0" dirty="0"/>
                        <a:t>            all, clear image = transparent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49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35741</TotalTime>
  <Words>1241</Words>
  <Application>Microsoft Office PowerPoint</Application>
  <PresentationFormat>Widescreen</PresentationFormat>
  <Paragraphs>178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Introduction to Light Year 9 Physics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Science</dc:title>
  <dc:creator>Microsoft account</dc:creator>
  <cp:lastModifiedBy>Microsoft account</cp:lastModifiedBy>
  <cp:revision>675</cp:revision>
  <dcterms:created xsi:type="dcterms:W3CDTF">2017-01-28T08:32:28Z</dcterms:created>
  <dcterms:modified xsi:type="dcterms:W3CDTF">2020-06-26T01:18:36Z</dcterms:modified>
</cp:coreProperties>
</file>