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05" r:id="rId2"/>
    <p:sldId id="616" r:id="rId3"/>
    <p:sldId id="628" r:id="rId4"/>
    <p:sldId id="256" r:id="rId5"/>
    <p:sldId id="263" r:id="rId6"/>
    <p:sldId id="576" r:id="rId7"/>
    <p:sldId id="577" r:id="rId8"/>
    <p:sldId id="618" r:id="rId9"/>
    <p:sldId id="617" r:id="rId10"/>
    <p:sldId id="607" r:id="rId11"/>
    <p:sldId id="619" r:id="rId12"/>
    <p:sldId id="620" r:id="rId13"/>
    <p:sldId id="608" r:id="rId14"/>
    <p:sldId id="622" r:id="rId15"/>
    <p:sldId id="623" r:id="rId16"/>
    <p:sldId id="625" r:id="rId17"/>
    <p:sldId id="624" r:id="rId18"/>
    <p:sldId id="626" r:id="rId19"/>
    <p:sldId id="351" r:id="rId20"/>
    <p:sldId id="463" r:id="rId21"/>
    <p:sldId id="627" r:id="rId22"/>
    <p:sldId id="6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1441" autoAdjust="0"/>
  </p:normalViewPr>
  <p:slideViewPr>
    <p:cSldViewPr snapToGrid="0">
      <p:cViewPr varScale="1">
        <p:scale>
          <a:sx n="40" d="100"/>
          <a:sy n="40" d="100"/>
        </p:scale>
        <p:origin x="69" y="1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1624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1876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403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846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656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494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901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25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291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21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43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21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869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65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9861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Depth Illusions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apparent change in depth of an object can be explained using refraction.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Water is more dense than air, so has a higher refractive index.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the light moves from water into air, it is bent away from the normal.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the refracted light reaches your eyes, your brain traces the light rays back in a straight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makes the object appear closer to the surface.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Draw a simple diagram to show why your feet and legs appear shorter when you stand in a swimming pool.</a:t>
            </a:r>
          </a:p>
        </p:txBody>
      </p:sp>
    </p:spTree>
    <p:extLst>
      <p:ext uri="{BB962C8B-B14F-4D97-AF65-F5344CB8AC3E}">
        <p14:creationId xmlns:p14="http://schemas.microsoft.com/office/powerpoint/2010/main" val="38597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6673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Colours of Opaque Objects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white light falls on opaque objects, some colours of light are reflected and some are absorbed by the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colour the object appears depends on the mix of colours that reflect into our eyes.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is easier to consider white light as just made up of red, green and blue light, as other colours can be made from them.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0154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happens when light falls on opaque objects?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43330"/>
              </p:ext>
            </p:extLst>
          </p:nvPr>
        </p:nvGraphicFramePr>
        <p:xfrm>
          <a:off x="9523074" y="161388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 the colour</a:t>
                      </a:r>
                      <a:r>
                        <a:rPr lang="en-AU" baseline="0" dirty="0" smtClean="0"/>
                        <a:t> of an object depend on?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68723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Colours of Opaque Objects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Red objects appear red because red light is reflected into our eyes, and the other colours are absorbed.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Green objects appear green because green light is reflected into our eyes and the other colours are absorbed.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Yellow </a:t>
            </a:r>
            <a:r>
              <a:rPr lang="en-AU" sz="2800" dirty="0"/>
              <a:t>objects appear </a:t>
            </a:r>
            <a:r>
              <a:rPr lang="en-AU" sz="2800" dirty="0" smtClean="0"/>
              <a:t>yellow because </a:t>
            </a:r>
            <a:r>
              <a:rPr lang="en-AU" sz="2800" dirty="0"/>
              <a:t>green </a:t>
            </a:r>
            <a:r>
              <a:rPr lang="en-AU" sz="2800" dirty="0" smtClean="0"/>
              <a:t>and red light are reflected </a:t>
            </a:r>
            <a:r>
              <a:rPr lang="en-AU" sz="2800" dirty="0"/>
              <a:t>into our eyes and </a:t>
            </a:r>
            <a:r>
              <a:rPr lang="en-AU" sz="2800" dirty="0" smtClean="0"/>
              <a:t>when they mix, they form yellow.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Black objects absorb all colours of light and reflect no light.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58307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 red objects appear red under white light?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45009"/>
              </p:ext>
            </p:extLst>
          </p:nvPr>
        </p:nvGraphicFramePr>
        <p:xfrm>
          <a:off x="9523074" y="161388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colours of</a:t>
                      </a:r>
                      <a:r>
                        <a:rPr lang="en-AU" baseline="0" dirty="0" smtClean="0"/>
                        <a:t> light are absorbed by a green object?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709809"/>
              </p:ext>
            </p:extLst>
          </p:nvPr>
        </p:nvGraphicFramePr>
        <p:xfrm>
          <a:off x="9523074" y="3067561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an object appears magenta, what colours</a:t>
                      </a:r>
                      <a:r>
                        <a:rPr lang="en-AU" baseline="0" dirty="0" smtClean="0"/>
                        <a:t> of light are reflected?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19" y="2307284"/>
            <a:ext cx="2133784" cy="1441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90" y="680431"/>
            <a:ext cx="2061697" cy="1412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r="32729"/>
          <a:stretch/>
        </p:blipFill>
        <p:spPr>
          <a:xfrm>
            <a:off x="7114046" y="3962973"/>
            <a:ext cx="2019532" cy="14273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997" y="4819290"/>
            <a:ext cx="2573639" cy="1930229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41765"/>
              </p:ext>
            </p:extLst>
          </p:nvPr>
        </p:nvGraphicFramePr>
        <p:xfrm>
          <a:off x="6789672" y="5462854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do objects appear black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3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68723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Colours of Transparent Objects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Similar to opaque objects, transparent objects absorb some colours of light, but they also let light pass through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green transparent objects will allow green light to pass through and absorb the other colours.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magenta transparent will allow blue and red light to pass through and when they mix, they form magenta.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06155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a green transparent object do to light passing through it?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78068"/>
              </p:ext>
            </p:extLst>
          </p:nvPr>
        </p:nvGraphicFramePr>
        <p:xfrm>
          <a:off x="9523074" y="161388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colours of</a:t>
                      </a:r>
                      <a:r>
                        <a:rPr lang="en-AU" baseline="0" dirty="0" smtClean="0"/>
                        <a:t> light are absorbed by a blue transparent object?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56768"/>
              </p:ext>
            </p:extLst>
          </p:nvPr>
        </p:nvGraphicFramePr>
        <p:xfrm>
          <a:off x="9523074" y="3067561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an object appears cyan, what colours</a:t>
                      </a:r>
                      <a:r>
                        <a:rPr lang="en-AU" baseline="0" dirty="0" smtClean="0"/>
                        <a:t> of light are passing through?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97" y="4819290"/>
            <a:ext cx="2573639" cy="1930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37" y="904760"/>
            <a:ext cx="2752725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6" y="3719895"/>
            <a:ext cx="14573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243" y="2783879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t-shirt is opaque and appears red. 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Red light is reflected.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Blue and green light is absorbed.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84685"/>
              </p:ext>
            </p:extLst>
          </p:nvPr>
        </p:nvGraphicFramePr>
        <p:xfrm>
          <a:off x="1243" y="830358"/>
          <a:ext cx="6170957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0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Coloured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object is opaque or transparent.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colour the object appears.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which colours reflected/pass through the object and which are absorbed by the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4547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object opaque</a:t>
                      </a:r>
                      <a:r>
                        <a:rPr lang="en-AU" baseline="0" dirty="0" smtClean="0"/>
                        <a:t> or transparent?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8059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colour is the object?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9125"/>
              </p:ext>
            </p:extLst>
          </p:nvPr>
        </p:nvGraphicFramePr>
        <p:xfrm>
          <a:off x="9530673" y="278387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reflected/pass through?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458518" y="3894494"/>
            <a:ext cx="3915494" cy="2857500"/>
            <a:chOff x="8199890" y="3892020"/>
            <a:chExt cx="3915494" cy="2857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060" y="830358"/>
            <a:ext cx="1857375" cy="2466975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67284"/>
              </p:ext>
            </p:extLst>
          </p:nvPr>
        </p:nvGraphicFramePr>
        <p:xfrm>
          <a:off x="9504758" y="409571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absorbed?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243" y="2783879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traffic light is transparent and appears green. 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Green light is passing through.  Blue and red light is absorbed.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84685"/>
              </p:ext>
            </p:extLst>
          </p:nvPr>
        </p:nvGraphicFramePr>
        <p:xfrm>
          <a:off x="1243" y="830358"/>
          <a:ext cx="6170957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0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Coloured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object is opaque or transparent.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colour the object appears.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which colours reflected/pass through the object and which are absorbed by the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4547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object opaque</a:t>
                      </a:r>
                      <a:r>
                        <a:rPr lang="en-AU" baseline="0" dirty="0" smtClean="0"/>
                        <a:t> or transparent?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8059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colour is the object?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9125"/>
              </p:ext>
            </p:extLst>
          </p:nvPr>
        </p:nvGraphicFramePr>
        <p:xfrm>
          <a:off x="9530673" y="278387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reflected/pass through?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458518" y="3894494"/>
            <a:ext cx="3915494" cy="2857500"/>
            <a:chOff x="8199890" y="3892020"/>
            <a:chExt cx="3915494" cy="2857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67284"/>
              </p:ext>
            </p:extLst>
          </p:nvPr>
        </p:nvGraphicFramePr>
        <p:xfrm>
          <a:off x="9504758" y="409571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absorbed?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5289"/>
          <a:stretch/>
        </p:blipFill>
        <p:spPr>
          <a:xfrm>
            <a:off x="7141686" y="254265"/>
            <a:ext cx="1505104" cy="34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1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243" y="2783879"/>
            <a:ext cx="5137528" cy="2626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bowl is opaque and appears magenta. 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Red and blue light is reflected.  Green light is absorbed.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84685"/>
              </p:ext>
            </p:extLst>
          </p:nvPr>
        </p:nvGraphicFramePr>
        <p:xfrm>
          <a:off x="1243" y="830358"/>
          <a:ext cx="6170957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0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Coloured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object is opaque or transparent.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colour the object appears.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which colours reflected/pass through the object and which are absorbed by the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4547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object opaque</a:t>
                      </a:r>
                      <a:r>
                        <a:rPr lang="en-AU" baseline="0" dirty="0" smtClean="0"/>
                        <a:t> or transparent?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8059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colour is the object?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9125"/>
              </p:ext>
            </p:extLst>
          </p:nvPr>
        </p:nvGraphicFramePr>
        <p:xfrm>
          <a:off x="9530673" y="278387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reflected/pass through?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458518" y="3894494"/>
            <a:ext cx="3915494" cy="2857500"/>
            <a:chOff x="8199890" y="3892020"/>
            <a:chExt cx="3915494" cy="2857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67284"/>
              </p:ext>
            </p:extLst>
          </p:nvPr>
        </p:nvGraphicFramePr>
        <p:xfrm>
          <a:off x="9504758" y="409571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absorbed?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pink bow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1" t="28091" r="11132" b="24727"/>
          <a:stretch/>
        </p:blipFill>
        <p:spPr bwMode="auto">
          <a:xfrm>
            <a:off x="6308000" y="970652"/>
            <a:ext cx="2978727" cy="183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2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243" y="2783879"/>
            <a:ext cx="5137528" cy="2626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______ is _______and appears _______.  ________ light is reflected / passing through.  ______ light is absorbed.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84685"/>
              </p:ext>
            </p:extLst>
          </p:nvPr>
        </p:nvGraphicFramePr>
        <p:xfrm>
          <a:off x="1243" y="830358"/>
          <a:ext cx="6170957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0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Coloured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object is opaque or transparent.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colour the object appears.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which colours reflected/pass through the object and which are absorbed by the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4547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object opaque</a:t>
                      </a:r>
                      <a:r>
                        <a:rPr lang="en-AU" baseline="0" dirty="0" smtClean="0"/>
                        <a:t> or transparent?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8059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colour is the object?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9125"/>
              </p:ext>
            </p:extLst>
          </p:nvPr>
        </p:nvGraphicFramePr>
        <p:xfrm>
          <a:off x="9530673" y="278387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reflected/pass through?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458518" y="3894494"/>
            <a:ext cx="3915494" cy="2857500"/>
            <a:chOff x="8199890" y="3892020"/>
            <a:chExt cx="3915494" cy="2857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67284"/>
              </p:ext>
            </p:extLst>
          </p:nvPr>
        </p:nvGraphicFramePr>
        <p:xfrm>
          <a:off x="9504758" y="409571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absorbed?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01" y="685118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243" y="2783879"/>
            <a:ext cx="5137528" cy="2626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______ is _______and appears _______.  ________ light is reflected / passing through.  ______ light is absorbed.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84685"/>
              </p:ext>
            </p:extLst>
          </p:nvPr>
        </p:nvGraphicFramePr>
        <p:xfrm>
          <a:off x="1243" y="830358"/>
          <a:ext cx="6170957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0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Coloured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object is opaque or transparent.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colour the object appears.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which colours reflected/pass through the object and which are absorbed by the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4547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object opaque</a:t>
                      </a:r>
                      <a:r>
                        <a:rPr lang="en-AU" baseline="0" dirty="0" smtClean="0"/>
                        <a:t> or transparent?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8059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colour is the object?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9125"/>
              </p:ext>
            </p:extLst>
          </p:nvPr>
        </p:nvGraphicFramePr>
        <p:xfrm>
          <a:off x="9530673" y="278387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reflected/pass through?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458518" y="3894494"/>
            <a:ext cx="3915494" cy="2857500"/>
            <a:chOff x="8199890" y="3892020"/>
            <a:chExt cx="3915494" cy="2857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67284"/>
              </p:ext>
            </p:extLst>
          </p:nvPr>
        </p:nvGraphicFramePr>
        <p:xfrm>
          <a:off x="9504758" y="409571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absorbed?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l="34409" r="34999"/>
          <a:stretch/>
        </p:blipFill>
        <p:spPr>
          <a:xfrm>
            <a:off x="6978761" y="440595"/>
            <a:ext cx="1281644" cy="33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243" y="2783879"/>
            <a:ext cx="5137528" cy="2626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______ is _______and appears _______.  ________ light is reflected / passing through.  ______ light is absorbed.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84685"/>
              </p:ext>
            </p:extLst>
          </p:nvPr>
        </p:nvGraphicFramePr>
        <p:xfrm>
          <a:off x="1243" y="830358"/>
          <a:ext cx="6170957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0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Coloured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object is opaque or transparent.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colour the object appears.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which colours reflected/pass through the object and which are absorbed by the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4547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object opaque</a:t>
                      </a:r>
                      <a:r>
                        <a:rPr lang="en-AU" baseline="0" dirty="0" smtClean="0"/>
                        <a:t> or transparent?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8059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colour is the object?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9125"/>
              </p:ext>
            </p:extLst>
          </p:nvPr>
        </p:nvGraphicFramePr>
        <p:xfrm>
          <a:off x="9530673" y="278387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reflected/pass through?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458518" y="3894494"/>
            <a:ext cx="3915494" cy="2857500"/>
            <a:chOff x="8199890" y="3892020"/>
            <a:chExt cx="3915494" cy="2857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67284"/>
              </p:ext>
            </p:extLst>
          </p:nvPr>
        </p:nvGraphicFramePr>
        <p:xfrm>
          <a:off x="9504758" y="409571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colours</a:t>
                      </a:r>
                      <a:r>
                        <a:rPr lang="en-AU" baseline="0" dirty="0" smtClean="0"/>
                        <a:t> are absorbed?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873" y="350586"/>
            <a:ext cx="1741527" cy="31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9434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White light is dispersed into different colours as it refracts through transparent substances.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dispersion of light in water droplets in air causes rainbows to form in the sky.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 smtClean="0"/>
              <a:t>We are able to see different coloured objects because of the colours of light that are reflected off them.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857" y="54855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11849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Total Internal Reflection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light travels from water or glass into air, some light is reflected and some is refracted.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the angle of incidence is increases, it reaches a critical angle where the light is refracted along the surface.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Any angle of incidence bigger than this will cause the light be reflected inside the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Draw a simple diagram to show how light is refracted along the surface at the critical angle.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488" b="23833"/>
          <a:stretch/>
        </p:blipFill>
        <p:spPr>
          <a:xfrm>
            <a:off x="3467035" y="4845902"/>
            <a:ext cx="3539303" cy="18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dispersion of white light?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1792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22456"/>
            <a:ext cx="11451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Classify these colours as either primary colours or secondary colours of light.</a:t>
            </a:r>
          </a:p>
          <a:p>
            <a:pPr algn="ctr"/>
            <a:r>
              <a:rPr lang="en-AU" sz="2800" b="1" dirty="0" smtClean="0"/>
              <a:t>Red</a:t>
            </a:r>
            <a:r>
              <a:rPr lang="en-AU" sz="2800" b="1" dirty="0"/>
              <a:t> </a:t>
            </a:r>
            <a:r>
              <a:rPr lang="en-AU" sz="2800" b="1" dirty="0" smtClean="0"/>
              <a:t>    Magenta</a:t>
            </a:r>
            <a:r>
              <a:rPr lang="en-AU" sz="2800" b="1" dirty="0"/>
              <a:t> </a:t>
            </a:r>
            <a:r>
              <a:rPr lang="en-AU" sz="2800" b="1" dirty="0" smtClean="0"/>
              <a:t>    Green     Blue     Cyan     Yellow</a:t>
            </a:r>
            <a:endParaRPr lang="en-AU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657D86-99B7-4295-994D-BA25464B1A90}"/>
              </a:ext>
            </a:extLst>
          </p:cNvPr>
          <p:cNvSpPr txBox="1"/>
          <p:nvPr/>
        </p:nvSpPr>
        <p:spPr>
          <a:xfrm>
            <a:off x="0" y="3958041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E3605-FFA2-4D3E-988D-BB783EB6FD9F}"/>
              </a:ext>
            </a:extLst>
          </p:cNvPr>
          <p:cNvSpPr txBox="1"/>
          <p:nvPr/>
        </p:nvSpPr>
        <p:spPr>
          <a:xfrm>
            <a:off x="0" y="4542816"/>
            <a:ext cx="5472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why the flowers of a daffodil appear yellow and the leaves appear green.</a:t>
            </a:r>
            <a:endParaRPr lang="en-AU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36759"/>
              </p:ext>
            </p:extLst>
          </p:nvPr>
        </p:nvGraphicFramePr>
        <p:xfrm>
          <a:off x="5968147" y="73138"/>
          <a:ext cx="6170957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0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Coloured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object is opaque or transparent.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colour the object appears.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which colours reflected/pass through the object and which are absorbed by the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8223610" y="3887567"/>
            <a:ext cx="3915494" cy="2857500"/>
            <a:chOff x="8199890" y="3892020"/>
            <a:chExt cx="3915494" cy="2857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3" y="3887567"/>
            <a:ext cx="1937160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smtClean="0"/>
              <a:t>Complete the questions below on your device or in your book.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 smtClean="0"/>
              <a:t>Explain the meaning of the term ‘dispersion’.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 smtClean="0"/>
              <a:t>What is the difference between a primary colour and a secondary colour of light?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 smtClean="0"/>
              <a:t>List the three primary colours of light and the three secondary colours of light.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 smtClean="0"/>
              <a:t>Draw a Venn diagram to show how the primary colours mix to form the secondary colours of light.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 smtClean="0"/>
              <a:t>What are complimentary colours of light? Give an example.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 smtClean="0"/>
              <a:t>Complete the table below to show what colours are absorbed and reflected or pass through for each of the objects.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71164"/>
              </p:ext>
            </p:extLst>
          </p:nvPr>
        </p:nvGraphicFramePr>
        <p:xfrm>
          <a:off x="5503653" y="3779520"/>
          <a:ext cx="6688347" cy="3078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7887"/>
                <a:gridCol w="2267470"/>
                <a:gridCol w="20629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Object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/>
                        <a:t>Colours Reflected</a:t>
                      </a:r>
                      <a:r>
                        <a:rPr lang="en-AU" sz="2000" baseline="0" dirty="0" smtClean="0"/>
                        <a:t> or </a:t>
                      </a:r>
                      <a:r>
                        <a:rPr lang="en-AU" sz="2000" dirty="0" smtClean="0"/>
                        <a:t>Passing</a:t>
                      </a:r>
                      <a:r>
                        <a:rPr lang="en-AU" sz="2000" baseline="0" dirty="0" smtClean="0"/>
                        <a:t> Through</a:t>
                      </a:r>
                      <a:endParaRPr lang="en-A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Colours Absorbed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Red car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Yellow</a:t>
                      </a:r>
                      <a:r>
                        <a:rPr lang="en-AU" sz="2000" baseline="0" dirty="0" smtClean="0"/>
                        <a:t> banana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Magenta glass jar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Black bowling ball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Green traffic light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White</a:t>
                      </a:r>
                      <a:r>
                        <a:rPr lang="en-AU" sz="2000" baseline="0" dirty="0" smtClean="0"/>
                        <a:t> paper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0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smtClean="0"/>
              <a:t>Complete the Colours of Light worksheet on your device </a:t>
            </a:r>
            <a:r>
              <a:rPr lang="en-AU" sz="2600" smtClean="0"/>
              <a:t>or on a paper copy.</a:t>
            </a:r>
            <a:endParaRPr lang="en-AU" sz="2600" dirty="0" smtClean="0"/>
          </a:p>
        </p:txBody>
      </p:sp>
    </p:spTree>
    <p:extLst>
      <p:ext uri="{BB962C8B-B14F-4D97-AF65-F5344CB8AC3E}">
        <p14:creationId xmlns:p14="http://schemas.microsoft.com/office/powerpoint/2010/main" val="3639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695575"/>
            <a:ext cx="5137528" cy="3338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lens in the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eye is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a convex lens.  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lens is converging the light rays to form an image on the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back of the eye.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44" y="830358"/>
          <a:ext cx="5315036" cy="1509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15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Images</a:t>
                      </a:r>
                      <a:r>
                        <a:rPr lang="en-AU" sz="2400" baseline="0" dirty="0" smtClean="0"/>
                        <a:t> Formed With Lenses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Identify the type of lens used.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what the lens does to light rays passing through it: converges or diverges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790" y="2217745"/>
            <a:ext cx="5824204" cy="30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F0"/>
            </a:solidFill>
          </a:ln>
        </p:spPr>
        <p:txBody>
          <a:bodyPr anchor="ctr"/>
          <a:lstStyle/>
          <a:p>
            <a:r>
              <a:rPr lang="en-AU" dirty="0" smtClean="0"/>
              <a:t>Colours of Light</a:t>
            </a:r>
            <a:br>
              <a:rPr lang="en-AU" dirty="0" smtClean="0"/>
            </a:br>
            <a:r>
              <a:rPr lang="en-AU" sz="32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026268"/>
            <a:ext cx="4038600" cy="2695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91425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581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Identify primary and secondary colours of light.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Describe why opaque objects appear to be different colours.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Describe how transparent objects alter the colour of light passing through.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111360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When mixing paint, there are three primary colours: red, yellow and blue.</a:t>
            </a:r>
          </a:p>
          <a:p>
            <a:endParaRPr lang="en-AU" sz="2800" dirty="0"/>
          </a:p>
          <a:p>
            <a:r>
              <a:rPr lang="en-AU" sz="2800" dirty="0" smtClean="0"/>
              <a:t>What happens when you mix two of those colours together?</a:t>
            </a:r>
          </a:p>
          <a:p>
            <a:endParaRPr lang="en-AU" sz="2800" dirty="0"/>
          </a:p>
          <a:p>
            <a:r>
              <a:rPr lang="en-AU" sz="2800" dirty="0" smtClean="0"/>
              <a:t>What are two primary colours mixed together called?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Dispersion of Light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visible light that comes from the Sun and most light globes is known as white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White light can be separated into a range of colours through a process called dispersion.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Each colour of light is refracted by a different amount when moving through materials of 			         different densities.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produces a separation 					          of colours.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46690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colour of light is produced by the Sun?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18377"/>
              </p:ext>
            </p:extLst>
          </p:nvPr>
        </p:nvGraphicFramePr>
        <p:xfrm>
          <a:off x="9523075" y="130201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dispersion do to white light?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28" y="3358242"/>
            <a:ext cx="4581525" cy="34290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78486"/>
              </p:ext>
            </p:extLst>
          </p:nvPr>
        </p:nvGraphicFramePr>
        <p:xfrm>
          <a:off x="9523074" y="2443831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 the colours of light separate into different colours?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5638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Colours of Light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There are six basic colours of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Similar to paint colours, three of these colours are called primary colours.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two primary colours are mixed, they form secondary colours.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b="1" dirty="0" smtClean="0"/>
              <a:t>primary</a:t>
            </a:r>
            <a:r>
              <a:rPr lang="en-AU" sz="2800" dirty="0" smtClean="0"/>
              <a:t> colours of light are </a:t>
            </a:r>
            <a:r>
              <a:rPr lang="en-AU" sz="2800" b="1" dirty="0" smtClean="0"/>
              <a:t>red</a:t>
            </a:r>
            <a:r>
              <a:rPr lang="en-AU" sz="2800" dirty="0" smtClean="0"/>
              <a:t>, </a:t>
            </a:r>
            <a:r>
              <a:rPr lang="en-AU" sz="2800" b="1" dirty="0" smtClean="0"/>
              <a:t>blue</a:t>
            </a:r>
            <a:r>
              <a:rPr lang="en-AU" sz="2800" dirty="0" smtClean="0"/>
              <a:t> and </a:t>
            </a:r>
            <a:r>
              <a:rPr lang="en-AU" sz="2800" b="1" dirty="0" smtClean="0"/>
              <a:t>green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These are called primary colours because when all 	     three are mixed, they form white light.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90083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many basic colours of light are there?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36471"/>
              </p:ext>
            </p:extLst>
          </p:nvPr>
        </p:nvGraphicFramePr>
        <p:xfrm>
          <a:off x="9523074" y="1352625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are these</a:t>
                      </a:r>
                      <a:r>
                        <a:rPr lang="en-AU" baseline="0" dirty="0" smtClean="0"/>
                        <a:t> colours similar to paint colours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48084"/>
              </p:ext>
            </p:extLst>
          </p:nvPr>
        </p:nvGraphicFramePr>
        <p:xfrm>
          <a:off x="9523073" y="2545047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are primary</a:t>
                      </a:r>
                      <a:r>
                        <a:rPr lang="en-AU" baseline="0" dirty="0" smtClean="0"/>
                        <a:t> light colours different to paint colours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637" y="3892020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61708" y="4170529"/>
            <a:ext cx="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Red</a:t>
            </a:r>
            <a:endParaRPr lang="en-A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4611" y="5790222"/>
            <a:ext cx="961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Green</a:t>
            </a:r>
            <a:endParaRPr lang="en-AU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49171" y="57875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Blue</a:t>
            </a:r>
            <a:endParaRPr lang="en-AU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6950" y="4207006"/>
            <a:ext cx="96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White</a:t>
            </a:r>
            <a:endParaRPr lang="en-AU" sz="24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226037" y="4632194"/>
            <a:ext cx="853628" cy="56880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5638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Colours of Light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Secondary colours of light are produced when two primary colours are combined.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</a:t>
            </a:r>
            <a:r>
              <a:rPr lang="en-AU" sz="2800" b="1" dirty="0"/>
              <a:t>secondary </a:t>
            </a:r>
            <a:r>
              <a:rPr lang="en-AU" sz="2800" dirty="0"/>
              <a:t>colours of light are </a:t>
            </a:r>
            <a:r>
              <a:rPr lang="en-AU" sz="2800" b="1" dirty="0"/>
              <a:t>magenta</a:t>
            </a:r>
            <a:r>
              <a:rPr lang="en-AU" sz="2800" dirty="0"/>
              <a:t>, </a:t>
            </a:r>
            <a:r>
              <a:rPr lang="en-AU" sz="2800" b="1" dirty="0"/>
              <a:t>cyan </a:t>
            </a:r>
            <a:r>
              <a:rPr lang="en-AU" sz="2800" dirty="0"/>
              <a:t>and </a:t>
            </a:r>
            <a:r>
              <a:rPr lang="en-AU" sz="2800" b="1" dirty="0"/>
              <a:t>yellow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Red and blue light mix to form magenta.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Green and red combine to make yellow.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Blue and green put together produce cyan.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4862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secondary colours of light formed?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790526"/>
              </p:ext>
            </p:extLst>
          </p:nvPr>
        </p:nvGraphicFramePr>
        <p:xfrm>
          <a:off x="9523074" y="1352625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</a:t>
                      </a:r>
                      <a:r>
                        <a:rPr lang="en-AU" baseline="0" dirty="0" smtClean="0"/>
                        <a:t>primary colours mix to form cyan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77400"/>
              </p:ext>
            </p:extLst>
          </p:nvPr>
        </p:nvGraphicFramePr>
        <p:xfrm>
          <a:off x="9523073" y="2545047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colour is produced from red and green light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637" y="3892020"/>
            <a:ext cx="3810000" cy="28575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199890" y="4213562"/>
            <a:ext cx="3915494" cy="2035653"/>
            <a:chOff x="8199890" y="4213562"/>
            <a:chExt cx="3915494" cy="2035653"/>
          </a:xfrm>
        </p:grpSpPr>
        <p:sp>
          <p:nvSpPr>
            <p:cNvPr id="9" name="TextBox 8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49171" y="5787550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</p:cNvCxnSpPr>
            <p:nvPr/>
          </p:nvCxnSpPr>
          <p:spPr>
            <a:xfrm flipV="1">
              <a:off x="9655930" y="5786136"/>
              <a:ext cx="472626" cy="23224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4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5638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Complimentary Colours of Light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If cyan and red light are mixed, the result is white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is because the cyan light already contains blue and green, so if red is added the three primary colours are now combined, which makes white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only two colours of light mix to produce white light, they are called complimentary colours.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58245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are complimentary colours?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49177"/>
              </p:ext>
            </p:extLst>
          </p:nvPr>
        </p:nvGraphicFramePr>
        <p:xfrm>
          <a:off x="9523074" y="1352625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 of light is</a:t>
                      </a:r>
                      <a:r>
                        <a:rPr lang="en-AU" baseline="0" dirty="0" smtClean="0"/>
                        <a:t> the compliment of magenta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92431"/>
              </p:ext>
            </p:extLst>
          </p:nvPr>
        </p:nvGraphicFramePr>
        <p:xfrm>
          <a:off x="9523073" y="28249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colour of light is</a:t>
                      </a:r>
                      <a:r>
                        <a:rPr lang="en-AU" baseline="0" dirty="0" smtClean="0"/>
                        <a:t> the compliment of blue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61933" y="3825207"/>
            <a:ext cx="3915494" cy="2857500"/>
            <a:chOff x="8199890" y="3892020"/>
            <a:chExt cx="3915494" cy="2857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11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46368</TotalTime>
  <Words>1908</Words>
  <Application>Microsoft Office PowerPoint</Application>
  <PresentationFormat>Widescreen</PresentationFormat>
  <Paragraphs>315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Colours of Light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787</cp:revision>
  <dcterms:created xsi:type="dcterms:W3CDTF">2017-01-28T08:32:28Z</dcterms:created>
  <dcterms:modified xsi:type="dcterms:W3CDTF">2020-07-01T06:15:00Z</dcterms:modified>
</cp:coreProperties>
</file>