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621" r:id="rId2"/>
    <p:sldId id="622" r:id="rId3"/>
    <p:sldId id="623" r:id="rId4"/>
    <p:sldId id="624" r:id="rId5"/>
    <p:sldId id="625" r:id="rId6"/>
    <p:sldId id="256" r:id="rId7"/>
    <p:sldId id="263" r:id="rId8"/>
    <p:sldId id="576" r:id="rId9"/>
    <p:sldId id="619" r:id="rId10"/>
    <p:sldId id="577" r:id="rId11"/>
    <p:sldId id="620" r:id="rId12"/>
    <p:sldId id="616" r:id="rId13"/>
    <p:sldId id="617" r:id="rId14"/>
    <p:sldId id="618" r:id="rId15"/>
    <p:sldId id="351" r:id="rId16"/>
    <p:sldId id="463" r:id="rId17"/>
    <p:sldId id="6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1E1E1"/>
    <a:srgbClr val="9CBD8D"/>
    <a:srgbClr val="D5E3CF"/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7" autoAdjust="0"/>
    <p:restoredTop sz="91441" autoAdjust="0"/>
  </p:normalViewPr>
  <p:slideViewPr>
    <p:cSldViewPr snapToGrid="0">
      <p:cViewPr varScale="1">
        <p:scale>
          <a:sx n="90" d="100"/>
          <a:sy n="90" d="100"/>
        </p:scale>
        <p:origin x="12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570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1600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4625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099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847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52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270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855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71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923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5865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43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1/07/2020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695575"/>
            <a:ext cx="5137528" cy="1713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This is a concave lens.  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The lens is diverging the light rays so they cover a wider area.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244" y="830358"/>
          <a:ext cx="5315036" cy="15096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15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Images</a:t>
                      </a:r>
                      <a:r>
                        <a:rPr lang="en-AU" sz="2400" baseline="0" dirty="0" smtClean="0"/>
                        <a:t> Formed With Lenses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Identify the type of lens used.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what the lens does to light rays passing through it: converges or diverges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604" y="2153949"/>
            <a:ext cx="5608545" cy="264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8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2" y="732983"/>
            <a:ext cx="107388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Structure of the </a:t>
            </a:r>
            <a:r>
              <a:rPr lang="en-AU" sz="2800" b="1" dirty="0" smtClean="0"/>
              <a:t>Eye</a:t>
            </a:r>
          </a:p>
          <a:p>
            <a:endParaRPr lang="en-AU" sz="2800" b="1" dirty="0"/>
          </a:p>
          <a:p>
            <a:r>
              <a:rPr lang="en-AU" sz="2800" dirty="0" smtClean="0"/>
              <a:t>Collect a paper copy of the eye worksheet, or download it from Connect.</a:t>
            </a:r>
          </a:p>
          <a:p>
            <a:endParaRPr lang="en-AU" sz="2800" dirty="0"/>
          </a:p>
          <a:p>
            <a:r>
              <a:rPr lang="en-AU" sz="2800" dirty="0" smtClean="0"/>
              <a:t>Use the information on the following slides to complete it the first page.</a:t>
            </a:r>
            <a:endParaRPr lang="en-AU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454" y="2987173"/>
            <a:ext cx="3947935" cy="38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6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75119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Structure of the Eye – Letting light into the eye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</a:t>
            </a:r>
            <a:r>
              <a:rPr lang="en-AU" sz="2800" b="1" dirty="0" smtClean="0"/>
              <a:t>cornea</a:t>
            </a:r>
            <a:r>
              <a:rPr lang="en-AU" sz="2800" dirty="0" smtClean="0"/>
              <a:t> is the curved part at the front of the eye. It </a:t>
            </a:r>
            <a:r>
              <a:rPr lang="en-AU" sz="2800" u="sng" dirty="0" smtClean="0"/>
              <a:t>bends light rays as they enter the eye and provides protection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coloured part is called the </a:t>
            </a:r>
            <a:r>
              <a:rPr lang="en-AU" sz="2800" b="1" dirty="0" smtClean="0"/>
              <a:t>iris</a:t>
            </a:r>
            <a:r>
              <a:rPr lang="en-AU" sz="2800" dirty="0" smtClean="0"/>
              <a:t>.  It </a:t>
            </a:r>
            <a:r>
              <a:rPr lang="en-AU" sz="2800" u="sng" dirty="0" smtClean="0"/>
              <a:t>controls how much light enters the eye, by contracting (closing) and dilating (opening)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</a:t>
            </a:r>
            <a:r>
              <a:rPr lang="en-AU" sz="2800" b="1" dirty="0" smtClean="0"/>
              <a:t>pupil</a:t>
            </a:r>
            <a:r>
              <a:rPr lang="en-AU" sz="2800" dirty="0" smtClean="0"/>
              <a:t> is a </a:t>
            </a:r>
            <a:r>
              <a:rPr lang="en-AU" sz="2800" u="sng" dirty="0" smtClean="0"/>
              <a:t>circular opening in the iris that allows light to enter the eye</a:t>
            </a:r>
            <a:r>
              <a:rPr lang="en-AU" sz="2800" dirty="0" smtClean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461612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does the cornea do to light rays?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640"/>
              </p:ext>
            </p:extLst>
          </p:nvPr>
        </p:nvGraphicFramePr>
        <p:xfrm>
          <a:off x="9523074" y="139960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does the iris</a:t>
                      </a:r>
                      <a:r>
                        <a:rPr lang="en-AU" baseline="0" dirty="0" smtClean="0"/>
                        <a:t> control light entering the eye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169" y="2913321"/>
            <a:ext cx="3947935" cy="38708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2172" y="5753203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Cornea</a:t>
            </a:r>
            <a:endParaRPr lang="en-AU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926572" y="5029201"/>
            <a:ext cx="523174" cy="802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558058" y="3086039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Iris</a:t>
            </a:r>
            <a:endParaRPr lang="en-AU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126013" y="3530009"/>
            <a:ext cx="668442" cy="680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43947" y="4113201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Pupil</a:t>
            </a:r>
            <a:endParaRPr lang="en-AU" sz="2800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7856376" y="4374811"/>
            <a:ext cx="815523" cy="2842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0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75119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Structure of the Eye – Focusing the light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</a:t>
            </a:r>
            <a:r>
              <a:rPr lang="en-AU" sz="2800" b="1" dirty="0" smtClean="0"/>
              <a:t>lens</a:t>
            </a:r>
            <a:r>
              <a:rPr lang="en-AU" sz="2800" dirty="0" smtClean="0"/>
              <a:t> </a:t>
            </a:r>
            <a:r>
              <a:rPr lang="en-AU" sz="2800" u="sng" dirty="0" smtClean="0"/>
              <a:t>bends light rays to form a focused image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shape of the lens is controlled by the </a:t>
            </a:r>
            <a:r>
              <a:rPr lang="en-AU" sz="2800" b="1" dirty="0" smtClean="0"/>
              <a:t>ciliary muscles</a:t>
            </a:r>
            <a:r>
              <a:rPr lang="en-AU" sz="2800" dirty="0" smtClean="0"/>
              <a:t>.  The muscles </a:t>
            </a:r>
            <a:r>
              <a:rPr lang="en-AU" sz="2800" u="sng" dirty="0" smtClean="0"/>
              <a:t>pull on the lens to change its shape so it can focus on both near and far objects</a:t>
            </a:r>
            <a:r>
              <a:rPr lang="en-AU" sz="2800" dirty="0" smtClean="0"/>
              <a:t>. 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92171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function of the lens?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00315"/>
              </p:ext>
            </p:extLst>
          </p:nvPr>
        </p:nvGraphicFramePr>
        <p:xfrm>
          <a:off x="9523074" y="1394517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 the ciliary muscles change the shape of the lens?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169" y="2913321"/>
            <a:ext cx="3947935" cy="38708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5016" y="2674677"/>
            <a:ext cx="2332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Ciliary muscles</a:t>
            </a:r>
            <a:endParaRPr lang="en-AU" sz="2800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8841425" y="3197897"/>
            <a:ext cx="180301" cy="9806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43947" y="4113201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Lens</a:t>
            </a:r>
            <a:endParaRPr lang="en-AU" sz="2800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7787448" y="4374811"/>
            <a:ext cx="1181115" cy="367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75119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Structure of the Eye – Detecting an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lens forms an image on the </a:t>
            </a:r>
            <a:r>
              <a:rPr lang="en-AU" sz="2800" b="1" dirty="0" smtClean="0"/>
              <a:t>retina</a:t>
            </a:r>
            <a:r>
              <a:rPr lang="en-AU" sz="2800" dirty="0" smtClean="0"/>
              <a:t>.  The retina </a:t>
            </a:r>
            <a:r>
              <a:rPr lang="en-AU" sz="2800" u="sng" dirty="0" smtClean="0"/>
              <a:t>contains photoreceptors, called rods and cones, that convert light into electrical signals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</a:t>
            </a:r>
            <a:r>
              <a:rPr lang="en-AU" sz="2800" b="1" dirty="0" smtClean="0"/>
              <a:t>optic nerve </a:t>
            </a:r>
            <a:r>
              <a:rPr lang="en-AU" sz="2800" u="sng" dirty="0" smtClean="0"/>
              <a:t>carries electrical messages to the brain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Behind the retina is the </a:t>
            </a:r>
            <a:r>
              <a:rPr lang="en-AU" sz="2800" b="1" dirty="0" smtClean="0"/>
              <a:t>choroid</a:t>
            </a:r>
            <a:r>
              <a:rPr lang="en-AU" sz="2800" dirty="0" smtClean="0"/>
              <a:t>.  This is a </a:t>
            </a:r>
            <a:r>
              <a:rPr lang="en-AU" sz="2800" u="sng" dirty="0" smtClean="0"/>
              <a:t>dark layer of tissue that absorbs light and provides nutrients to the retina</a:t>
            </a:r>
            <a:r>
              <a:rPr lang="en-AU" sz="2800" dirty="0" smtClean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88877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Where are the photoreceptors found?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181212"/>
              </p:ext>
            </p:extLst>
          </p:nvPr>
        </p:nvGraphicFramePr>
        <p:xfrm>
          <a:off x="9523074" y="161388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function of</a:t>
                      </a:r>
                      <a:r>
                        <a:rPr lang="en-AU" baseline="0" dirty="0" smtClean="0"/>
                        <a:t> the optic nerve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169" y="2913321"/>
            <a:ext cx="3947935" cy="38708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14755" y="6389207"/>
            <a:ext cx="187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Optic nerve</a:t>
            </a:r>
            <a:endParaRPr lang="en-AU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304814" y="5644244"/>
            <a:ext cx="212272" cy="870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89657" y="3044660"/>
            <a:ext cx="1112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Retina</a:t>
            </a:r>
            <a:endParaRPr lang="en-AU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053623" y="3426653"/>
            <a:ext cx="855921" cy="186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219991" y="5986074"/>
            <a:ext cx="1333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Choroid</a:t>
            </a:r>
            <a:endParaRPr lang="en-AU" sz="2800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 flipV="1">
            <a:off x="8553048" y="6031430"/>
            <a:ext cx="839664" cy="2162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1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751190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Structure of the Eye – Providing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</a:t>
            </a:r>
            <a:r>
              <a:rPr lang="en-AU" sz="2800" b="1" dirty="0" smtClean="0"/>
              <a:t>sclera</a:t>
            </a:r>
            <a:r>
              <a:rPr lang="en-AU" sz="2800" dirty="0" smtClean="0"/>
              <a:t> is the </a:t>
            </a:r>
            <a:r>
              <a:rPr lang="en-AU" sz="2800" u="sng" dirty="0" smtClean="0"/>
              <a:t>tough, white outer layer of the eyeball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Between the cornea and the lens is a watery fluid called the </a:t>
            </a:r>
            <a:r>
              <a:rPr lang="en-AU" sz="2800" b="1" dirty="0" smtClean="0"/>
              <a:t>aqueous humour</a:t>
            </a:r>
            <a:r>
              <a:rPr lang="en-AU" sz="2800" dirty="0" smtClean="0"/>
              <a:t>.  </a:t>
            </a:r>
            <a:r>
              <a:rPr lang="en-AU" sz="2800" u="sng" dirty="0" smtClean="0"/>
              <a:t>It provides nutrients to the lens and cornea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</a:t>
            </a:r>
            <a:r>
              <a:rPr lang="en-AU" sz="2800" b="1" dirty="0" smtClean="0"/>
              <a:t>vitreous humour </a:t>
            </a:r>
            <a:r>
              <a:rPr lang="en-AU" sz="2800" dirty="0" smtClean="0"/>
              <a:t>is a </a:t>
            </a:r>
            <a:r>
              <a:rPr lang="en-AU" sz="2800" u="sng" dirty="0" smtClean="0"/>
              <a:t>jelly-like substance that fills the eyeball and helps it keep its shape</a:t>
            </a:r>
            <a:r>
              <a:rPr lang="en-AU" sz="2800" dirty="0" smtClean="0"/>
              <a:t>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6741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does the sclera provide to the eye?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19440"/>
              </p:ext>
            </p:extLst>
          </p:nvPr>
        </p:nvGraphicFramePr>
        <p:xfrm>
          <a:off x="9523074" y="139960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are</a:t>
                      </a:r>
                      <a:r>
                        <a:rPr lang="en-AU" baseline="0" dirty="0" smtClean="0"/>
                        <a:t> the aqueous and vitreous humours different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169" y="2913321"/>
            <a:ext cx="3947935" cy="38708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7879" y="6149850"/>
            <a:ext cx="2658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Vitreous humour</a:t>
            </a:r>
            <a:endParaRPr lang="en-AU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371114" y="5422035"/>
            <a:ext cx="1151960" cy="818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002694" y="2808811"/>
            <a:ext cx="105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Sclera</a:t>
            </a:r>
            <a:endParaRPr lang="en-AU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9053623" y="3200400"/>
            <a:ext cx="819720" cy="255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94669" y="3571969"/>
            <a:ext cx="271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Aqueous humour</a:t>
            </a:r>
            <a:endParaRPr lang="en-AU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897587" y="4005943"/>
            <a:ext cx="718456" cy="487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26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Knowing the structure of the eye will help you understand how we are able to see the world around us.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93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type of receptors are in the eye?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548590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365"/>
            <a:ext cx="1145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Briefly describe how the eye allows us to see.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657D86-99B7-4295-994D-BA25464B1A90}"/>
              </a:ext>
            </a:extLst>
          </p:cNvPr>
          <p:cNvSpPr txBox="1"/>
          <p:nvPr/>
        </p:nvSpPr>
        <p:spPr>
          <a:xfrm>
            <a:off x="-1" y="2948972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6E3605-FFA2-4D3E-988D-BB783EB6FD9F}"/>
              </a:ext>
            </a:extLst>
          </p:cNvPr>
          <p:cNvSpPr txBox="1"/>
          <p:nvPr/>
        </p:nvSpPr>
        <p:spPr>
          <a:xfrm>
            <a:off x="-2" y="3533747"/>
            <a:ext cx="121430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Match each part of the eye to its function.</a:t>
            </a:r>
          </a:p>
          <a:p>
            <a:pPr marL="514350" indent="-514350">
              <a:buAutoNum type="arabicPlain"/>
            </a:pPr>
            <a:r>
              <a:rPr lang="en-AU" sz="2800" dirty="0" smtClean="0"/>
              <a:t>Pupil			A	Jelly-like substance that give the eye shape</a:t>
            </a:r>
          </a:p>
          <a:p>
            <a:pPr marL="514350" indent="-514350">
              <a:buAutoNum type="arabicPlain"/>
            </a:pPr>
            <a:r>
              <a:rPr lang="en-AU" sz="2800" dirty="0" smtClean="0"/>
              <a:t>Optic nerve		B	Focus the light </a:t>
            </a:r>
          </a:p>
          <a:p>
            <a:pPr marL="514350" indent="-514350">
              <a:buAutoNum type="arabicPlain"/>
            </a:pPr>
            <a:r>
              <a:rPr lang="en-AU" sz="2800" dirty="0" smtClean="0"/>
              <a:t>Lens			C	Contains photoreceptors called rods and cones</a:t>
            </a:r>
          </a:p>
          <a:p>
            <a:pPr marL="514350" indent="-514350">
              <a:buAutoNum type="arabicPlain"/>
            </a:pPr>
            <a:r>
              <a:rPr lang="en-AU" sz="2800" dirty="0" smtClean="0"/>
              <a:t>Vitreous humour	D	Allows light to enter the eye</a:t>
            </a:r>
          </a:p>
          <a:p>
            <a:pPr marL="514350" indent="-514350">
              <a:buAutoNum type="arabicPlain"/>
            </a:pPr>
            <a:r>
              <a:rPr lang="en-AU" sz="2800" dirty="0" smtClean="0"/>
              <a:t>Sclera			E	Carries electrical messages to the brain</a:t>
            </a:r>
          </a:p>
          <a:p>
            <a:pPr marL="514350" indent="-514350">
              <a:buAutoNum type="arabicPlain"/>
            </a:pPr>
            <a:r>
              <a:rPr lang="en-AU" sz="2800" dirty="0" smtClean="0"/>
              <a:t>Retina			F	Tough, white part of the eye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211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rest of the questions on the eye worksheet.</a:t>
            </a:r>
          </a:p>
        </p:txBody>
      </p:sp>
    </p:spTree>
    <p:extLst>
      <p:ext uri="{BB962C8B-B14F-4D97-AF65-F5344CB8AC3E}">
        <p14:creationId xmlns:p14="http://schemas.microsoft.com/office/powerpoint/2010/main" val="36394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2695575"/>
            <a:ext cx="5137528" cy="1713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lens in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is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a convex lens.  </a:t>
            </a: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lens is converging the light rays to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a single point, causing the paper to burn.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244" y="830358"/>
          <a:ext cx="5315036" cy="15096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15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Images</a:t>
                      </a:r>
                      <a:r>
                        <a:rPr lang="en-AU" sz="2400" baseline="0" dirty="0" smtClean="0"/>
                        <a:t> Formed With Lenses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Identify the type of lens used.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what the lens does to light rays passing through it: converges or diverges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693" y="2094861"/>
            <a:ext cx="5439956" cy="33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4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11716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Colours of Light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There are six basic colours of light.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Three </a:t>
            </a:r>
            <a:r>
              <a:rPr lang="en-AU" sz="2800" dirty="0" smtClean="0"/>
              <a:t>of these colours are called primary colours.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two primary colours are mixed, they form secondary colours.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dirty="0" smtClean="0"/>
              <a:t>List the three primary colours of light.</a:t>
            </a:r>
          </a:p>
          <a:p>
            <a:endParaRPr lang="en-AU" sz="2800" dirty="0"/>
          </a:p>
          <a:p>
            <a:r>
              <a:rPr lang="en-AU" sz="2800" dirty="0" smtClean="0"/>
              <a:t>Why is yellow considered to be a secondary light colour?</a:t>
            </a:r>
            <a:endParaRPr lang="en-AU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961708" y="4170529"/>
            <a:ext cx="673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</a:rPr>
              <a:t>Red</a:t>
            </a:r>
            <a:endParaRPr lang="en-AU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4611" y="5790222"/>
            <a:ext cx="961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</a:rPr>
              <a:t>Green</a:t>
            </a:r>
            <a:endParaRPr lang="en-AU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49171" y="578755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</a:rPr>
              <a:t>Blue</a:t>
            </a:r>
            <a:endParaRPr lang="en-AU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96950" y="4207006"/>
            <a:ext cx="963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</a:rPr>
              <a:t>White</a:t>
            </a:r>
            <a:endParaRPr lang="en-AU" sz="2400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226037" y="4632194"/>
            <a:ext cx="853628" cy="568807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8219891" y="2636776"/>
            <a:ext cx="3915494" cy="2857500"/>
            <a:chOff x="8199890" y="3892020"/>
            <a:chExt cx="3915494" cy="285750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2637" y="3892020"/>
              <a:ext cx="3810000" cy="28575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961708" y="4170529"/>
              <a:ext cx="673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Red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754611" y="5790222"/>
              <a:ext cx="961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Green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49171" y="5787550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Blue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95105" y="4377006"/>
              <a:ext cx="1020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Yellow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655650" y="6249215"/>
              <a:ext cx="806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Cyan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99890" y="4213562"/>
              <a:ext cx="1323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Magenta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9226037" y="4632194"/>
              <a:ext cx="494096" cy="4129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10538736" y="4810961"/>
              <a:ext cx="686416" cy="3076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2" idx="0"/>
            </p:cNvCxnSpPr>
            <p:nvPr/>
          </p:nvCxnSpPr>
          <p:spPr>
            <a:xfrm flipH="1" flipV="1">
              <a:off x="10050780" y="5891429"/>
              <a:ext cx="8250" cy="35778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10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243" y="830358"/>
          <a:ext cx="6170957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70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Explaining Coloured Objects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object is opaque or transparent.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the colour the object appears.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which colours reflected/pass through the object and which are absorbed by the object.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8147289" y="3785637"/>
            <a:ext cx="3915494" cy="2857500"/>
            <a:chOff x="8199890" y="3892020"/>
            <a:chExt cx="3915494" cy="2857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2637" y="3892020"/>
              <a:ext cx="3810000" cy="28575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961708" y="4170529"/>
              <a:ext cx="673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Red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4611" y="5790222"/>
              <a:ext cx="961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Green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49171" y="5787550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Blue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95105" y="4377006"/>
              <a:ext cx="1020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Yellow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55650" y="6249215"/>
              <a:ext cx="806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Cyan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99890" y="4213562"/>
              <a:ext cx="1323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Magenta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226037" y="4632194"/>
              <a:ext cx="494096" cy="4129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0538736" y="4810961"/>
              <a:ext cx="686416" cy="3076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0"/>
            </p:cNvCxnSpPr>
            <p:nvPr/>
          </p:nvCxnSpPr>
          <p:spPr>
            <a:xfrm flipH="1" flipV="1">
              <a:off x="10050780" y="5891429"/>
              <a:ext cx="8250" cy="35778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pink bow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1" t="28091" r="11132" b="24727"/>
          <a:stretch/>
        </p:blipFill>
        <p:spPr bwMode="auto">
          <a:xfrm>
            <a:off x="8060938" y="914104"/>
            <a:ext cx="2978727" cy="183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91243" y="2783879"/>
            <a:ext cx="5137528" cy="2626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The ______ is _______and appears _______.  ________ light is reflected / passing through.  ______ light is absorbed.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419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243" y="2783879"/>
            <a:ext cx="5137528" cy="2626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The ______ is _______and appears _______.  ________ light is reflected / passing through.  ______ light is absorbed.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1243" y="830358"/>
          <a:ext cx="6170957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70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Explaining Coloured Objects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object is opaque or transparent.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the colour the object appears.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which colours reflected/pass through the object and which are absorbed by the object.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8052648" y="3765619"/>
            <a:ext cx="3915494" cy="2857500"/>
            <a:chOff x="8199890" y="3892020"/>
            <a:chExt cx="3915494" cy="28575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52637" y="3892020"/>
              <a:ext cx="3810000" cy="285750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9961708" y="4170529"/>
              <a:ext cx="6739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Red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754611" y="5790222"/>
              <a:ext cx="961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Green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849171" y="5787550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Blue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095105" y="4377006"/>
              <a:ext cx="10202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Yellow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655650" y="6249215"/>
              <a:ext cx="806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Cyan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99890" y="4213562"/>
              <a:ext cx="13231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b="1" dirty="0" smtClean="0">
                  <a:solidFill>
                    <a:schemeClr val="bg1"/>
                  </a:solidFill>
                </a:rPr>
                <a:t>Magenta</a:t>
              </a:r>
              <a:endParaRPr lang="en-AU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9226037" y="4632194"/>
              <a:ext cx="494096" cy="41295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10538736" y="4810961"/>
              <a:ext cx="686416" cy="3076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3" idx="0"/>
            </p:cNvCxnSpPr>
            <p:nvPr/>
          </p:nvCxnSpPr>
          <p:spPr>
            <a:xfrm flipH="1" flipV="1">
              <a:off x="10050780" y="5891429"/>
              <a:ext cx="8250" cy="35778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/>
          <a:srcRect l="34409" r="34999"/>
          <a:stretch/>
        </p:blipFill>
        <p:spPr>
          <a:xfrm>
            <a:off x="9262716" y="235541"/>
            <a:ext cx="1281644" cy="33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3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F0"/>
            </a:solidFill>
          </a:ln>
        </p:spPr>
        <p:txBody>
          <a:bodyPr anchor="ctr"/>
          <a:lstStyle/>
          <a:p>
            <a:r>
              <a:rPr lang="en-AU" dirty="0" smtClean="0"/>
              <a:t>The </a:t>
            </a:r>
            <a:r>
              <a:rPr lang="en-AU" dirty="0" smtClean="0"/>
              <a:t>Eye</a:t>
            </a:r>
            <a:br>
              <a:rPr lang="en-AU" dirty="0" smtClean="0"/>
            </a:br>
            <a:r>
              <a:rPr lang="en-AU" sz="3200" dirty="0" smtClean="0"/>
              <a:t>Year 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91425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5810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Describe how the eye enables us to see.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Identify and describe the function of the different parts of the eye.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" y="3207985"/>
            <a:ext cx="67208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The eye contains a convex lens.</a:t>
            </a:r>
          </a:p>
          <a:p>
            <a:endParaRPr lang="en-AU" sz="2800" dirty="0"/>
          </a:p>
          <a:p>
            <a:r>
              <a:rPr lang="en-AU" sz="2800" dirty="0" smtClean="0"/>
              <a:t>Think, pair, share:  What </a:t>
            </a:r>
            <a:r>
              <a:rPr lang="en-AU" sz="2800" dirty="0" smtClean="0"/>
              <a:t>does this type of lens do to light rays passin</a:t>
            </a:r>
            <a:r>
              <a:rPr lang="en-AU" sz="2800" dirty="0" smtClean="0"/>
              <a:t>g through it</a:t>
            </a:r>
            <a:r>
              <a:rPr lang="en-AU" sz="2800" dirty="0" smtClean="0"/>
              <a:t>?</a:t>
            </a:r>
            <a:endParaRPr lang="en-AU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152" y="3207985"/>
            <a:ext cx="5068186" cy="263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The Eye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eye is one of the sensory organs.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Photoreceptors in the eye detect the light that is reflected off objects around 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Messages are sent to the brain, allowing us to see what is around us.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56778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sense does the eye provide for us?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31767"/>
              </p:ext>
            </p:extLst>
          </p:nvPr>
        </p:nvGraphicFramePr>
        <p:xfrm>
          <a:off x="9523075" y="136373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does a photoreceptor detect?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333"/>
          <a:stretch/>
        </p:blipFill>
        <p:spPr>
          <a:xfrm>
            <a:off x="2884713" y="2979752"/>
            <a:ext cx="5236029" cy="324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How the Eye Functions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Light enters the eye through the cornea and pupil.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lens focuses the light onto the back of the eye.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P</a:t>
            </a:r>
            <a:r>
              <a:rPr lang="en-AU" sz="2800" dirty="0" smtClean="0"/>
              <a:t>hotoreceptors on the back of the eye detect the light.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message is sent to the brain, which then forms a picture.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503833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function of the lens in the eye?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031767"/>
              </p:ext>
            </p:extLst>
          </p:nvPr>
        </p:nvGraphicFramePr>
        <p:xfrm>
          <a:off x="9523075" y="136373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does a photoreceptor detect?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331996"/>
              </p:ext>
            </p:extLst>
          </p:nvPr>
        </p:nvGraphicFramePr>
        <p:xfrm>
          <a:off x="9523074" y="2567259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Draw a simple </a:t>
                      </a:r>
                      <a:r>
                        <a:rPr lang="en-AU" baseline="0" smtClean="0"/>
                        <a:t>flow diagram to </a:t>
                      </a:r>
                      <a:r>
                        <a:rPr lang="en-AU" baseline="0" dirty="0" smtClean="0"/>
                        <a:t>show how the eye functions.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71" y="3207339"/>
            <a:ext cx="7075714" cy="33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1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49796</TotalTime>
  <Words>1004</Words>
  <Application>Microsoft Office PowerPoint</Application>
  <PresentationFormat>Widescreen</PresentationFormat>
  <Paragraphs>175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Eye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account</cp:lastModifiedBy>
  <cp:revision>783</cp:revision>
  <dcterms:created xsi:type="dcterms:W3CDTF">2017-01-28T08:32:28Z</dcterms:created>
  <dcterms:modified xsi:type="dcterms:W3CDTF">2020-07-01T06:15:29Z</dcterms:modified>
</cp:coreProperties>
</file>