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558" r:id="rId2"/>
    <p:sldId id="566" r:id="rId3"/>
    <p:sldId id="567" r:id="rId4"/>
    <p:sldId id="256" r:id="rId5"/>
    <p:sldId id="263" r:id="rId6"/>
    <p:sldId id="396" r:id="rId7"/>
    <p:sldId id="560" r:id="rId8"/>
    <p:sldId id="561" r:id="rId9"/>
    <p:sldId id="553" r:id="rId10"/>
    <p:sldId id="569" r:id="rId11"/>
    <p:sldId id="557" r:id="rId12"/>
    <p:sldId id="570" r:id="rId13"/>
    <p:sldId id="571" r:id="rId14"/>
    <p:sldId id="572" r:id="rId15"/>
    <p:sldId id="573" r:id="rId16"/>
    <p:sldId id="351" r:id="rId17"/>
    <p:sldId id="463" r:id="rId18"/>
    <p:sldId id="45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E1E1E1"/>
    <a:srgbClr val="9CBD8D"/>
    <a:srgbClr val="D5E3CF"/>
    <a:srgbClr val="8C1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3880" autoAdjust="0"/>
  </p:normalViewPr>
  <p:slideViewPr>
    <p:cSldViewPr snapToGrid="0">
      <p:cViewPr varScale="1">
        <p:scale>
          <a:sx n="85" d="100"/>
          <a:sy n="85" d="100"/>
        </p:scale>
        <p:origin x="39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26/06/2020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282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3089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895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4846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3493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12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6081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1426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950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1199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9630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903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4975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635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26/06/2020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26/06/2020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26/06/2020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26/06/2020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26/06/2020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26/06/2020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26/06/2020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26/06/2020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26/06/2020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26/06/2020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26/06/2020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26/06/2020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04710" y="732983"/>
            <a:ext cx="552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Describe </a:t>
            </a:r>
            <a:r>
              <a:rPr lang="en-AU" sz="2800" dirty="0" smtClean="0"/>
              <a:t>the light related properties of each part of the lamp.</a:t>
            </a:r>
            <a:endParaRPr lang="en-AU" sz="2800" dirty="0"/>
          </a:p>
          <a:p>
            <a:endParaRPr lang="en-AU" sz="2800" dirty="0"/>
          </a:p>
          <a:p>
            <a:pPr marL="457200" indent="-457200">
              <a:buFontTx/>
              <a:buChar char="-"/>
            </a:pPr>
            <a:r>
              <a:rPr lang="en-AU" sz="2800" dirty="0" smtClean="0"/>
              <a:t>Lamp shade</a:t>
            </a:r>
          </a:p>
          <a:p>
            <a:pPr marL="457200" indent="-457200">
              <a:buFontTx/>
              <a:buChar char="-"/>
            </a:pPr>
            <a:r>
              <a:rPr lang="en-AU" sz="2800" dirty="0" smtClean="0"/>
              <a:t>Metal base</a:t>
            </a:r>
          </a:p>
          <a:p>
            <a:pPr marL="457200" indent="-457200">
              <a:buFontTx/>
              <a:buChar char="-"/>
            </a:pPr>
            <a:r>
              <a:rPr lang="en-AU" sz="2800" dirty="0" smtClean="0"/>
              <a:t>Light bulb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68494"/>
              </p:ext>
            </p:extLst>
          </p:nvPr>
        </p:nvGraphicFramePr>
        <p:xfrm>
          <a:off x="1244" y="830358"/>
          <a:ext cx="6046265" cy="2987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462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/>
                        <a:t>Describing </a:t>
                      </a:r>
                      <a:r>
                        <a:rPr lang="en-AU" sz="2400" dirty="0" smtClean="0"/>
                        <a:t>Light Related</a:t>
                      </a:r>
                      <a:r>
                        <a:rPr lang="en-AU" sz="2400" baseline="0" dirty="0" smtClean="0"/>
                        <a:t> Properties of Objects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/>
                        <a:t>Does the object produce light?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/>
                        <a:t>            yes = luminous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/>
                        <a:t>            no = non-luminous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AU" sz="2000" b="0" baseline="0" dirty="0"/>
                    </a:p>
                    <a:p>
                      <a:pPr marL="457200" indent="-457200">
                        <a:buFont typeface="+mj-lt"/>
                        <a:buAutoNum type="arabicPeriod" startAt="2"/>
                      </a:pPr>
                      <a:r>
                        <a:rPr lang="en-AU" sz="2000" b="0" baseline="0" dirty="0"/>
                        <a:t>If no, how much light can pass through the object?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/>
                        <a:t>            none, it is reflected = opaque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/>
                        <a:t>            some, blurry image = translucent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0" baseline="0" dirty="0"/>
                        <a:t>            all, clear image = transparent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419" y="3603046"/>
            <a:ext cx="2698546" cy="264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8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Concave Mirrors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Two types of image are produced by concave mirrors, depending on the distance between the object and the mirror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An object </a:t>
            </a:r>
            <a:r>
              <a:rPr lang="en-AU" sz="2800" b="1" dirty="0" smtClean="0"/>
              <a:t>far from </a:t>
            </a:r>
            <a:r>
              <a:rPr lang="en-AU" sz="2800" dirty="0" smtClean="0"/>
              <a:t>a concave mirror, produces a diminished and inverted image.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They are useful for projecting                                                      images onto a screen.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32169"/>
              </p:ext>
            </p:extLst>
          </p:nvPr>
        </p:nvGraphicFramePr>
        <p:xfrm>
          <a:off x="9523075" y="160203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When sort of image do concave</a:t>
                      </a:r>
                      <a:r>
                        <a:rPr lang="en-AU" baseline="0" dirty="0" smtClean="0"/>
                        <a:t> mirrors produce when the object is far away?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825911"/>
              </p:ext>
            </p:extLst>
          </p:nvPr>
        </p:nvGraphicFramePr>
        <p:xfrm>
          <a:off x="9523074" y="1886066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When</a:t>
                      </a:r>
                      <a:r>
                        <a:rPr lang="en-AU" baseline="0" dirty="0" smtClean="0"/>
                        <a:t> are concave mirrors useful at a distance?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26" name="Picture 2" descr="Image result for concave mirror proj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133" y="4564810"/>
            <a:ext cx="3378608" cy="224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582" y="3337609"/>
            <a:ext cx="6515537" cy="347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6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2288" y="3487118"/>
            <a:ext cx="5137528" cy="1713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The image is diminished and inverted.  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This mirror is a concave mirror with the object far away.</a:t>
            </a:r>
            <a:endParaRPr lang="en-AU" sz="2800" dirty="0">
              <a:solidFill>
                <a:srgbClr val="00B0F0"/>
              </a:solidFill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407058"/>
              </p:ext>
            </p:extLst>
          </p:nvPr>
        </p:nvGraphicFramePr>
        <p:xfrm>
          <a:off x="1243" y="830358"/>
          <a:ext cx="5906913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069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Images in Curved Mirrors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Describe the image formed using the terms below.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Use the image type to identify type of mirror: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 smtClean="0"/>
                        <a:t>            Convex = diminished and upright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 smtClean="0"/>
                        <a:t>            Concave (close) </a:t>
                      </a:r>
                      <a:r>
                        <a:rPr lang="en-AU" sz="2000" b="0" baseline="0" smtClean="0"/>
                        <a:t>= magnified </a:t>
                      </a:r>
                      <a:r>
                        <a:rPr lang="en-AU" sz="2000" b="0" baseline="0" dirty="0" smtClean="0"/>
                        <a:t>and upright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 smtClean="0"/>
                        <a:t>            Concave (far away) = diminished and inverted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904247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words can be used to describe</a:t>
                      </a:r>
                      <a:r>
                        <a:rPr lang="en-AU" baseline="0" dirty="0" smtClean="0"/>
                        <a:t> the image?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68289"/>
              </p:ext>
            </p:extLst>
          </p:nvPr>
        </p:nvGraphicFramePr>
        <p:xfrm>
          <a:off x="9523075" y="1607492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type of mirror has been</a:t>
                      </a:r>
                      <a:r>
                        <a:rPr lang="en-AU" baseline="0" dirty="0" smtClean="0"/>
                        <a:t> used?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344156"/>
              </p:ext>
            </p:extLst>
          </p:nvPr>
        </p:nvGraphicFramePr>
        <p:xfrm>
          <a:off x="6717483" y="160203"/>
          <a:ext cx="2463077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Reminder: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Bigger = magnified</a:t>
                      </a:r>
                    </a:p>
                    <a:p>
                      <a:r>
                        <a:rPr lang="en-AU" dirty="0" smtClean="0"/>
                        <a:t>Smaller</a:t>
                      </a:r>
                      <a:r>
                        <a:rPr lang="en-AU" baseline="0" dirty="0" smtClean="0"/>
                        <a:t> = diminished</a:t>
                      </a:r>
                    </a:p>
                    <a:p>
                      <a:r>
                        <a:rPr lang="en-AU" baseline="0" dirty="0" smtClean="0"/>
                        <a:t>Right way up = upright</a:t>
                      </a:r>
                    </a:p>
                    <a:p>
                      <a:r>
                        <a:rPr lang="en-AU" baseline="0" dirty="0" smtClean="0"/>
                        <a:t>Upside down = inverted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22" y="2300609"/>
            <a:ext cx="32766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3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2288" y="3487118"/>
            <a:ext cx="5137528" cy="1713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The image is diminished and upright.  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This mirror is a convex mirror.</a:t>
            </a:r>
            <a:endParaRPr lang="en-AU" sz="2800" dirty="0">
              <a:solidFill>
                <a:srgbClr val="00B0F0"/>
              </a:solidFill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748314"/>
              </p:ext>
            </p:extLst>
          </p:nvPr>
        </p:nvGraphicFramePr>
        <p:xfrm>
          <a:off x="1243" y="830358"/>
          <a:ext cx="5906913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069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Images in Curved Mirrors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Describe the image formed using the terms below.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Use the image type to identify type of mirror: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 smtClean="0"/>
                        <a:t>            Convex = diminished and upright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 smtClean="0"/>
                        <a:t>            Concave (close) </a:t>
                      </a:r>
                      <a:r>
                        <a:rPr lang="en-AU" sz="2000" b="0" baseline="0" smtClean="0"/>
                        <a:t>= magnified </a:t>
                      </a:r>
                      <a:r>
                        <a:rPr lang="en-AU" sz="2000" b="0" baseline="0" dirty="0" smtClean="0"/>
                        <a:t>and upright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 smtClean="0"/>
                        <a:t>            Concave (far away) = diminished and inverted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904247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words can be used to describe</a:t>
                      </a:r>
                      <a:r>
                        <a:rPr lang="en-AU" baseline="0" dirty="0" smtClean="0"/>
                        <a:t> the image?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68289"/>
              </p:ext>
            </p:extLst>
          </p:nvPr>
        </p:nvGraphicFramePr>
        <p:xfrm>
          <a:off x="9523075" y="1607492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type of mirror has been</a:t>
                      </a:r>
                      <a:r>
                        <a:rPr lang="en-AU" baseline="0" dirty="0" smtClean="0"/>
                        <a:t> used?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344156"/>
              </p:ext>
            </p:extLst>
          </p:nvPr>
        </p:nvGraphicFramePr>
        <p:xfrm>
          <a:off x="6717483" y="160203"/>
          <a:ext cx="2463077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Reminder: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Bigger = magnified</a:t>
                      </a:r>
                    </a:p>
                    <a:p>
                      <a:r>
                        <a:rPr lang="en-AU" dirty="0" smtClean="0"/>
                        <a:t>Smaller</a:t>
                      </a:r>
                      <a:r>
                        <a:rPr lang="en-AU" baseline="0" dirty="0" smtClean="0"/>
                        <a:t> = diminished</a:t>
                      </a:r>
                    </a:p>
                    <a:p>
                      <a:r>
                        <a:rPr lang="en-AU" baseline="0" dirty="0" smtClean="0"/>
                        <a:t>Right way up = upright</a:t>
                      </a:r>
                    </a:p>
                    <a:p>
                      <a:r>
                        <a:rPr lang="en-AU" baseline="0" dirty="0" smtClean="0"/>
                        <a:t>Upside down = inverted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050" name="Picture 2" descr="Image result for convex mirr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525" y="2519192"/>
            <a:ext cx="325755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17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2288" y="3487118"/>
            <a:ext cx="5137528" cy="1713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The image </a:t>
            </a:r>
            <a:r>
              <a:rPr lang="en-AU" sz="2800" smtClean="0">
                <a:solidFill>
                  <a:srgbClr val="00B0F0"/>
                </a:solidFill>
                <a:latin typeface="+mn-lt"/>
              </a:rPr>
              <a:t>is ______ and ______. </a:t>
            </a: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This mirror is </a:t>
            </a:r>
            <a:r>
              <a:rPr lang="en-AU" sz="2800" smtClean="0">
                <a:solidFill>
                  <a:srgbClr val="00B0F0"/>
                </a:solidFill>
                <a:latin typeface="+mn-lt"/>
              </a:rPr>
              <a:t>a _______mirror </a:t>
            </a: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with the </a:t>
            </a:r>
            <a:r>
              <a:rPr lang="en-AU" sz="2800" smtClean="0">
                <a:solidFill>
                  <a:srgbClr val="00B0F0"/>
                </a:solidFill>
                <a:latin typeface="+mn-lt"/>
              </a:rPr>
              <a:t>object ________.</a:t>
            </a:r>
            <a:endParaRPr lang="en-AU" sz="2800" dirty="0">
              <a:solidFill>
                <a:srgbClr val="00B0F0"/>
              </a:solidFill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142259"/>
              </p:ext>
            </p:extLst>
          </p:nvPr>
        </p:nvGraphicFramePr>
        <p:xfrm>
          <a:off x="1243" y="830358"/>
          <a:ext cx="5906913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069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Images in Curved Mirrors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Describe the image formed using the terms below.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Use the image type to identify type of mirror: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 smtClean="0"/>
                        <a:t>            Convex = diminished and upright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 smtClean="0"/>
                        <a:t>            Concave (close) </a:t>
                      </a:r>
                      <a:r>
                        <a:rPr lang="en-AU" sz="2000" b="0" baseline="0" smtClean="0"/>
                        <a:t>= magnified </a:t>
                      </a:r>
                      <a:r>
                        <a:rPr lang="en-AU" sz="2000" b="0" baseline="0" dirty="0" smtClean="0"/>
                        <a:t>and upright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 smtClean="0"/>
                        <a:t>            Concave (far away) = diminished and inverted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904247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words can be used to describe</a:t>
                      </a:r>
                      <a:r>
                        <a:rPr lang="en-AU" baseline="0" dirty="0" smtClean="0"/>
                        <a:t> the image?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68289"/>
              </p:ext>
            </p:extLst>
          </p:nvPr>
        </p:nvGraphicFramePr>
        <p:xfrm>
          <a:off x="9523075" y="1607492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type of mirror has been</a:t>
                      </a:r>
                      <a:r>
                        <a:rPr lang="en-AU" baseline="0" dirty="0" smtClean="0"/>
                        <a:t> used?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344156"/>
              </p:ext>
            </p:extLst>
          </p:nvPr>
        </p:nvGraphicFramePr>
        <p:xfrm>
          <a:off x="6717483" y="160203"/>
          <a:ext cx="2463077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Reminder: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Bigger = magnified</a:t>
                      </a:r>
                    </a:p>
                    <a:p>
                      <a:r>
                        <a:rPr lang="en-AU" dirty="0" smtClean="0"/>
                        <a:t>Smaller</a:t>
                      </a:r>
                      <a:r>
                        <a:rPr lang="en-AU" baseline="0" dirty="0" smtClean="0"/>
                        <a:t> = diminished</a:t>
                      </a:r>
                    </a:p>
                    <a:p>
                      <a:r>
                        <a:rPr lang="en-AU" baseline="0" dirty="0" smtClean="0"/>
                        <a:t>Right way up = upright</a:t>
                      </a:r>
                    </a:p>
                    <a:p>
                      <a:r>
                        <a:rPr lang="en-AU" baseline="0" dirty="0" smtClean="0"/>
                        <a:t>Upside down = inverted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51633"/>
          <a:stretch/>
        </p:blipFill>
        <p:spPr>
          <a:xfrm>
            <a:off x="5822046" y="3347936"/>
            <a:ext cx="4117605" cy="199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192675"/>
              </p:ext>
            </p:extLst>
          </p:nvPr>
        </p:nvGraphicFramePr>
        <p:xfrm>
          <a:off x="1243" y="830358"/>
          <a:ext cx="5906913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069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Images in Curved Mirrors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Describe the image formed using the terms below.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Use the image type to identify type of mirror: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 smtClean="0"/>
                        <a:t>            Convex = diminished and upright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 smtClean="0"/>
                        <a:t>            Concave (close) </a:t>
                      </a:r>
                      <a:r>
                        <a:rPr lang="en-AU" sz="2000" b="0" baseline="0" smtClean="0"/>
                        <a:t>= magnified </a:t>
                      </a:r>
                      <a:r>
                        <a:rPr lang="en-AU" sz="2000" b="0" baseline="0" dirty="0" smtClean="0"/>
                        <a:t>and upright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 smtClean="0"/>
                        <a:t>            Concave (far away) = diminished and inverted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904247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words can be used to describe</a:t>
                      </a:r>
                      <a:r>
                        <a:rPr lang="en-AU" baseline="0" dirty="0" smtClean="0"/>
                        <a:t> the image?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68289"/>
              </p:ext>
            </p:extLst>
          </p:nvPr>
        </p:nvGraphicFramePr>
        <p:xfrm>
          <a:off x="9523075" y="1607492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type of mirror has been</a:t>
                      </a:r>
                      <a:r>
                        <a:rPr lang="en-AU" baseline="0" dirty="0" smtClean="0"/>
                        <a:t> used?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344156"/>
              </p:ext>
            </p:extLst>
          </p:nvPr>
        </p:nvGraphicFramePr>
        <p:xfrm>
          <a:off x="6717483" y="160203"/>
          <a:ext cx="2463077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Reminder: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Bigger = magnified</a:t>
                      </a:r>
                    </a:p>
                    <a:p>
                      <a:r>
                        <a:rPr lang="en-AU" dirty="0" smtClean="0"/>
                        <a:t>Smaller</a:t>
                      </a:r>
                      <a:r>
                        <a:rPr lang="en-AU" baseline="0" dirty="0" smtClean="0"/>
                        <a:t> = diminished</a:t>
                      </a:r>
                    </a:p>
                    <a:p>
                      <a:r>
                        <a:rPr lang="en-AU" baseline="0" dirty="0" smtClean="0"/>
                        <a:t>Right way up = upright</a:t>
                      </a:r>
                    </a:p>
                    <a:p>
                      <a:r>
                        <a:rPr lang="en-AU" baseline="0" dirty="0" smtClean="0"/>
                        <a:t>Upside down = inverted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087" y="2540681"/>
            <a:ext cx="3034473" cy="39248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72288" y="3487118"/>
            <a:ext cx="5137528" cy="1713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The image </a:t>
            </a:r>
            <a:r>
              <a:rPr lang="en-AU" sz="2800" smtClean="0">
                <a:solidFill>
                  <a:srgbClr val="00B0F0"/>
                </a:solidFill>
                <a:latin typeface="+mn-lt"/>
              </a:rPr>
              <a:t>is ______ and ______. </a:t>
            </a: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This mirror is </a:t>
            </a:r>
            <a:r>
              <a:rPr lang="en-AU" sz="2800" smtClean="0">
                <a:solidFill>
                  <a:srgbClr val="00B0F0"/>
                </a:solidFill>
                <a:latin typeface="+mn-lt"/>
              </a:rPr>
              <a:t>a _______mirror </a:t>
            </a: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with the </a:t>
            </a:r>
            <a:r>
              <a:rPr lang="en-AU" sz="2800" smtClean="0">
                <a:solidFill>
                  <a:srgbClr val="00B0F0"/>
                </a:solidFill>
                <a:latin typeface="+mn-lt"/>
              </a:rPr>
              <a:t>object ________.</a:t>
            </a:r>
            <a:endParaRPr lang="en-AU" sz="2800" dirty="0">
              <a:solidFill>
                <a:srgbClr val="00B0F0"/>
              </a:solidFill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8947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35077"/>
              </p:ext>
            </p:extLst>
          </p:nvPr>
        </p:nvGraphicFramePr>
        <p:xfrm>
          <a:off x="1243" y="830358"/>
          <a:ext cx="5906913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069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Images in Curved Mirrors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Describe the image formed using the terms below.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Use the image type to identify type of mirror: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 smtClean="0"/>
                        <a:t>            Convex = diminished and upright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 smtClean="0"/>
                        <a:t>            Concave (close) </a:t>
                      </a:r>
                      <a:r>
                        <a:rPr lang="en-AU" sz="2000" b="0" baseline="0" smtClean="0"/>
                        <a:t>= magnified </a:t>
                      </a:r>
                      <a:r>
                        <a:rPr lang="en-AU" sz="2000" b="0" baseline="0" dirty="0" smtClean="0"/>
                        <a:t>and upright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 smtClean="0"/>
                        <a:t>            Concave (far away) = diminished and inverted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904247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words can be used to describe</a:t>
                      </a:r>
                      <a:r>
                        <a:rPr lang="en-AU" baseline="0" dirty="0" smtClean="0"/>
                        <a:t> the image?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68289"/>
              </p:ext>
            </p:extLst>
          </p:nvPr>
        </p:nvGraphicFramePr>
        <p:xfrm>
          <a:off x="9523075" y="1607492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type of mirror has been</a:t>
                      </a:r>
                      <a:r>
                        <a:rPr lang="en-AU" baseline="0" dirty="0" smtClean="0"/>
                        <a:t> used?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344156"/>
              </p:ext>
            </p:extLst>
          </p:nvPr>
        </p:nvGraphicFramePr>
        <p:xfrm>
          <a:off x="6717483" y="160203"/>
          <a:ext cx="2463077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Reminder: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Bigger = magnified</a:t>
                      </a:r>
                    </a:p>
                    <a:p>
                      <a:r>
                        <a:rPr lang="en-AU" dirty="0" smtClean="0"/>
                        <a:t>Smaller</a:t>
                      </a:r>
                      <a:r>
                        <a:rPr lang="en-AU" baseline="0" dirty="0" smtClean="0"/>
                        <a:t> = diminished</a:t>
                      </a:r>
                    </a:p>
                    <a:p>
                      <a:r>
                        <a:rPr lang="en-AU" baseline="0" dirty="0" smtClean="0"/>
                        <a:t>Right way up = upright</a:t>
                      </a:r>
                    </a:p>
                    <a:p>
                      <a:r>
                        <a:rPr lang="en-AU" baseline="0" dirty="0" smtClean="0"/>
                        <a:t>Upside down = inverted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0477" b="4909"/>
          <a:stretch/>
        </p:blipFill>
        <p:spPr>
          <a:xfrm>
            <a:off x="6086422" y="3078716"/>
            <a:ext cx="4245337" cy="307047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72288" y="3487118"/>
            <a:ext cx="5137528" cy="1713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The image </a:t>
            </a:r>
            <a:r>
              <a:rPr lang="en-AU" sz="2800" smtClean="0">
                <a:solidFill>
                  <a:srgbClr val="00B0F0"/>
                </a:solidFill>
                <a:latin typeface="+mn-lt"/>
              </a:rPr>
              <a:t>is ______ and ______. </a:t>
            </a: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This mirror is </a:t>
            </a:r>
            <a:r>
              <a:rPr lang="en-AU" sz="2800" smtClean="0">
                <a:solidFill>
                  <a:srgbClr val="00B0F0"/>
                </a:solidFill>
                <a:latin typeface="+mn-lt"/>
              </a:rPr>
              <a:t>a _______mirror </a:t>
            </a: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with the </a:t>
            </a:r>
            <a:r>
              <a:rPr lang="en-AU" sz="2800" smtClean="0">
                <a:solidFill>
                  <a:srgbClr val="00B0F0"/>
                </a:solidFill>
                <a:latin typeface="+mn-lt"/>
              </a:rPr>
              <a:t>object ________.</a:t>
            </a:r>
            <a:endParaRPr lang="en-AU" sz="2800" dirty="0">
              <a:solidFill>
                <a:srgbClr val="00B0F0"/>
              </a:solidFill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1704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0457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Light reflects off curved mirrors in predictable ways, producing different types of images.</a:t>
            </a:r>
            <a:endParaRPr lang="en-AU" sz="2800" dirty="0"/>
          </a:p>
          <a:p>
            <a:endParaRPr lang="en-AU" sz="2800" dirty="0"/>
          </a:p>
          <a:p>
            <a:r>
              <a:rPr lang="en-AU" sz="2800" dirty="0" smtClean="0"/>
              <a:t>Curved mirrors have many applications: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They can be used to magnify an image so you can see detail more clearly.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They can be used to project images onto a screen.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They can be used to see a wider area in shopping centres or around corners in dangerous </a:t>
            </a:r>
            <a:r>
              <a:rPr lang="en-AU" sz="2800" smtClean="0"/>
              <a:t>places.</a:t>
            </a:r>
            <a:endParaRPr lang="en-AU" sz="2800" dirty="0" smtClean="0"/>
          </a:p>
        </p:txBody>
      </p:sp>
    </p:spTree>
    <p:extLst>
      <p:ext uri="{BB962C8B-B14F-4D97-AF65-F5344CB8AC3E}">
        <p14:creationId xmlns:p14="http://schemas.microsoft.com/office/powerpoint/2010/main" val="409268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368" y="732983"/>
            <a:ext cx="11936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Explain the difference between concave and convex mirrors.</a:t>
            </a:r>
            <a:endParaRPr lang="en-A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817928"/>
            <a:ext cx="2311405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22456"/>
            <a:ext cx="11451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are the terms used for an image that is:</a:t>
            </a:r>
          </a:p>
          <a:p>
            <a:r>
              <a:rPr lang="en-AU" sz="2800" dirty="0"/>
              <a:t>	</a:t>
            </a:r>
            <a:r>
              <a:rPr lang="en-AU" sz="2800" dirty="0" smtClean="0"/>
              <a:t>Upside down?	Smaller?	Right way up?	Bigger?</a:t>
            </a:r>
            <a:endParaRPr lang="en-A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0657D86-99B7-4295-994D-BA25464B1A90}"/>
              </a:ext>
            </a:extLst>
          </p:cNvPr>
          <p:cNvSpPr txBox="1"/>
          <p:nvPr/>
        </p:nvSpPr>
        <p:spPr>
          <a:xfrm>
            <a:off x="0" y="3294999"/>
            <a:ext cx="2311405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96E3605-FFA2-4D3E-988D-BB783EB6FD9F}"/>
              </a:ext>
            </a:extLst>
          </p:cNvPr>
          <p:cNvSpPr txBox="1"/>
          <p:nvPr/>
        </p:nvSpPr>
        <p:spPr>
          <a:xfrm>
            <a:off x="1" y="3879774"/>
            <a:ext cx="6118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Describe the image in the mirror in the picture.  What type of mirror is shown?</a:t>
            </a:r>
            <a:endParaRPr lang="en-AU" sz="2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t="8752" b="11247"/>
          <a:stretch/>
        </p:blipFill>
        <p:spPr>
          <a:xfrm>
            <a:off x="6554224" y="3415223"/>
            <a:ext cx="4173296" cy="3338637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936577"/>
              </p:ext>
            </p:extLst>
          </p:nvPr>
        </p:nvGraphicFramePr>
        <p:xfrm>
          <a:off x="6090750" y="148208"/>
          <a:ext cx="5906913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069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Images in Curved Mirrors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Describe the image formed using the terms below.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Use the image type to identify type of mirror: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 smtClean="0"/>
                        <a:t>            Convex = diminished and upright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 smtClean="0"/>
                        <a:t>            Concave (close) </a:t>
                      </a:r>
                      <a:r>
                        <a:rPr lang="en-AU" sz="2000" b="0" baseline="0" smtClean="0"/>
                        <a:t>= magnified </a:t>
                      </a:r>
                      <a:r>
                        <a:rPr lang="en-AU" sz="2000" b="0" baseline="0" dirty="0" smtClean="0"/>
                        <a:t>and upright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 smtClean="0"/>
                        <a:t>            Concave (far away) = diminished and inverted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894840"/>
              </p:ext>
            </p:extLst>
          </p:nvPr>
        </p:nvGraphicFramePr>
        <p:xfrm>
          <a:off x="1723160" y="5137239"/>
          <a:ext cx="2463077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Reminder: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Bigger = magnified</a:t>
                      </a:r>
                    </a:p>
                    <a:p>
                      <a:r>
                        <a:rPr lang="en-AU" dirty="0" smtClean="0"/>
                        <a:t>Smaller</a:t>
                      </a:r>
                      <a:r>
                        <a:rPr lang="en-AU" baseline="0" dirty="0" smtClean="0"/>
                        <a:t> = diminished</a:t>
                      </a:r>
                    </a:p>
                    <a:p>
                      <a:r>
                        <a:rPr lang="en-AU" baseline="0" dirty="0" smtClean="0"/>
                        <a:t>Right way up = upright</a:t>
                      </a:r>
                    </a:p>
                    <a:p>
                      <a:r>
                        <a:rPr lang="en-AU" baseline="0" dirty="0" smtClean="0"/>
                        <a:t>Upside down = inverted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8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1211238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Complete the questions below on your device or in your book.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Explain the difference between a concave and a convex mirror.  Draw a diagram of each type of mirror.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What type of image is formed in a convex mirror?  Describe when convex mirrors are useful in everyday life.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What type of image is formed in a </a:t>
            </a:r>
            <a:r>
              <a:rPr lang="en-AU" sz="2800" dirty="0" smtClean="0"/>
              <a:t>concave mirror when the object is far away?  </a:t>
            </a:r>
            <a:r>
              <a:rPr lang="en-AU" sz="2800" dirty="0"/>
              <a:t>Describe </a:t>
            </a:r>
            <a:r>
              <a:rPr lang="en-AU" sz="2800" dirty="0" smtClean="0"/>
              <a:t>what concave mirrors can be used to do when the object or light is far away.</a:t>
            </a:r>
            <a:endParaRPr lang="en-AU" sz="2800" dirty="0"/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What type of image is formed in a </a:t>
            </a:r>
            <a:r>
              <a:rPr lang="en-AU" sz="2800" dirty="0" smtClean="0"/>
              <a:t>concave mirror when the object is close to the mirror?  </a:t>
            </a:r>
            <a:r>
              <a:rPr lang="en-AU" sz="2800" dirty="0"/>
              <a:t>Describe when </a:t>
            </a:r>
            <a:r>
              <a:rPr lang="en-AU" sz="2800" dirty="0" smtClean="0"/>
              <a:t>concave mirrors </a:t>
            </a:r>
            <a:r>
              <a:rPr lang="en-AU" sz="2800" dirty="0"/>
              <a:t>are useful in everyday </a:t>
            </a:r>
            <a:r>
              <a:rPr lang="en-AU" sz="2800" dirty="0" smtClean="0"/>
              <a:t>life and the object is close to the mirror.</a:t>
            </a:r>
            <a:endParaRPr lang="en-AU" sz="2800" dirty="0"/>
          </a:p>
          <a:p>
            <a:pPr marL="514350" indent="-514350">
              <a:buFont typeface="+mj-lt"/>
              <a:buAutoNum type="arabicPeriod"/>
            </a:pPr>
            <a:endParaRPr lang="en-AU" sz="2800" dirty="0" smtClean="0"/>
          </a:p>
          <a:p>
            <a:r>
              <a:rPr lang="en-AU" sz="2800" dirty="0" smtClean="0"/>
              <a:t>Complete the worksheet “Reflection of Light” on your device or </a:t>
            </a:r>
            <a:r>
              <a:rPr lang="en-AU" sz="2800" smtClean="0"/>
              <a:t>a paper copy.</a:t>
            </a:r>
            <a:endParaRPr lang="en-AU" sz="2800" dirty="0" smtClean="0"/>
          </a:p>
        </p:txBody>
      </p:sp>
    </p:spTree>
    <p:extLst>
      <p:ext uri="{BB962C8B-B14F-4D97-AF65-F5344CB8AC3E}">
        <p14:creationId xmlns:p14="http://schemas.microsoft.com/office/powerpoint/2010/main" val="216861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642802" y="830357"/>
            <a:ext cx="3427555" cy="10836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Draw and complete the diagram on your whiteboard.</a:t>
            </a:r>
            <a:endParaRPr lang="en-AU" sz="2800" dirty="0">
              <a:solidFill>
                <a:srgbClr val="00B0F0"/>
              </a:solidFill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34518"/>
              </p:ext>
            </p:extLst>
          </p:nvPr>
        </p:nvGraphicFramePr>
        <p:xfrm>
          <a:off x="1244" y="830358"/>
          <a:ext cx="5305642" cy="2682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056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Using</a:t>
                      </a:r>
                      <a:r>
                        <a:rPr lang="en-AU" sz="2400" baseline="0" dirty="0" smtClean="0"/>
                        <a:t> the Law of Reflection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Label the incident ray (</a:t>
                      </a:r>
                      <a:r>
                        <a:rPr lang="en-AU" sz="2000" b="0" i="1" baseline="0" dirty="0" err="1" smtClean="0"/>
                        <a:t>i</a:t>
                      </a:r>
                      <a:r>
                        <a:rPr lang="en-AU" sz="2000" b="0" i="0" baseline="0" dirty="0" smtClean="0"/>
                        <a:t>) and reflected ray (</a:t>
                      </a:r>
                      <a:r>
                        <a:rPr lang="en-AU" sz="2000" b="0" i="1" baseline="0" dirty="0" smtClean="0"/>
                        <a:t>r</a:t>
                      </a:r>
                      <a:r>
                        <a:rPr lang="en-AU" sz="2000" b="0" i="0" baseline="0" dirty="0" smtClean="0"/>
                        <a:t>)</a:t>
                      </a:r>
                      <a:r>
                        <a:rPr lang="en-AU" sz="2000" b="0" baseline="0" dirty="0" smtClean="0"/>
                        <a:t>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Locate or draw the normal and label it (N).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Label the angle of incidence (</a:t>
                      </a:r>
                      <a:r>
                        <a:rPr lang="el-GR" sz="2000" dirty="0" smtClean="0">
                          <a:cs typeface="Calibri Light" panose="020F0302020204030204" pitchFamily="34" charset="0"/>
                        </a:rPr>
                        <a:t>ϴ</a:t>
                      </a:r>
                      <a:r>
                        <a:rPr lang="en-AU" sz="2000" i="1" baseline="-25000" dirty="0" err="1" smtClean="0"/>
                        <a:t>i</a:t>
                      </a:r>
                      <a:r>
                        <a:rPr lang="en-AU" sz="2000" i="0" baseline="0" dirty="0" smtClean="0"/>
                        <a:t>) and/or the angle of reflection (</a:t>
                      </a:r>
                      <a:r>
                        <a:rPr lang="el-GR" sz="2000" dirty="0" smtClean="0">
                          <a:cs typeface="Calibri Light" panose="020F0302020204030204" pitchFamily="34" charset="0"/>
                        </a:rPr>
                        <a:t>ϴ</a:t>
                      </a:r>
                      <a:r>
                        <a:rPr lang="en-AU" sz="2000" i="1" baseline="-25000" dirty="0" smtClean="0"/>
                        <a:t>r</a:t>
                      </a:r>
                      <a:r>
                        <a:rPr lang="en-AU" sz="2000" dirty="0" smtClean="0"/>
                        <a:t>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AU" sz="2000" b="0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AU" sz="2000" b="1" baseline="0" dirty="0" smtClean="0"/>
                        <a:t>Remember the angle of reflection is always equal the angle of incidence.</a:t>
                      </a:r>
                      <a:endParaRPr lang="en-AU" sz="2000" b="1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>
            <a:endCxn id="3" idx="0"/>
          </p:cNvCxnSpPr>
          <p:nvPr/>
        </p:nvCxnSpPr>
        <p:spPr>
          <a:xfrm>
            <a:off x="8699972" y="3574137"/>
            <a:ext cx="2" cy="25103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642802" y="4817860"/>
            <a:ext cx="6114343" cy="1639092"/>
            <a:chOff x="7261093" y="2751638"/>
            <a:chExt cx="3398807" cy="911129"/>
          </a:xfrm>
        </p:grpSpPr>
        <p:sp>
          <p:nvSpPr>
            <p:cNvPr id="3" name="Rectangle 2"/>
            <p:cNvSpPr/>
            <p:nvPr/>
          </p:nvSpPr>
          <p:spPr>
            <a:xfrm>
              <a:off x="7261093" y="3455733"/>
              <a:ext cx="3398807" cy="2070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8960496" y="2802693"/>
              <a:ext cx="1468088" cy="6479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7527077" y="2751638"/>
              <a:ext cx="1433421" cy="6938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8760342" y="5131960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cs typeface="Calibri Light" panose="020F0302020204030204" pitchFamily="34" charset="0"/>
              </a:rPr>
              <a:t>ϴ</a:t>
            </a:r>
            <a:r>
              <a:rPr lang="en-AU" sz="2400" i="1" baseline="-25000" dirty="0" err="1" smtClean="0"/>
              <a:t>i</a:t>
            </a:r>
            <a:r>
              <a:rPr lang="en-AU" sz="2400" i="1" dirty="0" smtClean="0"/>
              <a:t> = 70</a:t>
            </a:r>
            <a:r>
              <a:rPr lang="en-AU" sz="24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endParaRPr lang="en-AU" sz="2400" i="1" dirty="0"/>
          </a:p>
        </p:txBody>
      </p:sp>
      <p:sp>
        <p:nvSpPr>
          <p:cNvPr id="22" name="Arc 21"/>
          <p:cNvSpPr/>
          <p:nvPr/>
        </p:nvSpPr>
        <p:spPr>
          <a:xfrm rot="16574568">
            <a:off x="8069755" y="5452826"/>
            <a:ext cx="1221246" cy="1337847"/>
          </a:xfrm>
          <a:prstGeom prst="arc">
            <a:avLst>
              <a:gd name="adj1" fmla="val 17730724"/>
              <a:gd name="adj2" fmla="val 2134821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c 23"/>
          <p:cNvSpPr/>
          <p:nvPr/>
        </p:nvSpPr>
        <p:spPr>
          <a:xfrm rot="5025432" flipH="1">
            <a:off x="8142374" y="5457938"/>
            <a:ext cx="1221246" cy="1337847"/>
          </a:xfrm>
          <a:prstGeom prst="arc">
            <a:avLst>
              <a:gd name="adj1" fmla="val 17730724"/>
              <a:gd name="adj2" fmla="val 2134821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382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642802" y="830357"/>
            <a:ext cx="3427555" cy="10836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Draw and complete the diagram on your whiteboard.</a:t>
            </a:r>
            <a:endParaRPr lang="en-AU" sz="2800" dirty="0">
              <a:solidFill>
                <a:srgbClr val="00B0F0"/>
              </a:solidFill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34518"/>
              </p:ext>
            </p:extLst>
          </p:nvPr>
        </p:nvGraphicFramePr>
        <p:xfrm>
          <a:off x="1244" y="830358"/>
          <a:ext cx="5305642" cy="2682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056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Using</a:t>
                      </a:r>
                      <a:r>
                        <a:rPr lang="en-AU" sz="2400" baseline="0" dirty="0" smtClean="0"/>
                        <a:t> the Law of Reflection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Label the incident ray (</a:t>
                      </a:r>
                      <a:r>
                        <a:rPr lang="en-AU" sz="2000" b="0" i="1" baseline="0" dirty="0" err="1" smtClean="0"/>
                        <a:t>i</a:t>
                      </a:r>
                      <a:r>
                        <a:rPr lang="en-AU" sz="2000" b="0" i="0" baseline="0" dirty="0" smtClean="0"/>
                        <a:t>) and reflected ray (</a:t>
                      </a:r>
                      <a:r>
                        <a:rPr lang="en-AU" sz="2000" b="0" i="1" baseline="0" dirty="0" smtClean="0"/>
                        <a:t>r</a:t>
                      </a:r>
                      <a:r>
                        <a:rPr lang="en-AU" sz="2000" b="0" i="0" baseline="0" dirty="0" smtClean="0"/>
                        <a:t>)</a:t>
                      </a:r>
                      <a:r>
                        <a:rPr lang="en-AU" sz="2000" b="0" baseline="0" dirty="0" smtClean="0"/>
                        <a:t>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Locate or draw the normal and label it (N).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Label the angle of incidence (</a:t>
                      </a:r>
                      <a:r>
                        <a:rPr lang="el-GR" sz="2000" dirty="0" smtClean="0">
                          <a:cs typeface="Calibri Light" panose="020F0302020204030204" pitchFamily="34" charset="0"/>
                        </a:rPr>
                        <a:t>ϴ</a:t>
                      </a:r>
                      <a:r>
                        <a:rPr lang="en-AU" sz="2000" i="1" baseline="-25000" dirty="0" err="1" smtClean="0"/>
                        <a:t>i</a:t>
                      </a:r>
                      <a:r>
                        <a:rPr lang="en-AU" sz="2000" i="0" baseline="0" dirty="0" smtClean="0"/>
                        <a:t>) and/or the angle of reflection (</a:t>
                      </a:r>
                      <a:r>
                        <a:rPr lang="el-GR" sz="2000" dirty="0" smtClean="0">
                          <a:cs typeface="Calibri Light" panose="020F0302020204030204" pitchFamily="34" charset="0"/>
                        </a:rPr>
                        <a:t>ϴ</a:t>
                      </a:r>
                      <a:r>
                        <a:rPr lang="en-AU" sz="2000" i="1" baseline="-25000" dirty="0" smtClean="0"/>
                        <a:t>r</a:t>
                      </a:r>
                      <a:r>
                        <a:rPr lang="en-AU" sz="2000" dirty="0" smtClean="0"/>
                        <a:t>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AU" sz="2000" b="0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AU" sz="2000" b="1" baseline="0" dirty="0" smtClean="0"/>
                        <a:t>Remember the angle of reflection is always equal the angle of incidence.</a:t>
                      </a:r>
                      <a:endParaRPr lang="en-AU" sz="2000" b="1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642802" y="3555928"/>
            <a:ext cx="6114343" cy="2901023"/>
            <a:chOff x="7261093" y="2050163"/>
            <a:chExt cx="3398807" cy="1612604"/>
          </a:xfrm>
        </p:grpSpPr>
        <p:sp>
          <p:nvSpPr>
            <p:cNvPr id="3" name="Rectangle 2"/>
            <p:cNvSpPr/>
            <p:nvPr/>
          </p:nvSpPr>
          <p:spPr>
            <a:xfrm>
              <a:off x="7261093" y="3455733"/>
              <a:ext cx="3398807" cy="2070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8284168" y="2065384"/>
              <a:ext cx="668177" cy="13903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8952345" y="2050163"/>
              <a:ext cx="684479" cy="14055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8941441" y="5544529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i="1" dirty="0"/>
              <a:t>8</a:t>
            </a:r>
            <a:r>
              <a:rPr lang="en-AU" sz="2400" i="1" dirty="0" smtClean="0"/>
              <a:t>0</a:t>
            </a:r>
            <a:r>
              <a:rPr lang="en-AU" sz="24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endParaRPr lang="en-AU" sz="2400" i="1" dirty="0"/>
          </a:p>
        </p:txBody>
      </p:sp>
      <p:sp>
        <p:nvSpPr>
          <p:cNvPr id="7" name="Arc 6"/>
          <p:cNvSpPr/>
          <p:nvPr/>
        </p:nvSpPr>
        <p:spPr>
          <a:xfrm rot="758299">
            <a:off x="8271914" y="5306575"/>
            <a:ext cx="1221246" cy="1337847"/>
          </a:xfrm>
          <a:prstGeom prst="arc">
            <a:avLst>
              <a:gd name="adj1" fmla="val 16449628"/>
              <a:gd name="adj2" fmla="val 2151196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0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rgbClr val="00B0F0"/>
            </a:solidFill>
          </a:ln>
        </p:spPr>
        <p:txBody>
          <a:bodyPr anchor="ctr"/>
          <a:lstStyle/>
          <a:p>
            <a:r>
              <a:rPr lang="en-AU" dirty="0" smtClean="0"/>
              <a:t>Types of Curved Mirrors</a:t>
            </a:r>
            <a:br>
              <a:rPr lang="en-AU" dirty="0" smtClean="0"/>
            </a:br>
            <a:r>
              <a:rPr lang="en-AU" sz="3600" dirty="0" smtClean="0"/>
              <a:t>Year 9 Physics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623210"/>
            <a:ext cx="4498548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591425"/>
              </p:ext>
            </p:extLst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" y="732983"/>
            <a:ext cx="9172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smtClean="0"/>
              <a:t>Identify the different types of curved mirrors.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smtClean="0"/>
              <a:t>Describe the types of images formed in curved mirrors.</a:t>
            </a:r>
            <a:endParaRPr lang="en-AU" sz="2800" dirty="0"/>
          </a:p>
        </p:txBody>
      </p:sp>
      <p:sp>
        <p:nvSpPr>
          <p:cNvPr id="18" name="Rectangle 17"/>
          <p:cNvSpPr/>
          <p:nvPr/>
        </p:nvSpPr>
        <p:spPr>
          <a:xfrm>
            <a:off x="0" y="3207985"/>
            <a:ext cx="77771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 smtClean="0"/>
              <a:t>People often use outwardly curving mirrors on the corners of buildings or on the side mirrors of their cars.</a:t>
            </a:r>
          </a:p>
          <a:p>
            <a:endParaRPr lang="en-AU" sz="2800" dirty="0"/>
          </a:p>
          <a:p>
            <a:r>
              <a:rPr lang="en-AU" sz="2800" dirty="0" smtClean="0"/>
              <a:t>What advantage do these type of mirrors give people?</a:t>
            </a:r>
            <a:endParaRPr lang="en-AU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8752" b="11247"/>
          <a:stretch/>
        </p:blipFill>
        <p:spPr>
          <a:xfrm>
            <a:off x="8389168" y="3803454"/>
            <a:ext cx="3590281" cy="2872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2530" y="1418062"/>
            <a:ext cx="3401679" cy="225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1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smtClean="0"/>
              <a:t>Curved Mirrors</a:t>
            </a:r>
            <a:endParaRPr lang="en-AU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smtClean="0"/>
              <a:t>There are two types of curved mirrors: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b="1" smtClean="0"/>
              <a:t>Concave</a:t>
            </a:r>
            <a:r>
              <a:rPr lang="en-AU" sz="2800" smtClean="0"/>
              <a:t> mirrors – mirrors that curve inwards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smtClean="0"/>
              <a:t>Concave mirrors focus light to a point.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b="1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b="1" smtClean="0"/>
              <a:t>Convex</a:t>
            </a:r>
            <a:r>
              <a:rPr lang="en-AU" sz="2800" smtClean="0"/>
              <a:t> mirrors – mirrors that curve outwards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smtClean="0"/>
              <a:t>Convex mirrors spread light outwards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48726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smtClean="0"/>
                        <a:t>How is the shape of a  concave mirror different to a convex mirror?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857202"/>
              </p:ext>
            </p:extLst>
          </p:nvPr>
        </p:nvGraphicFramePr>
        <p:xfrm>
          <a:off x="9523074" y="1613882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mtClean="0"/>
                        <a:t>What does a concave</a:t>
                      </a:r>
                      <a:r>
                        <a:rPr lang="en-AU" baseline="0" smtClean="0"/>
                        <a:t> mirror do to light?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2211" t="25575" b="17038"/>
          <a:stretch/>
        </p:blipFill>
        <p:spPr>
          <a:xfrm>
            <a:off x="4734628" y="3696868"/>
            <a:ext cx="3313766" cy="29844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5575" r="48288" b="18334"/>
          <a:stretch/>
        </p:blipFill>
        <p:spPr>
          <a:xfrm>
            <a:off x="683231" y="3696868"/>
            <a:ext cx="3585840" cy="291710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775835"/>
              </p:ext>
            </p:extLst>
          </p:nvPr>
        </p:nvGraphicFramePr>
        <p:xfrm>
          <a:off x="9523074" y="2793241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 </a:t>
                      </a:r>
                      <a:r>
                        <a:rPr lang="en-AU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mtClean="0"/>
                        <a:t>What does a convex </a:t>
                      </a:r>
                      <a:r>
                        <a:rPr lang="en-AU" baseline="0" smtClean="0"/>
                        <a:t>mirror do to light?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12821"/>
              </p:ext>
            </p:extLst>
          </p:nvPr>
        </p:nvGraphicFramePr>
        <p:xfrm>
          <a:off x="6719101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Handy Hint: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Concave mirrors curve inwards like a cave.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57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732983"/>
            <a:ext cx="96769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Language of Light</a:t>
            </a:r>
            <a:endParaRPr lang="en-AU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There are certain words used to describe the images produced by mirrors.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Images that appear </a:t>
            </a:r>
            <a:r>
              <a:rPr lang="en-AU" sz="2800" b="1" dirty="0" smtClean="0"/>
              <a:t>bigger</a:t>
            </a:r>
            <a:r>
              <a:rPr lang="en-AU" sz="2800" dirty="0" smtClean="0"/>
              <a:t> than the object are </a:t>
            </a:r>
            <a:r>
              <a:rPr lang="en-AU" sz="2800" b="1" dirty="0" smtClean="0"/>
              <a:t>magnified.</a:t>
            </a: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Images that appear </a:t>
            </a:r>
            <a:r>
              <a:rPr lang="en-AU" sz="2800" b="1" dirty="0" smtClean="0"/>
              <a:t>smaller</a:t>
            </a:r>
            <a:r>
              <a:rPr lang="en-AU" sz="2800" dirty="0" smtClean="0"/>
              <a:t> than the object are </a:t>
            </a:r>
            <a:r>
              <a:rPr lang="en-AU" sz="2800" b="1" dirty="0" smtClean="0"/>
              <a:t>diminished.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Images that appear the right way up are </a:t>
            </a:r>
            <a:r>
              <a:rPr lang="en-AU" sz="2800" b="1" dirty="0" smtClean="0"/>
              <a:t>upright.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Images that appear upside down are </a:t>
            </a:r>
            <a:r>
              <a:rPr lang="en-AU" sz="2800" b="1" dirty="0" smtClean="0"/>
              <a:t>inverted.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216745"/>
              </p:ext>
            </p:extLst>
          </p:nvPr>
        </p:nvGraphicFramePr>
        <p:xfrm>
          <a:off x="960161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Which two words are used to describe the size of the image?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09860"/>
              </p:ext>
            </p:extLst>
          </p:nvPr>
        </p:nvGraphicFramePr>
        <p:xfrm>
          <a:off x="9601614" y="1613882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is an upright</a:t>
                      </a:r>
                      <a:r>
                        <a:rPr lang="en-AU" baseline="0" dirty="0" smtClean="0"/>
                        <a:t> image different to an inverted image?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065588"/>
              </p:ext>
            </p:extLst>
          </p:nvPr>
        </p:nvGraphicFramePr>
        <p:xfrm>
          <a:off x="9601614" y="3067561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 </a:t>
                      </a:r>
                      <a:r>
                        <a:rPr lang="en-AU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mtClean="0"/>
                        <a:t>How would you describe an image that was upside down and smaller</a:t>
                      </a:r>
                      <a:r>
                        <a:rPr lang="en-AU" baseline="0" smtClean="0"/>
                        <a:t> than the object?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120" y="4181295"/>
            <a:ext cx="2508689" cy="2508689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47440"/>
              </p:ext>
            </p:extLst>
          </p:nvPr>
        </p:nvGraphicFramePr>
        <p:xfrm>
          <a:off x="9601613" y="4795560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 </a:t>
                      </a:r>
                      <a:r>
                        <a:rPr lang="en-AU" smtClean="0"/>
                        <a:t>4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mtClean="0"/>
                        <a:t>How would you describe the image of</a:t>
                      </a:r>
                      <a:r>
                        <a:rPr lang="en-AU" baseline="0" smtClean="0"/>
                        <a:t> the hand in the mirror?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74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Convex Mirrors</a:t>
            </a:r>
            <a:endParaRPr lang="en-AU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Convex mirrors gather light from large area.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They produce a diminished and upright image.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Convex mirrors are used when a wide view is needed.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Car </a:t>
            </a:r>
            <a:r>
              <a:rPr lang="en-AU" sz="2800" dirty="0"/>
              <a:t>side </a:t>
            </a:r>
            <a:r>
              <a:rPr lang="en-AU" sz="2800" dirty="0" smtClean="0"/>
              <a:t>mirrors and security mirrors at shops and dangerous intersections are convex mirrors.</a:t>
            </a: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886925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True or false: in a convex mirror, the surface curves outwards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940949"/>
              </p:ext>
            </p:extLst>
          </p:nvPr>
        </p:nvGraphicFramePr>
        <p:xfrm>
          <a:off x="9523074" y="1613882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smtClean="0"/>
                        <a:t>What sort of image do convex mirrors produce?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897793"/>
              </p:ext>
            </p:extLst>
          </p:nvPr>
        </p:nvGraphicFramePr>
        <p:xfrm>
          <a:off x="9523074" y="3067561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When are convex mirrors useful?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t="8752" b="11247"/>
          <a:stretch/>
        </p:blipFill>
        <p:spPr>
          <a:xfrm>
            <a:off x="5079377" y="3496080"/>
            <a:ext cx="3590281" cy="28722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475" y="4110827"/>
            <a:ext cx="3401679" cy="225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2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732983"/>
            <a:ext cx="96040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Concave Mirrors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Two types of image are produced by concave mirrors, depending on the distance between the object and mirror.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An object </a:t>
            </a:r>
            <a:r>
              <a:rPr lang="en-AU" sz="2800" b="1" dirty="0" smtClean="0"/>
              <a:t>very close</a:t>
            </a:r>
            <a:r>
              <a:rPr lang="en-AU" sz="2800" dirty="0" smtClean="0"/>
              <a:t> to a concave mirror, produces a magnified and upright image.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They are useful for shaving or applying makeup, and when a dentist needs to look at teeth.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74532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True or false: in a concave mirror, the surface curves outwards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725566"/>
              </p:ext>
            </p:extLst>
          </p:nvPr>
        </p:nvGraphicFramePr>
        <p:xfrm>
          <a:off x="9523074" y="1613406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When sort of image do concave</a:t>
                      </a:r>
                      <a:r>
                        <a:rPr lang="en-AU" baseline="0" dirty="0" smtClean="0"/>
                        <a:t> mirrors produce when the object is very close?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264" y="4366065"/>
            <a:ext cx="3375084" cy="22511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51633"/>
          <a:stretch/>
        </p:blipFill>
        <p:spPr>
          <a:xfrm>
            <a:off x="1587576" y="4625702"/>
            <a:ext cx="4117605" cy="1991544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493600"/>
              </p:ext>
            </p:extLst>
          </p:nvPr>
        </p:nvGraphicFramePr>
        <p:xfrm>
          <a:off x="9523074" y="3340929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When</a:t>
                      </a:r>
                      <a:r>
                        <a:rPr lang="en-AU" baseline="0" dirty="0" smtClean="0"/>
                        <a:t> are concave mirrors useful close up?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37213</TotalTime>
  <Words>1615</Words>
  <Application>Microsoft Office PowerPoint</Application>
  <PresentationFormat>Widescreen</PresentationFormat>
  <Paragraphs>243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Types of Curved Mirrors Year 9 Physics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Microsoft account</cp:lastModifiedBy>
  <cp:revision>708</cp:revision>
  <dcterms:created xsi:type="dcterms:W3CDTF">2017-01-28T08:32:28Z</dcterms:created>
  <dcterms:modified xsi:type="dcterms:W3CDTF">2020-06-26T00:22:26Z</dcterms:modified>
</cp:coreProperties>
</file>