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96" r:id="rId2"/>
    <p:sldId id="571" r:id="rId3"/>
    <p:sldId id="572" r:id="rId4"/>
    <p:sldId id="256" r:id="rId5"/>
    <p:sldId id="263" r:id="rId6"/>
    <p:sldId id="576" r:id="rId7"/>
    <p:sldId id="577" r:id="rId8"/>
    <p:sldId id="578" r:id="rId9"/>
    <p:sldId id="588" r:id="rId10"/>
    <p:sldId id="579" r:id="rId11"/>
    <p:sldId id="580" r:id="rId12"/>
    <p:sldId id="596" r:id="rId13"/>
    <p:sldId id="582" r:id="rId14"/>
    <p:sldId id="597" r:id="rId15"/>
    <p:sldId id="598" r:id="rId16"/>
    <p:sldId id="599" r:id="rId17"/>
    <p:sldId id="600" r:id="rId18"/>
    <p:sldId id="351" r:id="rId19"/>
    <p:sldId id="463" r:id="rId20"/>
    <p:sldId id="4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CBDC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1441" autoAdjust="0"/>
  </p:normalViewPr>
  <p:slideViewPr>
    <p:cSldViewPr snapToGrid="0">
      <p:cViewPr varScale="1">
        <p:scale>
          <a:sx n="83" d="100"/>
          <a:sy n="83" d="100"/>
        </p:scale>
        <p:origin x="60" y="1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9636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17699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079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856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4295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056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74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233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4846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3493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968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24300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3546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75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29/06/2020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Curved Mirrors</a:t>
            </a:r>
            <a:endParaRPr lang="en-AU" sz="2800" b="1" dirty="0"/>
          </a:p>
          <a:p>
            <a:r>
              <a:rPr lang="en-AU" sz="2800" dirty="0" smtClean="0"/>
              <a:t>There are two types of curved mirrors: </a:t>
            </a:r>
            <a:r>
              <a:rPr lang="en-AU" sz="2800" b="1" dirty="0" smtClean="0"/>
              <a:t>concave</a:t>
            </a:r>
            <a:r>
              <a:rPr lang="en-AU" sz="2800" dirty="0" smtClean="0"/>
              <a:t> mirrors and </a:t>
            </a:r>
            <a:r>
              <a:rPr lang="en-AU" sz="2800" b="1" dirty="0" smtClean="0"/>
              <a:t>convex</a:t>
            </a:r>
            <a:r>
              <a:rPr lang="en-AU" sz="2800" dirty="0" smtClean="0"/>
              <a:t> mirrors.</a:t>
            </a:r>
          </a:p>
          <a:p>
            <a:endParaRPr lang="en-AU" sz="2800" dirty="0"/>
          </a:p>
          <a:p>
            <a:r>
              <a:rPr lang="en-AU" sz="2800" dirty="0" smtClean="0"/>
              <a:t>Explain the difference between a concave mirror and a convex mirror.</a:t>
            </a:r>
            <a:endParaRPr lang="en-AU" sz="2800" dirty="0"/>
          </a:p>
          <a:p>
            <a:pPr lvl="1"/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2211" t="25575" b="17038"/>
          <a:stretch/>
        </p:blipFill>
        <p:spPr>
          <a:xfrm>
            <a:off x="4734628" y="3696868"/>
            <a:ext cx="3313766" cy="2984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5575" r="48288" b="18334"/>
          <a:stretch/>
        </p:blipFill>
        <p:spPr>
          <a:xfrm>
            <a:off x="683231" y="3696868"/>
            <a:ext cx="3585840" cy="29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8J Light: Refraction Diagram Diagram | Quizl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303" y="2908209"/>
            <a:ext cx="41529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Refraction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normal is an imaginary line at right angles to the surface between the two substances.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incoming light ray is the incident ray (</a:t>
            </a:r>
            <a:r>
              <a:rPr lang="en-AU" sz="2800" i="1" dirty="0" err="1" smtClean="0"/>
              <a:t>i</a:t>
            </a:r>
            <a:r>
              <a:rPr lang="en-AU" sz="2800" dirty="0" smtClean="0"/>
              <a:t>)</a:t>
            </a:r>
            <a:r>
              <a:rPr lang="en-AU" sz="2800" i="1" dirty="0" smtClean="0"/>
              <a:t>,</a:t>
            </a:r>
            <a:r>
              <a:rPr lang="en-AU" sz="2800" dirty="0" smtClean="0"/>
              <a:t> and its angle with the normal is the angle of incidence (</a:t>
            </a:r>
            <a:r>
              <a:rPr lang="el-GR" sz="2800" dirty="0" smtClean="0">
                <a:cs typeface="Calibri Light" panose="020F0302020204030204" pitchFamily="34" charset="0"/>
              </a:rPr>
              <a:t>ϴ</a:t>
            </a:r>
            <a:r>
              <a:rPr lang="en-AU" sz="2800" i="1" baseline="-25000" dirty="0" err="1" smtClean="0"/>
              <a:t>i</a:t>
            </a:r>
            <a:r>
              <a:rPr lang="en-AU" sz="2800" dirty="0" smtClean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bent light ray is called the refracted				 ray </a:t>
            </a:r>
            <a:r>
              <a:rPr lang="en-AU" sz="2800" dirty="0"/>
              <a:t>(</a:t>
            </a:r>
            <a:r>
              <a:rPr lang="en-AU" sz="2800" i="1" dirty="0" smtClean="0"/>
              <a:t>r</a:t>
            </a:r>
            <a:r>
              <a:rPr lang="en-AU" sz="2800" dirty="0" smtClean="0"/>
              <a:t>)</a:t>
            </a:r>
            <a:r>
              <a:rPr lang="en-AU" sz="2800" i="1" dirty="0" smtClean="0"/>
              <a:t>,</a:t>
            </a:r>
            <a:r>
              <a:rPr lang="en-AU" sz="2800" dirty="0" smtClean="0"/>
              <a:t> and its angle with the normal is				 the angle of refraction (</a:t>
            </a:r>
            <a:r>
              <a:rPr lang="el-GR" sz="2800" dirty="0">
                <a:cs typeface="Calibri Light" panose="020F0302020204030204" pitchFamily="34" charset="0"/>
              </a:rPr>
              <a:t>ϴ</a:t>
            </a:r>
            <a:r>
              <a:rPr lang="en-AU" sz="2800" i="1" baseline="-25000" dirty="0" smtClean="0"/>
              <a:t>r</a:t>
            </a:r>
            <a:r>
              <a:rPr lang="en-AU" sz="2800" dirty="0" smtClean="0"/>
              <a:t>).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135429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is refraction similar to reflection?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001669"/>
              </p:ext>
            </p:extLst>
          </p:nvPr>
        </p:nvGraphicFramePr>
        <p:xfrm>
          <a:off x="9523072" y="1343497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</a:t>
                      </a:r>
                      <a:r>
                        <a:rPr lang="en-AU" baseline="0" dirty="0" smtClean="0"/>
                        <a:t> the refracted ray?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593505"/>
              </p:ext>
            </p:extLst>
          </p:nvPr>
        </p:nvGraphicFramePr>
        <p:xfrm>
          <a:off x="9523072" y="2526791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is the angle</a:t>
                      </a:r>
                      <a:r>
                        <a:rPr lang="en-AU" baseline="0" dirty="0" smtClean="0"/>
                        <a:t> of refraction measured?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850035" y="2754702"/>
            <a:ext cx="1029419" cy="393493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Rectangle 13"/>
          <p:cNvSpPr/>
          <p:nvPr/>
        </p:nvSpPr>
        <p:spPr>
          <a:xfrm rot="18674705">
            <a:off x="7006904" y="2848677"/>
            <a:ext cx="1029419" cy="260180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 rot="20638009">
            <a:off x="8016907" y="4458502"/>
            <a:ext cx="1029419" cy="230211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8197871" y="279753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6701799" y="307645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i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8712581" y="625967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20" name="TextBox 19"/>
          <p:cNvSpPr txBox="1"/>
          <p:nvPr/>
        </p:nvSpPr>
        <p:spPr>
          <a:xfrm>
            <a:off x="8271736" y="567260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Calibri Light" panose="020F0302020204030204" pitchFamily="34" charset="0"/>
              </a:rPr>
              <a:t>ϴ</a:t>
            </a:r>
            <a:r>
              <a:rPr lang="en-AU" i="1" baseline="-25000" dirty="0"/>
              <a:t>r</a:t>
            </a:r>
            <a:endParaRPr lang="en-AU" dirty="0"/>
          </a:p>
        </p:txBody>
      </p:sp>
      <p:sp>
        <p:nvSpPr>
          <p:cNvPr id="21" name="TextBox 20"/>
          <p:cNvSpPr txBox="1"/>
          <p:nvPr/>
        </p:nvSpPr>
        <p:spPr>
          <a:xfrm>
            <a:off x="7952066" y="427241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cs typeface="Calibri Light" panose="020F0302020204030204" pitchFamily="34" charset="0"/>
              </a:rPr>
              <a:t>ϴ</a:t>
            </a:r>
            <a:r>
              <a:rPr lang="en-AU" i="1" baseline="-25000" dirty="0" err="1"/>
              <a:t>i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57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3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Refraction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light rays enter a denser material (</a:t>
            </a:r>
            <a:r>
              <a:rPr lang="en-AU" sz="2800" dirty="0" err="1" smtClean="0"/>
              <a:t>eg</a:t>
            </a:r>
            <a:r>
              <a:rPr lang="en-AU" sz="2800" dirty="0" smtClean="0"/>
              <a:t>. air into glass), the light </a:t>
            </a:r>
            <a:r>
              <a:rPr lang="en-AU" sz="2800" b="1" dirty="0" smtClean="0"/>
              <a:t>slows down </a:t>
            </a:r>
            <a:r>
              <a:rPr lang="en-AU" sz="2800" dirty="0" smtClean="0"/>
              <a:t>and is </a:t>
            </a:r>
            <a:r>
              <a:rPr lang="en-AU" sz="2800" b="1" dirty="0" smtClean="0"/>
              <a:t>bent towards the normal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angle of refraction is less than the angle of incidence.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29466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When does light bend towards the normal?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42905"/>
              </p:ext>
            </p:extLst>
          </p:nvPr>
        </p:nvGraphicFramePr>
        <p:xfrm>
          <a:off x="9523075" y="1368152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light would bend traveling from air into water? Justify your choice.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737" y="2691120"/>
            <a:ext cx="3695700" cy="36385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603142" y="3073786"/>
            <a:ext cx="1063925" cy="10639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/>
          <p:cNvSpPr/>
          <p:nvPr/>
        </p:nvSpPr>
        <p:spPr>
          <a:xfrm>
            <a:off x="5020085" y="4169765"/>
            <a:ext cx="1063925" cy="10639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19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10529" t="24669" r="9507" b="17656"/>
          <a:stretch/>
        </p:blipFill>
        <p:spPr>
          <a:xfrm>
            <a:off x="630271" y="2752848"/>
            <a:ext cx="5603358" cy="39018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858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Refraction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light rays move from a dense material to a less dense material, they </a:t>
            </a:r>
            <a:r>
              <a:rPr lang="en-AU" sz="2800" b="1" dirty="0" smtClean="0"/>
              <a:t>speed up </a:t>
            </a:r>
            <a:r>
              <a:rPr lang="en-AU" sz="2800" dirty="0" smtClean="0"/>
              <a:t>and </a:t>
            </a:r>
            <a:r>
              <a:rPr lang="en-AU" sz="2800" b="1" dirty="0" smtClean="0"/>
              <a:t>bend away</a:t>
            </a:r>
            <a:r>
              <a:rPr lang="en-AU" sz="2800" dirty="0" smtClean="0"/>
              <a:t> from the normal.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angle of refraction is </a:t>
            </a:r>
            <a:r>
              <a:rPr lang="en-AU" sz="2800" dirty="0" smtClean="0"/>
              <a:t>greater than </a:t>
            </a:r>
            <a:r>
              <a:rPr lang="en-AU" sz="2800" dirty="0"/>
              <a:t>the angle of incidence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392" y="3036962"/>
            <a:ext cx="3695700" cy="3638550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9548652" y="5237029"/>
            <a:ext cx="827158" cy="13887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180416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When does light bend away from the normal?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1938"/>
              </p:ext>
            </p:extLst>
          </p:nvPr>
        </p:nvGraphicFramePr>
        <p:xfrm>
          <a:off x="9523075" y="1368152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Redraw the diagram below and draw the path the light ray would take when it </a:t>
                      </a:r>
                      <a:r>
                        <a:rPr lang="en-AU" b="1" baseline="0" dirty="0" smtClean="0"/>
                        <a:t>leaves</a:t>
                      </a:r>
                      <a:r>
                        <a:rPr lang="en-AU" baseline="0" dirty="0" smtClean="0"/>
                        <a:t> the glass </a:t>
                      </a:r>
                      <a:r>
                        <a:rPr lang="en-AU" baseline="0" smtClean="0"/>
                        <a:t>block back into air.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0529" t="10206" r="69524" b="81775"/>
          <a:stretch/>
        </p:blipFill>
        <p:spPr>
          <a:xfrm>
            <a:off x="625467" y="3672047"/>
            <a:ext cx="1397765" cy="54251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700898" y="2503726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N</a:t>
            </a:r>
            <a:endParaRPr lang="en-AU" dirty="0"/>
          </a:p>
        </p:txBody>
      </p:sp>
      <p:sp>
        <p:nvSpPr>
          <p:cNvPr id="16" name="TextBox 15"/>
          <p:cNvSpPr txBox="1"/>
          <p:nvPr/>
        </p:nvSpPr>
        <p:spPr>
          <a:xfrm>
            <a:off x="3129845" y="6256486"/>
            <a:ext cx="237566" cy="369332"/>
          </a:xfrm>
          <a:prstGeom prst="rect">
            <a:avLst/>
          </a:prstGeom>
          <a:solidFill>
            <a:srgbClr val="65CBDC"/>
          </a:solidFill>
        </p:spPr>
        <p:txBody>
          <a:bodyPr wrap="none" rtlCol="0">
            <a:spAutoFit/>
          </a:bodyPr>
          <a:lstStyle/>
          <a:p>
            <a:r>
              <a:rPr lang="en-AU" dirty="0" smtClean="0"/>
              <a:t>i</a:t>
            </a:r>
            <a:endParaRPr lang="en-AU" dirty="0"/>
          </a:p>
        </p:txBody>
      </p:sp>
      <p:sp>
        <p:nvSpPr>
          <p:cNvPr id="17" name="TextBox 16"/>
          <p:cNvSpPr txBox="1"/>
          <p:nvPr/>
        </p:nvSpPr>
        <p:spPr>
          <a:xfrm>
            <a:off x="5773683" y="2757659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r</a:t>
            </a:r>
            <a:endParaRPr lang="en-AU" dirty="0"/>
          </a:p>
        </p:txBody>
      </p:sp>
      <p:sp>
        <p:nvSpPr>
          <p:cNvPr id="18" name="TextBox 17"/>
          <p:cNvSpPr txBox="1"/>
          <p:nvPr/>
        </p:nvSpPr>
        <p:spPr>
          <a:xfrm>
            <a:off x="3376937" y="5490811"/>
            <a:ext cx="395879" cy="369332"/>
          </a:xfrm>
          <a:prstGeom prst="rect">
            <a:avLst/>
          </a:prstGeom>
          <a:solidFill>
            <a:srgbClr val="65CBDC"/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cs typeface="Calibri Light" panose="020F0302020204030204" pitchFamily="34" charset="0"/>
              </a:rPr>
              <a:t>ϴ</a:t>
            </a:r>
            <a:r>
              <a:rPr lang="en-AU" i="1" baseline="-25000" dirty="0" err="1" smtClean="0"/>
              <a:t>i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4198256" y="3036962"/>
            <a:ext cx="4684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cs typeface="Calibri Light" panose="020F0302020204030204" pitchFamily="34" charset="0"/>
              </a:rPr>
              <a:t>ϴ</a:t>
            </a:r>
            <a:r>
              <a:rPr lang="en-AU" i="1" baseline="-25000" dirty="0" smtClean="0"/>
              <a:t>r</a:t>
            </a:r>
            <a:endParaRPr lang="en-AU" dirty="0"/>
          </a:p>
        </p:txBody>
      </p:sp>
      <p:sp>
        <p:nvSpPr>
          <p:cNvPr id="11" name="Oval 10"/>
          <p:cNvSpPr/>
          <p:nvPr/>
        </p:nvSpPr>
        <p:spPr>
          <a:xfrm>
            <a:off x="3772816" y="2996026"/>
            <a:ext cx="1063925" cy="1063925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TextBox 19"/>
          <p:cNvSpPr txBox="1"/>
          <p:nvPr/>
        </p:nvSpPr>
        <p:spPr>
          <a:xfrm>
            <a:off x="3800451" y="5552366"/>
            <a:ext cx="395879" cy="246221"/>
          </a:xfrm>
          <a:prstGeom prst="rect">
            <a:avLst/>
          </a:prstGeom>
          <a:solidFill>
            <a:srgbClr val="65CBDC"/>
          </a:solidFill>
        </p:spPr>
        <p:txBody>
          <a:bodyPr wrap="square" rtlCol="0">
            <a:spAutoFit/>
          </a:bodyPr>
          <a:lstStyle/>
          <a:p>
            <a:endParaRPr lang="en-AU" sz="1000" dirty="0"/>
          </a:p>
        </p:txBody>
      </p:sp>
      <p:sp>
        <p:nvSpPr>
          <p:cNvPr id="12" name="Oval 11"/>
          <p:cNvSpPr/>
          <p:nvPr/>
        </p:nvSpPr>
        <p:spPr>
          <a:xfrm>
            <a:off x="3168936" y="4901693"/>
            <a:ext cx="1063925" cy="1063925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873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Light is passing from a medium with a low refractive index to one with a higher refractive index.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slow down and bend towards the normal.</a:t>
            </a:r>
            <a:endParaRPr lang="en-AU" sz="2800" dirty="0">
              <a:solidFill>
                <a:srgbClr val="00B0F0"/>
              </a:solidFill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43278"/>
              </p:ext>
            </p:extLst>
          </p:nvPr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5502"/>
              </p:ext>
            </p:extLst>
          </p:nvPr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the refractive indices</a:t>
                      </a:r>
                      <a:r>
                        <a:rPr lang="en-AU" baseline="0" dirty="0" smtClean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2236"/>
              </p:ext>
            </p:extLst>
          </p:nvPr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light going to slow</a:t>
                      </a:r>
                      <a:r>
                        <a:rPr lang="en-AU" baseline="0" dirty="0" smtClean="0"/>
                        <a:t> down or speed up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6114"/>
              </p:ext>
            </p:extLst>
          </p:nvPr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294381"/>
            <a:ext cx="3911100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Explain what happens to light as it passes from air into a glass block.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8591" y="2687312"/>
            <a:ext cx="2140526" cy="199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6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Light is passing from a medium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with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 high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refractive index to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one with a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lower refractive 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speed up and bend away 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43278"/>
              </p:ext>
            </p:extLst>
          </p:nvPr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5502"/>
              </p:ext>
            </p:extLst>
          </p:nvPr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the refractive indices</a:t>
                      </a:r>
                      <a:r>
                        <a:rPr lang="en-AU" baseline="0" dirty="0" smtClean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2236"/>
              </p:ext>
            </p:extLst>
          </p:nvPr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light going to slow</a:t>
                      </a:r>
                      <a:r>
                        <a:rPr lang="en-AU" baseline="0" dirty="0" smtClean="0"/>
                        <a:t> down or speed up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6114"/>
              </p:ext>
            </p:extLst>
          </p:nvPr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7073304" y="1371555"/>
            <a:ext cx="3911100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Explain what happens to light as it passes from the glass block back into air.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4" name="Picture 2" descr="Image result for 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549" y="2651609"/>
            <a:ext cx="3000375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2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Light is passing from a medium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with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 to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one with 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and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bend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43278"/>
              </p:ext>
            </p:extLst>
          </p:nvPr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5502"/>
              </p:ext>
            </p:extLst>
          </p:nvPr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the refractive indices</a:t>
                      </a:r>
                      <a:r>
                        <a:rPr lang="en-AU" baseline="0" dirty="0" smtClean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2236"/>
              </p:ext>
            </p:extLst>
          </p:nvPr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light going to slow</a:t>
                      </a:r>
                      <a:r>
                        <a:rPr lang="en-AU" baseline="0" dirty="0" smtClean="0"/>
                        <a:t> down or speed up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6114"/>
              </p:ext>
            </p:extLst>
          </p:nvPr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314854"/>
            <a:ext cx="3911100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Explain what happens to light as it passes through water into a glass object.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5" name="Picture 2" descr="Image result for ref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775" y="2894579"/>
            <a:ext cx="3124200" cy="146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63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Light is passing from a medium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with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 to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one with 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and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bend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43278"/>
              </p:ext>
            </p:extLst>
          </p:nvPr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5502"/>
              </p:ext>
            </p:extLst>
          </p:nvPr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the refractive indices</a:t>
                      </a:r>
                      <a:r>
                        <a:rPr lang="en-AU" baseline="0" dirty="0" smtClean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2236"/>
              </p:ext>
            </p:extLst>
          </p:nvPr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light going to slow</a:t>
                      </a:r>
                      <a:r>
                        <a:rPr lang="en-AU" baseline="0" dirty="0" smtClean="0"/>
                        <a:t> down or speed up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6114"/>
              </p:ext>
            </p:extLst>
          </p:nvPr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314854"/>
            <a:ext cx="3911100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Explain what happens to light as it passes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from a diamond back into air.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1909" t="10291" r="11300" b="29575"/>
          <a:stretch/>
        </p:blipFill>
        <p:spPr>
          <a:xfrm>
            <a:off x="7677449" y="2639094"/>
            <a:ext cx="2880705" cy="184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937380" y="4680849"/>
            <a:ext cx="8062422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Light is passing from a medium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with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 to </a:t>
            </a:r>
            <a:r>
              <a:rPr lang="en-AU" sz="2800" dirty="0" smtClean="0">
                <a:solidFill>
                  <a:srgbClr val="00B0F0"/>
                </a:solidFill>
                <a:latin typeface="+mn-lt"/>
              </a:rPr>
              <a:t>one with a _____ refractive </a:t>
            </a:r>
            <a:r>
              <a:rPr lang="en-AU" sz="2800" dirty="0">
                <a:solidFill>
                  <a:srgbClr val="00B0F0"/>
                </a:solidFill>
                <a:latin typeface="+mn-lt"/>
              </a:rPr>
              <a:t>index.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The light will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and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bend </a:t>
            </a:r>
            <a:r>
              <a:rPr lang="en-AU" sz="2800" dirty="0" smtClean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_____ </a:t>
            </a:r>
            <a:r>
              <a:rPr lang="en-AU" sz="2800" dirty="0">
                <a:solidFill>
                  <a:srgbClr val="00B0F0"/>
                </a:solidFill>
                <a:latin typeface="+mn-lt"/>
                <a:sym typeface="Wingdings" panose="05000000000000000000" pitchFamily="2" charset="2"/>
              </a:rPr>
              <a:t>from the normal.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943278"/>
              </p:ext>
            </p:extLst>
          </p:nvPr>
        </p:nvGraphicFramePr>
        <p:xfrm>
          <a:off x="1244" y="830358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435502"/>
              </p:ext>
            </p:extLst>
          </p:nvPr>
        </p:nvGraphicFramePr>
        <p:xfrm>
          <a:off x="962543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</a:t>
                      </a:r>
                      <a:r>
                        <a:rPr lang="en-AU" baseline="0" dirty="0" smtClean="0"/>
                        <a:t> </a:t>
                      </a:r>
                      <a:r>
                        <a:rPr lang="en-AU" dirty="0" smtClean="0"/>
                        <a:t>the refractive indices</a:t>
                      </a:r>
                      <a:r>
                        <a:rPr lang="en-AU" baseline="0" dirty="0" smtClean="0"/>
                        <a:t> of air and glass?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392236"/>
              </p:ext>
            </p:extLst>
          </p:nvPr>
        </p:nvGraphicFramePr>
        <p:xfrm>
          <a:off x="7073304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Is the light going to slow</a:t>
                      </a:r>
                      <a:r>
                        <a:rPr lang="en-AU" baseline="0" dirty="0" smtClean="0"/>
                        <a:t> down or speed up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86114"/>
              </p:ext>
            </p:extLst>
          </p:nvPr>
        </p:nvGraphicFramePr>
        <p:xfrm>
          <a:off x="286539" y="3406087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073304" y="1314854"/>
            <a:ext cx="5015208" cy="23414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Explain what happens to light as it passes 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from air into a Perspex block.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487" y="2314182"/>
            <a:ext cx="3159622" cy="23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2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about how the speed of light changes in different materials will help you understand how light is bent, or refracts, when it passes through different substances.</a:t>
            </a:r>
          </a:p>
          <a:p>
            <a:endParaRPr lang="en-AU" sz="2800" dirty="0"/>
          </a:p>
          <a:p>
            <a:r>
              <a:rPr lang="en-AU" sz="2800" dirty="0" smtClean="0"/>
              <a:t>Understanding how light refracts will help you explain how depth illusions occur.</a:t>
            </a:r>
          </a:p>
          <a:p>
            <a:endParaRPr lang="en-AU" sz="2800" dirty="0"/>
          </a:p>
          <a:p>
            <a:r>
              <a:rPr lang="en-AU" sz="2800" dirty="0" smtClean="0"/>
              <a:t>Refraction is also used in lenses for glasses to focus light, which helps peoples’ vision.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what happens to the speed of light as it travels through a dense material, compared to a less dense material.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817928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422456"/>
            <a:ext cx="63662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Use the diagram to explain why light refracts </a:t>
            </a:r>
            <a:r>
              <a:rPr lang="en-AU" sz="2800" dirty="0" smtClean="0"/>
              <a:t>when it passes on an angle from one material into another?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0" y="3958041"/>
            <a:ext cx="2311405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0" y="4444370"/>
            <a:ext cx="42959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Explain what will happen to a light ray as it passes through glass into diamond.</a:t>
            </a:r>
            <a:endParaRPr lang="en-AU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10408" r="8989"/>
          <a:stretch/>
        </p:blipFill>
        <p:spPr>
          <a:xfrm rot="16200000">
            <a:off x="5799087" y="1366390"/>
            <a:ext cx="3094007" cy="2781300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97992"/>
              </p:ext>
            </p:extLst>
          </p:nvPr>
        </p:nvGraphicFramePr>
        <p:xfrm>
          <a:off x="5199296" y="4444370"/>
          <a:ext cx="6969700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969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Refraction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Identify the refractive indices of the substances.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State the change in refractive index: high to low / low to high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3"/>
                        <a:tabLst/>
                        <a:defRPr/>
                      </a:pPr>
                      <a:r>
                        <a:rPr lang="en-AU" sz="2000" b="0" baseline="0" dirty="0" smtClean="0"/>
                        <a:t>Explain what happens to the speed of the light and which way it bends.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slows down = bends towards normal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 Light speeds up = bends away form normal      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718293"/>
              </p:ext>
            </p:extLst>
          </p:nvPr>
        </p:nvGraphicFramePr>
        <p:xfrm>
          <a:off x="8969441" y="1335410"/>
          <a:ext cx="3199555" cy="3108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79860"/>
                <a:gridCol w="161969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</a:rPr>
              <a:t>Describe the image in the mirror and identify the type of mirror.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725749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= enlarged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911095"/>
              </p:ext>
            </p:extLst>
          </p:nvPr>
        </p:nvGraphicFramePr>
        <p:xfrm>
          <a:off x="9528189" y="203161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849" y="3318293"/>
            <a:ext cx="5139273" cy="289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1123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questions below on your device or in your book.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How does the speed of light change in materials of different densities?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What </a:t>
            </a:r>
            <a:r>
              <a:rPr lang="en-AU" sz="2800" dirty="0" smtClean="0"/>
              <a:t>does the </a:t>
            </a:r>
            <a:r>
              <a:rPr lang="en-AU" sz="2800" dirty="0" smtClean="0"/>
              <a:t>refractive index of a </a:t>
            </a:r>
            <a:r>
              <a:rPr lang="en-AU" sz="2800" dirty="0" smtClean="0"/>
              <a:t>medium measure?</a:t>
            </a:r>
            <a:endParaRPr lang="en-AU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When light passes from a more dense </a:t>
            </a:r>
            <a:r>
              <a:rPr lang="en-AU" sz="2800" dirty="0" smtClean="0"/>
              <a:t>medium into </a:t>
            </a:r>
            <a:r>
              <a:rPr lang="en-AU" sz="2800" dirty="0" smtClean="0"/>
              <a:t>a less dense </a:t>
            </a:r>
            <a:r>
              <a:rPr lang="en-AU" sz="2800" dirty="0" smtClean="0"/>
              <a:t>medium, </a:t>
            </a:r>
            <a:r>
              <a:rPr lang="en-AU" sz="2800" dirty="0" smtClean="0"/>
              <a:t>which way does the light refract?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When light passes from a </a:t>
            </a:r>
            <a:r>
              <a:rPr lang="en-AU" sz="2800" dirty="0" smtClean="0"/>
              <a:t>less dense </a:t>
            </a:r>
            <a:r>
              <a:rPr lang="en-AU" sz="2800" dirty="0" smtClean="0"/>
              <a:t>medium into </a:t>
            </a:r>
            <a:r>
              <a:rPr lang="en-AU" sz="2800" dirty="0"/>
              <a:t>a </a:t>
            </a:r>
            <a:r>
              <a:rPr lang="en-AU" sz="2800" dirty="0" smtClean="0"/>
              <a:t>more dense </a:t>
            </a:r>
            <a:r>
              <a:rPr lang="en-AU" sz="2800" dirty="0" smtClean="0"/>
              <a:t>medium, </a:t>
            </a:r>
            <a:r>
              <a:rPr lang="en-AU" sz="2800" dirty="0"/>
              <a:t>which way does the light refract?</a:t>
            </a:r>
          </a:p>
          <a:p>
            <a:endParaRPr lang="en-AU" sz="2800" dirty="0" smtClean="0"/>
          </a:p>
          <a:p>
            <a:r>
              <a:rPr lang="en-AU" sz="2800" dirty="0" smtClean="0"/>
              <a:t>Complete questions 1 to </a:t>
            </a:r>
            <a:r>
              <a:rPr lang="en-AU" sz="2800" dirty="0"/>
              <a:t>3</a:t>
            </a:r>
            <a:r>
              <a:rPr lang="en-AU" sz="2800" dirty="0" smtClean="0"/>
              <a:t> on page 83 of the text book.</a:t>
            </a:r>
          </a:p>
          <a:p>
            <a:pPr marL="514350" indent="-514350">
              <a:buFont typeface="+mj-lt"/>
              <a:buAutoNum type="arabicPeriod"/>
            </a:pPr>
            <a:endParaRPr lang="en-AU" sz="2800" dirty="0" smtClean="0"/>
          </a:p>
        </p:txBody>
      </p:sp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72288" y="3487118"/>
            <a:ext cx="5137528" cy="17131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Describe the image in the mirror and identify the type of mirror.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030118"/>
              </p:ext>
            </p:extLst>
          </p:nvPr>
        </p:nvGraphicFramePr>
        <p:xfrm>
          <a:off x="1243" y="830358"/>
          <a:ext cx="5906913" cy="2072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0691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Images in Curved Mirrors</a:t>
                      </a:r>
                      <a:endParaRPr lang="en-AU" sz="20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Describe the image formed using the terms below.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Use the image type to identify type of mirror: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Convex = diminished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(close) = enlarged and upright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AU" sz="2000" b="0" baseline="0" dirty="0" smtClean="0"/>
                        <a:t>            Concave (far away) = diminished and inverted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360005"/>
              </p:ext>
            </p:extLst>
          </p:nvPr>
        </p:nvGraphicFramePr>
        <p:xfrm>
          <a:off x="9503642" y="227709"/>
          <a:ext cx="246307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Bigger = magnified</a:t>
                      </a:r>
                    </a:p>
                    <a:p>
                      <a:r>
                        <a:rPr lang="en-AU" dirty="0" smtClean="0"/>
                        <a:t>Smaller</a:t>
                      </a:r>
                      <a:r>
                        <a:rPr lang="en-AU" baseline="0" dirty="0" smtClean="0"/>
                        <a:t> = diminished</a:t>
                      </a:r>
                    </a:p>
                    <a:p>
                      <a:r>
                        <a:rPr lang="en-AU" baseline="0" dirty="0" smtClean="0"/>
                        <a:t>Right way up = upright</a:t>
                      </a:r>
                    </a:p>
                    <a:p>
                      <a:r>
                        <a:rPr lang="en-AU" baseline="0" dirty="0" smtClean="0"/>
                        <a:t>Upside down = inverted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355" y="2447520"/>
            <a:ext cx="3794194" cy="37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F0"/>
            </a:solidFill>
          </a:ln>
        </p:spPr>
        <p:txBody>
          <a:bodyPr anchor="ctr"/>
          <a:lstStyle/>
          <a:p>
            <a:r>
              <a:rPr lang="en-AU" dirty="0" smtClean="0"/>
              <a:t>Refraction</a:t>
            </a:r>
            <a:br>
              <a:rPr lang="en-AU" dirty="0" smtClean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591425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172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Define and explain refraction.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Describe how light is refracted in different situations.</a:t>
            </a:r>
            <a:endParaRPr lang="en-AU" sz="2800" dirty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88564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When you look at an object through water, it often appears distorted or bent, like the spoon in the image to the right.</a:t>
            </a:r>
          </a:p>
          <a:p>
            <a:endParaRPr lang="en-AU" sz="2800" dirty="0"/>
          </a:p>
          <a:p>
            <a:r>
              <a:rPr lang="en-AU" sz="2800" dirty="0" smtClean="0"/>
              <a:t>Describe another example where water distorts the shape or appearance of an object.</a:t>
            </a:r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9212" y="3207985"/>
            <a:ext cx="28575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Speed of Light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speed of light the vacuum of space is approximately 300,000,000 m/s.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light passes through a denser material, such as air or water, it slows down.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denser the material, the slower light travels.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24522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Which is more dense, a solid or a gas? Explain your choice.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9" name="Picture 2" descr="Image result for solid liquid gas partic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210" y="4041471"/>
            <a:ext cx="5719544" cy="233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25278"/>
              </p:ext>
            </p:extLst>
          </p:nvPr>
        </p:nvGraphicFramePr>
        <p:xfrm>
          <a:off x="9380188" y="5360735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smtClean="0"/>
                        <a:t>Density: </a:t>
                      </a:r>
                      <a:r>
                        <a:rPr lang="en-AU" b="0" baseline="0" dirty="0" smtClean="0"/>
                        <a:t>mass per unit of volume.</a:t>
                      </a:r>
                      <a:endParaRPr lang="en-AU" b="1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900194"/>
              </p:ext>
            </p:extLst>
          </p:nvPr>
        </p:nvGraphicFramePr>
        <p:xfrm>
          <a:off x="9523075" y="1738780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happens to the speed of light when it travels through a dense material?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Refraction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Refraction is the bending of light as it travels at an angle from one transparent material into another.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Often when light is refracted, our view of objects is distorted.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density of the material determines how much the light bends.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more dense material slows down and bends light more than a less dense material.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20430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refraction and what happens when light is refracted?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29223"/>
              </p:ext>
            </p:extLst>
          </p:nvPr>
        </p:nvGraphicFramePr>
        <p:xfrm>
          <a:off x="9523074" y="1613882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</a:t>
                      </a:r>
                      <a:r>
                        <a:rPr lang="en-AU" baseline="0" dirty="0" smtClean="0"/>
                        <a:t> does the amount of bending depend on?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122" y="3024294"/>
            <a:ext cx="3131029" cy="370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6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Refractive Index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refractive index compares the speed of light in a material to its speed in a vacuum.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slower light travels in a medium, the higher its refractive index and the more the light is bent.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refractive indices of some substances are shown below.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896017"/>
              </p:ext>
            </p:extLst>
          </p:nvPr>
        </p:nvGraphicFramePr>
        <p:xfrm>
          <a:off x="9523075" y="160203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What is the refractive index comparing?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7096"/>
              </p:ext>
            </p:extLst>
          </p:nvPr>
        </p:nvGraphicFramePr>
        <p:xfrm>
          <a:off x="9523072" y="1343497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relationship between</a:t>
                      </a:r>
                      <a:r>
                        <a:rPr lang="en-AU" baseline="0" dirty="0" smtClean="0"/>
                        <a:t> refractive index and the speed of light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836705"/>
              </p:ext>
            </p:extLst>
          </p:nvPr>
        </p:nvGraphicFramePr>
        <p:xfrm>
          <a:off x="9523072" y="3075431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the list</a:t>
                      </a:r>
                      <a:r>
                        <a:rPr lang="en-AU" baseline="0" dirty="0" smtClean="0"/>
                        <a:t> given, </a:t>
                      </a:r>
                      <a:r>
                        <a:rPr lang="en-AU" dirty="0" smtClean="0"/>
                        <a:t>which</a:t>
                      </a:r>
                      <a:r>
                        <a:rPr lang="en-AU" baseline="0" dirty="0" smtClean="0"/>
                        <a:t> of the substances does light travel the slowest</a:t>
                      </a:r>
                      <a:r>
                        <a:rPr lang="en-AU" dirty="0" smtClean="0"/>
                        <a:t>?  Explain your</a:t>
                      </a:r>
                      <a:r>
                        <a:rPr lang="en-AU" baseline="0" dirty="0" smtClean="0"/>
                        <a:t> choice.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172965"/>
              </p:ext>
            </p:extLst>
          </p:nvPr>
        </p:nvGraphicFramePr>
        <p:xfrm>
          <a:off x="3013495" y="3589387"/>
          <a:ext cx="4192437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4917"/>
                <a:gridCol w="25875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Substance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Refractive Index</a:t>
                      </a:r>
                      <a:endParaRPr lang="en-AU" sz="24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Air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1.00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Water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1.33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Perspex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1.49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smtClean="0"/>
                        <a:t>Glass</a:t>
                      </a:r>
                      <a:endParaRPr lang="en-AU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1.53</a:t>
                      </a:r>
                      <a:endParaRPr lang="en-AU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Diamond</a:t>
                      </a:r>
                      <a:endParaRPr lang="en-A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/>
                        <a:t>2.42</a:t>
                      </a:r>
                      <a:endParaRPr lang="en-AU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73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F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Cause of Refraction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light rays enter a different material on an angle, one side of the light ray changes speed before the other, causing the light to bend.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is often compared to how a car slows down on muddy or sandy surfaces.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10640"/>
              </p:ext>
            </p:extLst>
          </p:nvPr>
        </p:nvGraphicFramePr>
        <p:xfrm>
          <a:off x="5451776" y="141059"/>
          <a:ext cx="2697311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97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 light rays refract?</a:t>
                      </a:r>
                      <a:endParaRPr lang="en-AU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3194" b="5923"/>
          <a:stretch/>
        </p:blipFill>
        <p:spPr>
          <a:xfrm>
            <a:off x="3388744" y="2998437"/>
            <a:ext cx="6934200" cy="3686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10408" r="8989"/>
          <a:stretch/>
        </p:blipFill>
        <p:spPr>
          <a:xfrm rot="16200000">
            <a:off x="9254347" y="156354"/>
            <a:ext cx="3094007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40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48109</TotalTime>
  <Words>1856</Words>
  <Application>Microsoft Office PowerPoint</Application>
  <PresentationFormat>Widescreen</PresentationFormat>
  <Paragraphs>313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Refraction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743</cp:revision>
  <dcterms:created xsi:type="dcterms:W3CDTF">2017-01-28T08:32:28Z</dcterms:created>
  <dcterms:modified xsi:type="dcterms:W3CDTF">2020-06-30T00:45:09Z</dcterms:modified>
</cp:coreProperties>
</file>