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02" r:id="rId2"/>
    <p:sldId id="609" r:id="rId3"/>
    <p:sldId id="610" r:id="rId4"/>
    <p:sldId id="256" r:id="rId5"/>
    <p:sldId id="263" r:id="rId6"/>
    <p:sldId id="576" r:id="rId7"/>
    <p:sldId id="577" r:id="rId8"/>
    <p:sldId id="605" r:id="rId9"/>
    <p:sldId id="579" r:id="rId10"/>
    <p:sldId id="580" r:id="rId11"/>
    <p:sldId id="582" r:id="rId12"/>
    <p:sldId id="608" r:id="rId13"/>
    <p:sldId id="600" r:id="rId14"/>
    <p:sldId id="351" r:id="rId15"/>
    <p:sldId id="4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1441" autoAdjust="0"/>
  </p:normalViewPr>
  <p:slideViewPr>
    <p:cSldViewPr snapToGrid="0">
      <p:cViewPr varScale="1">
        <p:scale>
          <a:sx n="79" d="100"/>
          <a:sy n="79" d="100"/>
        </p:scale>
        <p:origin x="1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19T00:00:49.154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17 776 120 0,'-13'-28'46'0,"9"24"-35"0,8-3-2 16,-4-1-2-16,4 4-8 15,1-8-1-15,3 0 12 16,1 1 7-16,4-5 3 16,5-3 0-16,4-1-6 15,9-7-1-15,4 0-8 16,9-1-1-16,4 5 0 0,4-4 0 0,6 3 0 16,12 1-2-16,-4 3 1 15,4 1-4-15,0-1 0 16,0 1 10-16,0-1 3 15,1 5-3-15,-1-1-1 16,4 1-4-16,1 3-1 16,-1 4-3-16,1 4-1 15,0 0 1-15,-1 4 2 16,1 4-3-16,4 4 0 16,0 4 3-16,0-1 1 15,-5 1-1-15,1 0 1 16,-5-1-4-16,5 1 0 0,-1 4-1 15,5 3 0-15,0 1 2 16,0 3 0-16,0-3 0 16,0-1 0-16,4 1 0 15,1-5 0-15,4 1 2 16,-5-4 1-16,0-1-4 16,1 1 1-16,-5-4 0 15,0 0 0-15,-5-1 2 16,5 1 1-16,0 0-1 15,4 0 1-15,1-1-4 16,-1-3 0-16,1 0-1 16,-6 0 0-16,1 0 2 15,5-4 2-15,-5 0-1 0,0-4 2 16,0 0-2-16,0-4 2 16,0-3 0-16,0-1 1 15,-5-3 0-15,1-5 2 16,-1 1-3-16,1-5 0 15,0 1 1-15,-1-5 2 16,1 5-3-16,-1-4-2 16,1 3 2-16,-5-3 0 15,-4 0 1-15,0-1 2 16,0-3-3-16,-5 4-2 16,5 0 0-16,0-1-1 15,-1-3 0-15,1 8 0 16,0-1-3-16,-5 5 2 15,1-1 1-15,-5 5 0 0,4 3 0 16,1 0 0-16,-1 5-3 16,5-1 2-16,9 0 3 15,-5 4 1-15,0 0-4 16,0 0-1-16,0 4 3 16,14 0 1-16,-1 4 0 15,-4 0 1-15,4 4 0 16,1 0 3-16,-1-4-5 15,5 3-1-15,0-3-5 16,-1 8 1-16,10 0 4 16,-1-1 2-16,1 1 4 15,-5 4 1-15,5-1-6 16,-1 5-2-16,1-1 2 0,-1 1 1 16,1-5-3-16,-1 5-1 15,1-1 3-15,-1 1 1 16,1-5-3-16,-5 1-1 15,0 0 1-15,0-1 2 16,5 1 0-16,-5-1 2 16,0 1-2-16,0-4-1 15,0-4 1-15,0-8-1 16,0 3 0-16,1-3 0 16,-6 0 0-16,5 0 0 15,1 0 0-15,-6-3 0 16,-3-5 0-16,3 0 2 15,-3 0-1-15,-1 4-1 0,0-4-2 16,1 1 1-16,-1-1 3 16,-4 0 1-16,0 0-4 15,0 0 1-15,0 1 0 16,4 3 2-16,-4 0-3 16,-4 4 0-16,4 0 1 15,-4 0 0-15,-5-4 2 16,4 4 1-16,1-4-4 15,4 4 1-15,0 0 0 16,0 4 0-16,0 4 0 16,4 0 2-16,-4-5-1 15,0 1-1-15,9 0-2 16,-9-4 1-16,0 0 1 0,4 4 2 16,-4 0-1-16,0 0-1 15,0 0 1-15,0 0-1 16,0 0 0-16,0 3 0 15,-4 1 0-15,4 4 2 16,-5 4-1-16,-4-1-1 16,9 1 1-16,-9-1-1 15,1 1 0-15,-6-4 0 16,1-1 0-16,0 1 2 16,0 4-1-16,4-5 2 15,-4 1-2-15,0-4-1 16,4 0-2-16,-4-4 1 15,-18-4 3-15,22-4 1 16,0 0 1-16,-4-4 0 0,0-4 0 16,0 1 2-16,4-1-5 15,-4-4-1-15,0 5 0 16,-1-5 2-16,6 0-1 16,-6-3-1-16,1-1 3 15,-4 5 0-15,3-1-4 16,1 4 1-16,0 5 0 15,0-1 2-15,0 0-1 16,0 4-1-16,-5 0 3 16,0 0 0-16,1 0 1 15,4 1 0-15,-1-1-5 16,1 4 1-16,0 0 0 16,0 0 0-16,-5 4 0 0,1-1 0 15,3 1 0-15,-3-4 2 16,-1 4-1-16,1 0 2 15,4 0-4-15,-1 0 0 16,1 0 1-16,0 4 0 16,0-1-3-16,0 1 2 15,-1 0 1-15,6 0 2 16,-6-4-1-16,1 0-1 16,4 0-2-16,1 3 1 15,-1 1 1-15,-4 0 2 16,-1-4-1-16,6 4-1 15,-1-4 1-15,-9-1 1 16,5 1-1-16,0-4 2 0,0 0-4 16,-1 0 0-16,6 0 3 15,-6 0 1-15,1 0-4 16,4 0 1-16,1-4 2 16,-6 1 3-16,1-5-4 15,0 0-1-15,0-4 0 16,0 4 2-16,4 1 1 15,-4 3 1-15,0 0-2 16,-1 0 1-16,1 0-2 16,0 0-1-16,0-4 1 15,-5 1 1-15,5 3 1 16,-5-4 1-16,10 4 0 16,-6 4 2-16,-3 0-3 15,-1 0-2-15,1 0 0 0,-1 4-1 16,1 0 0-16,-5 0 0 15,4 0 0-15,0-1 0 16,1 1 0-16,4 4 0 16,-1 4 0-16,1 3 0 15,0 5-3-15,4-1 2 16,0-3 1-16,1 0 2 16,8 3-1-16,-5-3 2 15,1-1-2-15,-1 1-1 16,1 0 1-16,0-5-1 15,4 1 0-15,-1 0 0 16,1-8 0-16,5 7 0 16,-1-11 2-16,1 4 1 0,-5-4 1 15,-1-4 0-15,1 0-2 16,5-3-2-16,-1 7-2 16,1-4 1-16,-1 0 3 15,0 0 1-15,-4 0-1 16,0 0-2-16,5-4 3 15,-5 0 0-15,8 1-1 16,-3-1 1-16,-1 0-2 16,0 0-1-16,-4 0 1 15,5 1 1-15,-5-1-1 16,0 0 2-16,0 0 0 16,0-3 1-16,0-1-5 15,-5 4 1-15,9 0 0 16,-8 4 2-16,0 0-3 0,-1 1 0 15,1-1 1-15,-1 0 2 16,5 0-3-16,-4 0 0 16,8 0 3-16,-8 4 1 15,-1 4-1-15,-3 0-2 16,3 0-2-16,-4 0-1 16,1 0 2-16,3 3 2 15,1 1-2-15,-1 0 0 16,-3 0 1-16,-1 3 0 15,-9-3 0-15,14 4 0 16,-5-4 0-16,-4 3 2 16,8 1-3-16,1 0 0 0,0-4-1 15,-1-1 0-15,1 1 2 16,-9-4 0-16,-1 0 4 16,-3-4 2-16,12 0-2 15,-12 0-3-15,12-4-3 16,-3 0 1-16,-1 0-1 15,-4 0 0-15,-5-3 6 16,-4 3 2-16,4-4-2 16,1 0-3-16,-5-4 0 15,-9 1 1-15,18-1-3 16,-13 0 0-16,-10 5 1 16,19-1 0-16,4 0 0 15,-14 4 2-15,5 4 1 16,5 0 1-16,-10 0-5 0,1 4 1 15,4 0 2-15,0 0 1 16,0 0-4-16,-4 3 1 16,8 1 2-16,9 4 1 15,-8 0-4-15,-1 3 1 16,-4-3 0-16,0 0 0 16,-8-1 0-16,-5-3 2 15,-1 0-3-15,6 0 0 16,-5 0 1-16,-5-8 0 15,-4 7-3-15,5-7 0 16,-5 0-5-16,-9-7-2 16,-8 7-26-16,-1-4-9 15,-8-8-59-15,-27-4-22 0,-34-3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57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85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78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54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17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78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43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32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69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27/05/2024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Refraction</a:t>
            </a:r>
          </a:p>
          <a:p>
            <a:r>
              <a:rPr lang="en-AU" sz="2800" dirty="0"/>
              <a:t>When light rays enter a denser material, such as water from air, the light slows down and is bent towards the normal.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/>
              <a:t>What happens to light rays when they pass from a more dense material into a less dense material?</a:t>
            </a:r>
          </a:p>
          <a:p>
            <a:endParaRPr lang="en-AU" sz="2800" dirty="0"/>
          </a:p>
          <a:p>
            <a:r>
              <a:rPr lang="en-AU" sz="2800" dirty="0"/>
              <a:t>Why does the light bend this way?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76" y="3724402"/>
            <a:ext cx="5952076" cy="30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20" y="1508884"/>
            <a:ext cx="3762375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5868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Optical Fibres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Narrow fibres of glass or plastic, with a special coating.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light is shone in one end, it is totally internally reflected.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light moves through the fibre until   it reaches the other 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Optical fibres are often used in surgery.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small cut is made and an optical fibre is inserted.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computer screen shows what can be seen at the end of the optical fibre.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2970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is an optical fibre made?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41179"/>
              </p:ext>
            </p:extLst>
          </p:nvPr>
        </p:nvGraphicFramePr>
        <p:xfrm>
          <a:off x="9523075" y="136815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happens to light when is shone into the fibre?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46" y="0"/>
            <a:ext cx="2326562" cy="127461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383"/>
              </p:ext>
            </p:extLst>
          </p:nvPr>
        </p:nvGraphicFramePr>
        <p:xfrm>
          <a:off x="9496165" y="284409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Explain one use of an optical fibre.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928" y="4002330"/>
            <a:ext cx="2377698" cy="2794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165" y="4320028"/>
            <a:ext cx="2449838" cy="24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80973"/>
              </p:ext>
            </p:extLst>
          </p:nvPr>
        </p:nvGraphicFramePr>
        <p:xfrm>
          <a:off x="6460713" y="148208"/>
          <a:ext cx="5610732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Using Refraction to Explain Phenomena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Draw a simple diagram of the situation.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Show the path of the any real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If applicable, add any imaginary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AU" sz="2000" b="0" baseline="0" dirty="0"/>
                        <a:t>Explain what has happened in the situation.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0" y="808662"/>
            <a:ext cx="12000462" cy="548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Take out your Science book or a piece of						 paper from your Science file.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Rule up your page and give it the title:</a:t>
            </a:r>
          </a:p>
          <a:p>
            <a:pPr>
              <a:spcAft>
                <a:spcPts val="1200"/>
              </a:spcAft>
            </a:pPr>
            <a:r>
              <a:rPr lang="en-AU" sz="2800" i="1" dirty="0">
                <a:latin typeface="+mn-lt"/>
                <a:sym typeface="Wingdings" panose="05000000000000000000" pitchFamily="2" charset="2"/>
              </a:rPr>
              <a:t>Using Refraction to Explain Depth Illusions and Optical Fibres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Divide you page in half. In the top half write the subheading </a:t>
            </a:r>
            <a:r>
              <a:rPr lang="en-AU" sz="2800" i="1" dirty="0">
                <a:latin typeface="+mn-lt"/>
                <a:sym typeface="Wingdings" panose="05000000000000000000" pitchFamily="2" charset="2"/>
              </a:rPr>
              <a:t>Depth Illusions.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 In the bottom half write the subheading </a:t>
            </a:r>
            <a:r>
              <a:rPr lang="en-AU" sz="2800" i="1" dirty="0">
                <a:latin typeface="+mn-lt"/>
                <a:sym typeface="Wingdings" panose="05000000000000000000" pitchFamily="2" charset="2"/>
              </a:rPr>
              <a:t>Optical Fibres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.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For the two situations on the following slides, draw a diagram and explain what is happening.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35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9400"/>
              </p:ext>
            </p:extLst>
          </p:nvPr>
        </p:nvGraphicFramePr>
        <p:xfrm>
          <a:off x="1244" y="830358"/>
          <a:ext cx="5610732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Using Refraction to Explain Phenomena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Draw a simple diagram of the situation.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Show the path of the any real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If applicable, add any imaginary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AU" sz="2000" b="0" baseline="0" dirty="0"/>
                        <a:t>Explain what has happened in the situation.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5611974" y="830358"/>
            <a:ext cx="6492981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Explain why the fish appears to be at a different depth when a person looks at a fish from a jetty.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10712" y="1884216"/>
            <a:ext cx="4050268" cy="3520734"/>
            <a:chOff x="7935884" y="3131127"/>
            <a:chExt cx="4050268" cy="3520734"/>
          </a:xfrm>
        </p:grpSpPr>
        <p:grpSp>
          <p:nvGrpSpPr>
            <p:cNvPr id="6" name="Group 5"/>
            <p:cNvGrpSpPr/>
            <p:nvPr/>
          </p:nvGrpSpPr>
          <p:grpSpPr>
            <a:xfrm>
              <a:off x="7935884" y="5567045"/>
              <a:ext cx="4050268" cy="1084816"/>
              <a:chOff x="7808422" y="4918652"/>
              <a:chExt cx="4050268" cy="108481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808422" y="4918652"/>
                <a:ext cx="4050268" cy="207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75861" y="5126182"/>
                <a:ext cx="202813" cy="8772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8567651" y="3131127"/>
              <a:ext cx="509847" cy="526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/>
            <p:cNvCxnSpPr>
              <a:stCxn id="7" idx="4"/>
            </p:cNvCxnSpPr>
            <p:nvPr/>
          </p:nvCxnSpPr>
          <p:spPr>
            <a:xfrm flipH="1">
              <a:off x="8822574" y="3657600"/>
              <a:ext cx="1" cy="1341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567651" y="4982095"/>
              <a:ext cx="254924" cy="584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822574" y="4998720"/>
              <a:ext cx="254924" cy="584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567651" y="4019060"/>
              <a:ext cx="5541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8642466" y="3299922"/>
              <a:ext cx="105294" cy="1052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/>
            <p:cNvSpPr/>
            <p:nvPr/>
          </p:nvSpPr>
          <p:spPr>
            <a:xfrm>
              <a:off x="8865254" y="3309425"/>
              <a:ext cx="105294" cy="1052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50" y="6095383"/>
            <a:ext cx="703895" cy="458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2169316" y="5265090"/>
              <a:ext cx="9935640" cy="279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7076" y="5243850"/>
                <a:ext cx="9970560" cy="31104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5320145" y="5404950"/>
            <a:ext cx="291830" cy="779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11975" y="2196571"/>
            <a:ext cx="3236428" cy="3228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20145" y="5424774"/>
            <a:ext cx="291830" cy="3123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16250" y="5635594"/>
            <a:ext cx="703895" cy="45829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-1" y="2772149"/>
            <a:ext cx="6564574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light reflecting off the fish is refracted when it leaves the water.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Our brain traces the light rays back in a straight line, so the fish appears closer to the surface than it actually is.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17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9400"/>
              </p:ext>
            </p:extLst>
          </p:nvPr>
        </p:nvGraphicFramePr>
        <p:xfrm>
          <a:off x="1244" y="830358"/>
          <a:ext cx="5610732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Using Refraction to Explain Phenomena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Draw a simple diagram of the situation.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Show the path of the any real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If applicable, add any imaginary light rays.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AU" sz="2000" b="0" baseline="0" dirty="0"/>
                        <a:t>Explain what has happened in the situation.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5611974" y="830358"/>
            <a:ext cx="5641719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Explain how light is transmitted through an optical fibre.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-1" y="2772149"/>
            <a:ext cx="8452748" cy="392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An optical fibre is made from a thin piece of glass or plastic covered in a material with a low refractive index.  </a:t>
            </a: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F0"/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Light shone into one end of the fibre is internally reflected down the fibre until it reaches the other end.</a:t>
            </a: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Optical fibres are used in medicine, home theatres and communication systems.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529674" y="1487308"/>
            <a:ext cx="2811931" cy="2919506"/>
            <a:chOff x="6209554" y="1876612"/>
            <a:chExt cx="2811931" cy="2919506"/>
          </a:xfrm>
        </p:grpSpPr>
        <p:cxnSp>
          <p:nvCxnSpPr>
            <p:cNvPr id="5" name="Curved Connector 4"/>
            <p:cNvCxnSpPr/>
            <p:nvPr/>
          </p:nvCxnSpPr>
          <p:spPr>
            <a:xfrm rot="5400000" flipH="1" flipV="1">
              <a:off x="6173695" y="1912471"/>
              <a:ext cx="2683435" cy="2611718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 flipV="1">
              <a:off x="6373908" y="2148542"/>
              <a:ext cx="2683435" cy="2611718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529673" y="1121076"/>
            <a:ext cx="3286378" cy="3533761"/>
            <a:chOff x="6209553" y="1510380"/>
            <a:chExt cx="3286378" cy="353376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209553" y="4201459"/>
              <a:ext cx="358588" cy="2330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481479" y="3615765"/>
              <a:ext cx="675345" cy="242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112000" y="3231604"/>
              <a:ext cx="245037" cy="384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6481479" y="3857817"/>
              <a:ext cx="86662" cy="3602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334625" y="3269215"/>
              <a:ext cx="632011" cy="154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960522" y="2976282"/>
              <a:ext cx="228739" cy="43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189261" y="3004713"/>
              <a:ext cx="398927" cy="693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588188" y="2653553"/>
              <a:ext cx="0" cy="414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588188" y="2540000"/>
              <a:ext cx="334683" cy="1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8804837" y="2175435"/>
              <a:ext cx="95628" cy="3645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8794389" y="1510380"/>
              <a:ext cx="701542" cy="6844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6209553" y="4422590"/>
              <a:ext cx="200213" cy="6215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0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8434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Knowing about how the speed of light changes in different materials will help you understand how light is bent, or refracts, when it passes through different substances.</a:t>
            </a:r>
          </a:p>
          <a:p>
            <a:endParaRPr lang="en-AU" sz="2800" dirty="0"/>
          </a:p>
          <a:p>
            <a:r>
              <a:rPr lang="en-AU" sz="2800" dirty="0"/>
              <a:t>Understanding how light refracts will help you explain how depth illusions occur and how optical fibres are used to transmit light.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647" y="732983"/>
            <a:ext cx="3008796" cy="49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Why do objects on the bottom of a pool appear closer than they actually are?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4324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47776"/>
            <a:ext cx="114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Name two situations where optical fibres are commonly used.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57D86-99B7-4295-994D-BA25464B1A90}"/>
              </a:ext>
            </a:extLst>
          </p:cNvPr>
          <p:cNvSpPr txBox="1"/>
          <p:nvPr/>
        </p:nvSpPr>
        <p:spPr>
          <a:xfrm>
            <a:off x="0" y="3958041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E3605-FFA2-4D3E-988D-BB783EB6FD9F}"/>
              </a:ext>
            </a:extLst>
          </p:cNvPr>
          <p:cNvSpPr txBox="1"/>
          <p:nvPr/>
        </p:nvSpPr>
        <p:spPr>
          <a:xfrm>
            <a:off x="0" y="4444370"/>
            <a:ext cx="6687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Draw a simple diagram to show how light is internally reflected in an optical fibre.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95" y="3901127"/>
            <a:ext cx="4762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Light is passing from a medium with a _____ refractive index to one with a _____ refractive 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_____ and bend _____ 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the refractive indices</a:t>
                      </a:r>
                      <a:r>
                        <a:rPr lang="en-AU" baseline="0" dirty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light going to slow</a:t>
                      </a:r>
                      <a:r>
                        <a:rPr lang="en-AU" baseline="0" dirty="0"/>
                        <a:t> down or speed up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Substance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Refractive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Perspex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314854"/>
            <a:ext cx="4836756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Explain what happens to light as it passes from </a:t>
            </a:r>
            <a:r>
              <a:rPr lang="en-AU" sz="2800" b="1" dirty="0">
                <a:latin typeface="+mn-lt"/>
                <a:sym typeface="Wingdings" panose="05000000000000000000" pitchFamily="2" charset="2"/>
              </a:rPr>
              <a:t>air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 into </a:t>
            </a:r>
            <a:r>
              <a:rPr lang="en-AU" sz="2800" b="1" dirty="0">
                <a:latin typeface="+mn-lt"/>
                <a:sym typeface="Wingdings" panose="05000000000000000000" pitchFamily="2" charset="2"/>
              </a:rPr>
              <a:t>water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5" name="Picture 2" descr="Image result for 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75" y="2894579"/>
            <a:ext cx="3124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Light is passing from a medium with a _____ refractive index to one with a _____ refractive 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_____ and bend _____ 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the refractive indices</a:t>
                      </a:r>
                      <a:r>
                        <a:rPr lang="en-AU" baseline="0" dirty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light going to slow</a:t>
                      </a:r>
                      <a:r>
                        <a:rPr lang="en-AU" baseline="0" dirty="0"/>
                        <a:t> down or speed up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Substance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Refractive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Perspex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314854"/>
            <a:ext cx="4926498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Explain what happens to light as it passes from </a:t>
            </a:r>
            <a:r>
              <a:rPr lang="en-AU" sz="2800" b="1" dirty="0">
                <a:latin typeface="+mn-lt"/>
                <a:sym typeface="Wingdings" panose="05000000000000000000" pitchFamily="2" charset="2"/>
              </a:rPr>
              <a:t>glass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 into </a:t>
            </a:r>
            <a:r>
              <a:rPr lang="en-AU" sz="2800" b="1" dirty="0">
                <a:latin typeface="+mn-lt"/>
                <a:sym typeface="Wingdings" panose="05000000000000000000" pitchFamily="2" charset="2"/>
              </a:rPr>
              <a:t>water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5" name="Picture 2" descr="Image result for 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75" y="2894579"/>
            <a:ext cx="3124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0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/>
              <a:t>Applications of Refraction</a:t>
            </a:r>
            <a:br>
              <a:rPr lang="en-AU" dirty="0"/>
            </a:br>
            <a:r>
              <a:rPr lang="en-AU" sz="3200" dirty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58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Use refraction to explain apparent depth and mirages.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Explain total internal reflection and describe some of its uses.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7771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Think, pair, share: When you stand on the edge of a swimming pool or a pond, what do you notice about the depth of the objects you see, compared to the actual depth of the body of water?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187" t="24875" r="1824" b="3817"/>
          <a:stretch/>
        </p:blipFill>
        <p:spPr>
          <a:xfrm>
            <a:off x="8424770" y="3207985"/>
            <a:ext cx="3203171" cy="30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213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Depth Illusions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someone stands in a swimming pool, their legs look shorter than normal.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Rocks on the bottom of a stream look like they are in shallower water than they actually 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Depth illusions occur because light reflecting off an object under water refracts as it leaves the water surface and moves into air.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81" y="4032445"/>
            <a:ext cx="2987256" cy="243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20" y="4032445"/>
            <a:ext cx="3658543" cy="24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63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Depth Illusions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Light reflects off underwater objects and moves from water, into air and to our eyes.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Water is more dense than air, so has a higher refractive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Light is bent </a:t>
            </a:r>
            <a:r>
              <a:rPr lang="en-AU" sz="2800" b="1" dirty="0"/>
              <a:t>away</a:t>
            </a:r>
            <a:r>
              <a:rPr lang="en-AU" sz="2800" dirty="0"/>
              <a:t> from the normal when it leaves the water.</a:t>
            </a:r>
          </a:p>
          <a:p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4771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does water have a higher refractive index than air?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33815"/>
              </p:ext>
            </p:extLst>
          </p:nvPr>
        </p:nvGraphicFramePr>
        <p:xfrm>
          <a:off x="9523074" y="161388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happens to light as it leaves the water?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08" y="3370841"/>
            <a:ext cx="5689660" cy="28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638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Depth Illusions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Our brain interprets light as moving in straight lines.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the refracted light reaches your eyes, your brain traces the light rays back in a straight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makes the object appear closer to the surface.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4073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our brain interpret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10264"/>
              </p:ext>
            </p:extLst>
          </p:nvPr>
        </p:nvGraphicFramePr>
        <p:xfrm>
          <a:off x="9523073" y="1255057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Why does the object</a:t>
                      </a:r>
                      <a:r>
                        <a:rPr lang="en-AU" baseline="0" dirty="0"/>
                        <a:t> appear closer to the surface?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08" y="3370841"/>
            <a:ext cx="5689660" cy="28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742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Total Internal 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light travels from water or glass into air, some light is </a:t>
            </a:r>
            <a:r>
              <a:rPr lang="en-AU" sz="2800" b="1" dirty="0"/>
              <a:t>reflected</a:t>
            </a:r>
            <a:r>
              <a:rPr lang="en-AU" sz="2800" dirty="0"/>
              <a:t> and some is </a:t>
            </a:r>
            <a:r>
              <a:rPr lang="en-AU" sz="2800" b="1" dirty="0"/>
              <a:t>refracted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is why you can see your reflection in windows.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the angle of incidence is increases, it reaches a </a:t>
            </a:r>
            <a:r>
              <a:rPr lang="en-AU" sz="2800" b="1" dirty="0"/>
              <a:t>critical</a:t>
            </a:r>
            <a:r>
              <a:rPr lang="en-AU" sz="2800" dirty="0"/>
              <a:t> </a:t>
            </a:r>
            <a:r>
              <a:rPr lang="en-AU" sz="2800" b="1" dirty="0"/>
              <a:t>angle</a:t>
            </a:r>
            <a:r>
              <a:rPr lang="en-AU" sz="2800" dirty="0"/>
              <a:t> where the light is refracted along the surface.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Any angle of incidence bigger than this will cause the light to be reflected inside the object.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80022"/>
              </p:ext>
            </p:extLst>
          </p:nvPr>
        </p:nvGraphicFramePr>
        <p:xfrm>
          <a:off x="8329468" y="160203"/>
          <a:ext cx="150965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</a:t>
                      </a:r>
                      <a:r>
                        <a:rPr lang="en-AU" baseline="0" dirty="0"/>
                        <a:t> the critical angle?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488" b="23833"/>
          <a:stretch/>
        </p:blipFill>
        <p:spPr>
          <a:xfrm>
            <a:off x="81887" y="5001473"/>
            <a:ext cx="3051793" cy="156992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21515"/>
              </p:ext>
            </p:extLst>
          </p:nvPr>
        </p:nvGraphicFramePr>
        <p:xfrm>
          <a:off x="9959528" y="160203"/>
          <a:ext cx="1988856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8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When does</a:t>
                      </a:r>
                      <a:r>
                        <a:rPr lang="en-AU" baseline="0" dirty="0"/>
                        <a:t> total internal reflection occur?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619" y="1540626"/>
            <a:ext cx="2487765" cy="5232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87" y="4877232"/>
            <a:ext cx="6096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45270</TotalTime>
  <Words>1286</Words>
  <Application>Microsoft Office PowerPoint</Application>
  <PresentationFormat>Widescreen</PresentationFormat>
  <Paragraphs>173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Applications of Refraction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Joseph D'cruz</cp:lastModifiedBy>
  <cp:revision>768</cp:revision>
  <dcterms:created xsi:type="dcterms:W3CDTF">2017-01-28T08:32:28Z</dcterms:created>
  <dcterms:modified xsi:type="dcterms:W3CDTF">2024-05-27T01:30:26Z</dcterms:modified>
</cp:coreProperties>
</file>