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66" r:id="rId20"/>
    <p:sldId id="267" r:id="rId21"/>
    <p:sldId id="268" r:id="rId22"/>
    <p:sldId id="269" r:id="rId23"/>
    <p:sldId id="280" r:id="rId24"/>
    <p:sldId id="278" r:id="rId25"/>
    <p:sldId id="281" r:id="rId26"/>
    <p:sldId id="282" r:id="rId27"/>
    <p:sldId id="283" r:id="rId28"/>
    <p:sldId id="284" r:id="rId29"/>
    <p:sldId id="285" r:id="rId30"/>
    <p:sldId id="27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4" d="100"/>
        <a:sy n="10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AFEF-4E98-469D-AFEF-B4906020B0C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8E2-F927-434D-AF33-8548D2A3D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7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AFEF-4E98-469D-AFEF-B4906020B0C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8E2-F927-434D-AF33-8548D2A3D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244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AFEF-4E98-469D-AFEF-B4906020B0C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8E2-F927-434D-AF33-8548D2A3D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823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AFEF-4E98-469D-AFEF-B4906020B0C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8E2-F927-434D-AF33-8548D2A3D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AFEF-4E98-469D-AFEF-B4906020B0C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8E2-F927-434D-AF33-8548D2A3D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52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AFEF-4E98-469D-AFEF-B4906020B0C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8E2-F927-434D-AF33-8548D2A3D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79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AFEF-4E98-469D-AFEF-B4906020B0C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8E2-F927-434D-AF33-8548D2A3D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27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AFEF-4E98-469D-AFEF-B4906020B0C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8E2-F927-434D-AF33-8548D2A3D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27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AFEF-4E98-469D-AFEF-B4906020B0C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8E2-F927-434D-AF33-8548D2A3D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838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AFEF-4E98-469D-AFEF-B4906020B0C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8E2-F927-434D-AF33-8548D2A3D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0534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3AFEF-4E98-469D-AFEF-B4906020B0C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1BD8E2-F927-434D-AF33-8548D2A3D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623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3AFEF-4E98-469D-AFEF-B4906020B0C4}" type="datetimeFigureOut">
              <a:rPr lang="en-AU" smtClean="0"/>
              <a:t>5/04/2021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1BD8E2-F927-434D-AF33-8548D2A3DC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6443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xTKjZOhq-_Q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VwrsL-lCZYo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n31lNAkriF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Digestive System as a Whole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310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3837" y="654735"/>
            <a:ext cx="109093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is a summary of the function of the digestive organs: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065" y="1283618"/>
            <a:ext cx="47434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6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34" y="353404"/>
            <a:ext cx="10489281" cy="650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767" y="325102"/>
            <a:ext cx="9895223" cy="62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560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96" y="209179"/>
            <a:ext cx="10364704" cy="664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64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280987"/>
            <a:ext cx="713422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87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252412"/>
            <a:ext cx="75247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3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304800"/>
            <a:ext cx="733425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42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223837"/>
            <a:ext cx="738187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23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01" y="692317"/>
            <a:ext cx="11217419" cy="522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688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87801" y="2595496"/>
            <a:ext cx="8455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types of digestion: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mechanical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chemical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digestion.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661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183" y="359258"/>
            <a:ext cx="107968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Welcome to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digestive system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module!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Have you ever wondered about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journey your food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makes through your body? Where does it go? How is it broken down?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these questions, plus many more, will be answered throughout the course of this module. Sit back and prepare for some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foody fun!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35086.5391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32371" y="2797154"/>
            <a:ext cx="5414461" cy="40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93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xTKjZOhq-_Q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94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2342" y="560663"/>
            <a:ext cx="111819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Mechanical digestion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when food is physically broken up into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smaller pieces.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large pieces of bread become smaller pieces of bread when you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chew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them.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13741266.6750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399798" y="2929440"/>
            <a:ext cx="6223995" cy="350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4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049" y="595356"/>
            <a:ext cx="1142289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Chemical digestion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when the complex molecules in food are broken into </a:t>
            </a:r>
            <a:r>
              <a:rPr lang="en-AU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simpler molecules.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done by using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enzymes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 special kind of chemical). It's a common misconception that stomach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acid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digests food. Actually, the acid activates an enzyme called </a:t>
            </a:r>
            <a:r>
              <a:rPr lang="en-AU" b="1" i="0" dirty="0" smtClean="0">
                <a:solidFill>
                  <a:srgbClr val="64B131"/>
                </a:solidFill>
                <a:effectLst/>
                <a:latin typeface="Arial" panose="020B0604020202020204" pitchFamily="34" charset="0"/>
              </a:rPr>
              <a:t>pepsin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will digest parts of the food.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the starch (a type of carbohydrate) in bread is broken up into sugar (glucose) by enzymes in the saliva and stomach.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French/1416175982.58311g/1416176026276-1167229564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301" y="3675648"/>
            <a:ext cx="3800475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educationperfect.com/media/content/Science/1512944458.520451g/1512944462598-4013594152983183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744" y="4104774"/>
            <a:ext cx="26765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71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52" y="0"/>
            <a:ext cx="7526506" cy="679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32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643" y="130091"/>
            <a:ext cx="57435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300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925" y="213058"/>
            <a:ext cx="9802039" cy="641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80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42" y="0"/>
            <a:ext cx="8860757" cy="672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46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4" y="410577"/>
            <a:ext cx="10557710" cy="615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39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043" y="239880"/>
            <a:ext cx="9783517" cy="642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324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58" y="404560"/>
            <a:ext cx="11129223" cy="541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64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68346" y="47818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 Lesson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should be able to: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875053"/>
              </p:ext>
            </p:extLst>
          </p:nvPr>
        </p:nvGraphicFramePr>
        <p:xfrm>
          <a:off x="1676400" y="1620044"/>
          <a:ext cx="10515600" cy="1440180"/>
        </p:xfrm>
        <a:graphic>
          <a:graphicData uri="http://schemas.openxmlformats.org/drawingml/2006/table">
            <a:tbl>
              <a:tblPr/>
              <a:tblGrid>
                <a:gridCol w="1407695">
                  <a:extLst>
                    <a:ext uri="{9D8B030D-6E8A-4147-A177-3AD203B41FA5}">
                      <a16:colId xmlns:a16="http://schemas.microsoft.com/office/drawing/2014/main" val="3005379144"/>
                    </a:ext>
                  </a:extLst>
                </a:gridCol>
                <a:gridCol w="9107905">
                  <a:extLst>
                    <a:ext uri="{9D8B030D-6E8A-4147-A177-3AD203B41FA5}">
                      <a16:colId xmlns:a16="http://schemas.microsoft.com/office/drawing/2014/main" val="35078141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  <a:latin typeface="KaTeX_Main"/>
                        </a:rPr>
                        <a:t/>
                      </a:r>
                      <a:br>
                        <a:rPr lang="en-AU" b="1">
                          <a:effectLst/>
                          <a:latin typeface="KaTeX_Main"/>
                        </a:rPr>
                      </a:br>
                      <a:r>
                        <a:rPr lang="en-AU" b="1">
                          <a:effectLst/>
                          <a:latin typeface="KaTeX_Main"/>
                        </a:rPr>
                        <a:t>1</a:t>
                      </a:r>
                      <a:r>
                        <a:rPr lang="en-AU">
                          <a:effectLst/>
                          <a:latin typeface="KaTeX_Main"/>
                        </a:rPr>
                        <a:t>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228B22"/>
                          </a:solidFill>
                          <a:effectLst/>
                        </a:rPr>
                        <a:t>Recall</a:t>
                      </a:r>
                      <a:r>
                        <a:rPr lang="en-AU" b="1">
                          <a:effectLst/>
                        </a:rPr>
                        <a:t> and </a:t>
                      </a:r>
                      <a:r>
                        <a:rPr lang="en-AU" b="1">
                          <a:solidFill>
                            <a:srgbClr val="0066CC"/>
                          </a:solidFill>
                          <a:effectLst/>
                        </a:rPr>
                        <a:t>identify</a:t>
                      </a:r>
                      <a:r>
                        <a:rPr lang="en-AU" b="1">
                          <a:effectLst/>
                        </a:rPr>
                        <a:t> the organs that make up the digestive system.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9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  <a:latin typeface="KaTeX_Main"/>
                        </a:rPr>
                        <a:t>2</a:t>
                      </a:r>
                      <a:r>
                        <a:rPr lang="en-AU">
                          <a:effectLst/>
                          <a:latin typeface="KaTeX_Main"/>
                        </a:rPr>
                        <a:t>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solidFill>
                            <a:srgbClr val="228B22"/>
                          </a:solidFill>
                          <a:effectLst/>
                        </a:rPr>
                        <a:t>Explain</a:t>
                      </a:r>
                      <a:r>
                        <a:rPr lang="en-AU" b="1">
                          <a:effectLst/>
                        </a:rPr>
                        <a:t> the functions of the main organs of the digestive system.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07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b="1">
                          <a:effectLst/>
                          <a:latin typeface="KaTeX_Main"/>
                        </a:rPr>
                        <a:t>3</a:t>
                      </a:r>
                      <a:r>
                        <a:rPr lang="en-AU">
                          <a:effectLst/>
                          <a:latin typeface="KaTeX_Main"/>
                        </a:rPr>
                        <a:t>.</a:t>
                      </a:r>
                      <a:endParaRPr lang="en-AU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b="1" dirty="0">
                          <a:solidFill>
                            <a:srgbClr val="228B22"/>
                          </a:solidFill>
                          <a:effectLst/>
                        </a:rPr>
                        <a:t>Explain</a:t>
                      </a:r>
                      <a:r>
                        <a:rPr lang="en-AU" b="1" dirty="0">
                          <a:effectLst/>
                        </a:rPr>
                        <a:t> what mechanical and chemical digestion are.</a:t>
                      </a:r>
                      <a:endParaRPr lang="en-AU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581899"/>
                  </a:ext>
                </a:extLst>
              </a:tr>
            </a:tbl>
          </a:graphicData>
        </a:graphic>
      </p:graphicFrame>
      <p:pic>
        <p:nvPicPr>
          <p:cNvPr id="1026" name="Picture 2" descr="https://www.educationperfect.com/media/content/Science/1463708891.720851f/1463708904746-223624848519589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480" y="3060224"/>
            <a:ext cx="295275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822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585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VwrsL-lCZYo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8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2134" y="271738"/>
            <a:ext cx="111502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Digestive System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digestive system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made up of 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gastrointestinal (GI) tract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(also called the digestive tract), the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liver, pancreas and gallbladder.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63708713.626681f/1463708713773-223624848519589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728" y="2520699"/>
            <a:ext cx="250507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41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0954"/>
            <a:ext cx="115182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GI tract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series of hollow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organs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joined in a long, twisting tube from the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mouth to the anus.</a:t>
            </a:r>
            <a:endParaRPr lang="en-AU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hollow organs that make up the GI tract are the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mouth, oesophagus, stomach, small intestine, large intestine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(which includes the rectum) and 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anus.</a:t>
            </a:r>
            <a:endParaRPr lang="en-AU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63708891.720851f/1463708904746-2236248485195897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6102" y="2524709"/>
            <a:ext cx="295275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072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4894" y="595944"/>
            <a:ext cx="98831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liver,</a:t>
            </a:r>
            <a:r>
              <a:rPr lang="en-AU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b="1" i="0" dirty="0" smtClean="0">
                <a:solidFill>
                  <a:srgbClr val="7C0BAE"/>
                </a:solidFill>
                <a:effectLst/>
                <a:latin typeface="Arial" panose="020B0604020202020204" pitchFamily="34" charset="0"/>
              </a:rPr>
              <a:t>pancreas,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gallbladder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the solid organs of the digestive system, which surround the hollow tube of the GI tract.</a:t>
            </a:r>
            <a:endParaRPr lang="en-AU" dirty="0"/>
          </a:p>
        </p:txBody>
      </p:sp>
      <p:pic>
        <p:nvPicPr>
          <p:cNvPr id="4098" name="Picture 2" descr="https://www.educationperfect.com/media/content/Science/1450649540.179511g/1450649538002-330551159123190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9849" y="1515979"/>
            <a:ext cx="413385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684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1630" y="254184"/>
            <a:ext cx="115193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Below is a diagram indicating where each </a:t>
            </a:r>
            <a:r>
              <a:rPr lang="en-AU" b="1" i="0" dirty="0" smtClean="0">
                <a:solidFill>
                  <a:srgbClr val="00A6D5"/>
                </a:solidFill>
                <a:effectLst/>
                <a:latin typeface="Arial" panose="020B0604020202020204" pitchFamily="34" charset="0"/>
              </a:rPr>
              <a:t>organ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 </a:t>
            </a:r>
            <a:r>
              <a:rPr lang="en-AU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digestive system</a:t>
            </a:r>
            <a:r>
              <a:rPr lang="en-AU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b="1" i="0" dirty="0" smtClean="0">
                <a:solidFill>
                  <a:srgbClr val="228B22"/>
                </a:solidFill>
                <a:effectLst/>
                <a:latin typeface="Arial" panose="020B0604020202020204" pitchFamily="34" charset="0"/>
              </a:rPr>
              <a:t>located.</a:t>
            </a:r>
            <a:endParaRPr lang="en-AU" dirty="0"/>
          </a:p>
        </p:txBody>
      </p:sp>
      <p:pic>
        <p:nvPicPr>
          <p:cNvPr id="5122" name="Picture 2" descr="https://www.educationperfect.com/media/content/Science/1516578548.397691g/1516578545970-3016983798170040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365" y="1026694"/>
            <a:ext cx="5250614" cy="557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2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31lNAkriF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8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</Words>
  <Application>Microsoft Office PowerPoint</Application>
  <PresentationFormat>Widescreen</PresentationFormat>
  <Paragraphs>31</Paragraphs>
  <Slides>30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KaTeX_Main</vt:lpstr>
      <vt:lpstr>Office Theme</vt:lpstr>
      <vt:lpstr>Digestive System as a Whole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Digestive System as a Whole</dc:title>
  <dc:creator>D'CRUZ Jean [Narrogin Senior High School]</dc:creator>
  <cp:lastModifiedBy>Joseph D'cruz</cp:lastModifiedBy>
  <cp:revision>3</cp:revision>
  <dcterms:created xsi:type="dcterms:W3CDTF">2021-03-23T04:04:44Z</dcterms:created>
  <dcterms:modified xsi:type="dcterms:W3CDTF">2021-04-05T01:39:26Z</dcterms:modified>
</cp:coreProperties>
</file>