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6376-37DC-4376-8DE3-7F1E3A2CBD18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8900-8E8C-4995-B1B5-548B610868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570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6376-37DC-4376-8DE3-7F1E3A2CBD18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8900-8E8C-4995-B1B5-548B610868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61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6376-37DC-4376-8DE3-7F1E3A2CBD18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8900-8E8C-4995-B1B5-548B610868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642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6376-37DC-4376-8DE3-7F1E3A2CBD18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8900-8E8C-4995-B1B5-548B610868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379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6376-37DC-4376-8DE3-7F1E3A2CBD18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8900-8E8C-4995-B1B5-548B610868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187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6376-37DC-4376-8DE3-7F1E3A2CBD18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8900-8E8C-4995-B1B5-548B610868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362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6376-37DC-4376-8DE3-7F1E3A2CBD18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8900-8E8C-4995-B1B5-548B610868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421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6376-37DC-4376-8DE3-7F1E3A2CBD18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8900-8E8C-4995-B1B5-548B610868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492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6376-37DC-4376-8DE3-7F1E3A2CBD18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8900-8E8C-4995-B1B5-548B610868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993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6376-37DC-4376-8DE3-7F1E3A2CBD18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8900-8E8C-4995-B1B5-548B610868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835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6376-37DC-4376-8DE3-7F1E3A2CBD18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8900-8E8C-4995-B1B5-548B610868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161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76376-37DC-4376-8DE3-7F1E3A2CBD18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08900-8E8C-4995-B1B5-548B610868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389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Homeostatic Terms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960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511174"/>
            <a:ext cx="11693319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14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87" y="241300"/>
            <a:ext cx="10374313" cy="620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15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277812"/>
            <a:ext cx="11182350" cy="663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40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344487"/>
            <a:ext cx="12022058" cy="48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46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822236"/>
            <a:ext cx="10236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Smart Lesson you should be able to: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Define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variable, set point, and reference range.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10739750.8603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17725" y="2809875"/>
            <a:ext cx="81343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8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3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" y="398840"/>
            <a:ext cx="11176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homeostasis, the </a:t>
            </a:r>
            <a:r>
              <a:rPr lang="en-AU" sz="2400" b="1" i="0" dirty="0" smtClean="0">
                <a:solidFill>
                  <a:srgbClr val="7979A8"/>
                </a:solidFill>
                <a:effectLst/>
                <a:latin typeface="Arial" panose="020B0604020202020204" pitchFamily="34" charset="0"/>
              </a:rPr>
              <a:t>variable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part of the internal environment that the body is </a:t>
            </a:r>
            <a:r>
              <a:rPr lang="en-AU" sz="2400" b="1" i="0" dirty="0" smtClean="0">
                <a:solidFill>
                  <a:srgbClr val="7979A8"/>
                </a:solidFill>
                <a:effectLst/>
                <a:latin typeface="Arial" panose="020B0604020202020204" pitchFamily="34" charset="0"/>
              </a:rPr>
              <a:t>controlling.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if you get too cold, you might shiver to warm up. In this case, you are regulating your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internal temperature,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temperature is the variable.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Your body controls </a:t>
            </a:r>
            <a:r>
              <a:rPr lang="en-AU" sz="2400" b="1" i="0" dirty="0" smtClean="0">
                <a:solidFill>
                  <a:srgbClr val="7979A8"/>
                </a:solidFill>
                <a:effectLst/>
                <a:latin typeface="Arial" panose="020B0604020202020204" pitchFamily="34" charset="0"/>
              </a:rPr>
              <a:t>many variables at once,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including </a:t>
            </a:r>
            <a:r>
              <a:rPr lang="en-AU" sz="24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body temperature, blood pH, ion concentrations, blood pressure, blood oxygen content, glucose levels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water levels.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Maths/1477262022.845891g/1477262026261-23691756261448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0" y="3992083"/>
            <a:ext cx="2139950" cy="316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49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900" y="254338"/>
            <a:ext cx="108077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FF5757"/>
                </a:solidFill>
                <a:effectLst/>
                <a:latin typeface="Arial" panose="020B0604020202020204" pitchFamily="34" charset="0"/>
              </a:rPr>
              <a:t>set point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AU" sz="2800" b="1" i="0" dirty="0" smtClean="0">
                <a:solidFill>
                  <a:srgbClr val="FF5757"/>
                </a:solidFill>
                <a:effectLst/>
                <a:latin typeface="Arial" panose="020B0604020202020204" pitchFamily="34" charset="0"/>
              </a:rPr>
              <a:t>ideal value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a variable.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body will try to keep the variable near the set point.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instance, the </a:t>
            </a:r>
            <a:r>
              <a:rPr lang="en-AU" sz="2800" b="1" i="0" dirty="0" smtClean="0">
                <a:solidFill>
                  <a:srgbClr val="FF5757"/>
                </a:solidFill>
                <a:effectLst/>
                <a:latin typeface="Arial" panose="020B0604020202020204" pitchFamily="34" charset="0"/>
              </a:rPr>
              <a:t>ideal temperature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a human body is around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37</a:t>
            </a:r>
            <a:r>
              <a:rPr lang="en-AU" sz="28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No matter how hot or cold it is outside, your body will try to maintain a temperature close to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37</a:t>
            </a:r>
            <a:r>
              <a:rPr lang="en-AU" sz="28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91193393.112281g/1491193403304-37331381056129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475" y="3792537"/>
            <a:ext cx="36195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3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93239"/>
            <a:ext cx="115189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43C77A"/>
                </a:solidFill>
                <a:effectLst/>
                <a:latin typeface="Arial" panose="020B0604020202020204" pitchFamily="34" charset="0"/>
              </a:rPr>
              <a:t>reference range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AU" sz="2800" b="1" i="0" dirty="0" smtClean="0">
                <a:solidFill>
                  <a:srgbClr val="43C77A"/>
                </a:solidFill>
                <a:effectLst/>
                <a:latin typeface="Arial" panose="020B0604020202020204" pitchFamily="34" charset="0"/>
              </a:rPr>
              <a:t>acceptable range of values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a variable.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long as the body can keep the variable inside the reference range, the organism will remain healthy.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while the ideal temperature for a human body is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37∘C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you will be healthy as long as your body temperature is </a:t>
            </a:r>
            <a:r>
              <a:rPr lang="en-AU" sz="2800" b="1" i="0" dirty="0" smtClean="0">
                <a:solidFill>
                  <a:srgbClr val="43C77A"/>
                </a:solidFill>
                <a:effectLst/>
                <a:latin typeface="Arial" panose="020B0604020202020204" pitchFamily="34" charset="0"/>
              </a:rPr>
              <a:t>somewhere between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36.5</a:t>
            </a:r>
            <a:r>
              <a:rPr lang="en-AU" sz="28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37.5</a:t>
            </a:r>
            <a:r>
              <a:rPr lang="en-AU" sz="28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91193316.602971g/1491193325587-37331381056129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775" y="4440237"/>
            <a:ext cx="36195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7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5300" y="395238"/>
            <a:ext cx="11023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We've talked a lot about body temperature, another example is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blood glucose levels.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Blood glucose level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concentration of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sugar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blood, and is measured in 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KaTeX_Main"/>
              </a:rPr>
              <a:t>mmol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/L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An ideal blood glucose level is around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5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KaTeX_Main"/>
              </a:rPr>
              <a:t>mmol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/L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but a healthy person's blood glucose levels can be anywhere between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4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7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KaTeX_Main"/>
              </a:rPr>
              <a:t>mmol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/L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07164"/>
              </p:ext>
            </p:extLst>
          </p:nvPr>
        </p:nvGraphicFramePr>
        <p:xfrm>
          <a:off x="4191000" y="3281204"/>
          <a:ext cx="5067300" cy="1165860"/>
        </p:xfrm>
        <a:graphic>
          <a:graphicData uri="http://schemas.openxmlformats.org/drawingml/2006/table">
            <a:tbl>
              <a:tblPr/>
              <a:tblGrid>
                <a:gridCol w="2533650">
                  <a:extLst>
                    <a:ext uri="{9D8B030D-6E8A-4147-A177-3AD203B41FA5}">
                      <a16:colId xmlns:a16="http://schemas.microsoft.com/office/drawing/2014/main" val="1244080376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32752552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solidFill>
                            <a:srgbClr val="7979A8"/>
                          </a:solidFill>
                          <a:effectLst/>
                        </a:rPr>
                        <a:t>Variable: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>
                          <a:effectLst/>
                        </a:rPr>
                        <a:t>Blood glucose levels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641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solidFill>
                            <a:srgbClr val="FF5757"/>
                          </a:solidFill>
                          <a:effectLst/>
                        </a:rPr>
                        <a:t>Set point: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dirty="0">
                          <a:effectLst/>
                          <a:latin typeface="KaTeX_Main"/>
                        </a:rPr>
                        <a:t>5</a:t>
                      </a:r>
                      <a:r>
                        <a:rPr lang="en-AU" dirty="0">
                          <a:effectLst/>
                        </a:rPr>
                        <a:t> </a:t>
                      </a:r>
                      <a:r>
                        <a:rPr lang="en-AU" dirty="0" err="1">
                          <a:effectLst/>
                          <a:latin typeface="KaTeX_Main"/>
                        </a:rPr>
                        <a:t>mmol</a:t>
                      </a:r>
                      <a:r>
                        <a:rPr lang="en-AU" dirty="0">
                          <a:effectLst/>
                          <a:latin typeface="KaTeX_Main"/>
                        </a:rPr>
                        <a:t>/L</a:t>
                      </a:r>
                      <a:endParaRPr lang="en-AU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166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solidFill>
                            <a:srgbClr val="43C77A"/>
                          </a:solidFill>
                          <a:effectLst/>
                        </a:rPr>
                        <a:t>Reference range: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dirty="0">
                          <a:effectLst/>
                          <a:latin typeface="KaTeX_Main"/>
                        </a:rPr>
                        <a:t>4  to  7</a:t>
                      </a:r>
                      <a:r>
                        <a:rPr lang="en-AU" dirty="0">
                          <a:effectLst/>
                        </a:rPr>
                        <a:t> </a:t>
                      </a:r>
                      <a:r>
                        <a:rPr lang="en-AU" dirty="0" err="1">
                          <a:effectLst/>
                          <a:latin typeface="KaTeX_Main"/>
                        </a:rPr>
                        <a:t>mmol</a:t>
                      </a:r>
                      <a:r>
                        <a:rPr lang="en-AU" dirty="0">
                          <a:effectLst/>
                          <a:latin typeface="KaTeX_Main"/>
                        </a:rPr>
                        <a:t>/L</a:t>
                      </a:r>
                      <a:endParaRPr lang="en-AU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702605"/>
                  </a:ext>
                </a:extLst>
              </a:tr>
            </a:tbl>
          </a:graphicData>
        </a:graphic>
      </p:graphicFrame>
      <p:pic>
        <p:nvPicPr>
          <p:cNvPr id="4099" name="Picture 3" descr="https://www.educationperfect.com/media/content/German/1453171356.641961g/1453218194662-270633254571687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3713163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69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300" y="675839"/>
            <a:ext cx="10998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review!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7979A8"/>
                </a:solidFill>
                <a:effectLst/>
                <a:latin typeface="Arial" panose="020B0604020202020204" pitchFamily="34" charset="0"/>
              </a:rPr>
              <a:t>variable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thing the body is </a:t>
            </a:r>
            <a:r>
              <a:rPr lang="en-AU" sz="2400" b="1" i="0" dirty="0" smtClean="0">
                <a:solidFill>
                  <a:srgbClr val="7979A8"/>
                </a:solidFill>
                <a:effectLst/>
                <a:latin typeface="Arial" panose="020B0604020202020204" pitchFamily="34" charset="0"/>
              </a:rPr>
              <a:t>controlling,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 body temperature or blood pressure.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FF5757"/>
                </a:solidFill>
                <a:effectLst/>
                <a:latin typeface="Arial" panose="020B0604020202020204" pitchFamily="34" charset="0"/>
              </a:rPr>
              <a:t>set point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AU" sz="2400" b="1" i="0" dirty="0" smtClean="0">
                <a:solidFill>
                  <a:srgbClr val="FF5757"/>
                </a:solidFill>
                <a:effectLst/>
                <a:latin typeface="Arial" panose="020B0604020202020204" pitchFamily="34" charset="0"/>
              </a:rPr>
              <a:t>ideal value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the variable.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43C77A"/>
                </a:solidFill>
                <a:effectLst/>
                <a:latin typeface="Arial" panose="020B0604020202020204" pitchFamily="34" charset="0"/>
              </a:rPr>
              <a:t>reference range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AU" sz="2400" b="1" i="0" dirty="0" smtClean="0">
                <a:solidFill>
                  <a:srgbClr val="43C77A"/>
                </a:solidFill>
                <a:effectLst/>
                <a:latin typeface="Arial" panose="020B0604020202020204" pitchFamily="34" charset="0"/>
              </a:rPr>
              <a:t>acceptable range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values for the variable.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German/1476654655.604341g/1476654661540-1554737515251569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399" y="3892708"/>
            <a:ext cx="2835275" cy="283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220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4" y="225424"/>
            <a:ext cx="11626921" cy="618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69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" y="506412"/>
            <a:ext cx="11528140" cy="49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9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48</Words>
  <Application>Microsoft Office PowerPoint</Application>
  <PresentationFormat>Widescreen</PresentationFormat>
  <Paragraphs>36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KaTeX_Main</vt:lpstr>
      <vt:lpstr>Office Theme</vt:lpstr>
      <vt:lpstr>Homeostatic Terms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Homeostatic Terms</dc:title>
  <dc:creator>Joseph D'cruz</dc:creator>
  <cp:lastModifiedBy>Joseph D'cruz</cp:lastModifiedBy>
  <cp:revision>2</cp:revision>
  <dcterms:created xsi:type="dcterms:W3CDTF">2020-06-27T04:51:51Z</dcterms:created>
  <dcterms:modified xsi:type="dcterms:W3CDTF">2021-04-03T07:50:25Z</dcterms:modified>
</cp:coreProperties>
</file>