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7" r:id="rId12"/>
    <p:sldId id="278" r:id="rId13"/>
    <p:sldId id="279" r:id="rId14"/>
    <p:sldId id="263" r:id="rId15"/>
    <p:sldId id="264" r:id="rId16"/>
    <p:sldId id="265" r:id="rId17"/>
    <p:sldId id="270" r:id="rId18"/>
    <p:sldId id="266" r:id="rId19"/>
    <p:sldId id="267" r:id="rId20"/>
    <p:sldId id="268" r:id="rId21"/>
    <p:sldId id="269" r:id="rId22"/>
    <p:sldId id="271" r:id="rId23"/>
    <p:sldId id="272" r:id="rId24"/>
    <p:sldId id="27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2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51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0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51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21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53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31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5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5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45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24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EA8D-9D11-4773-9D8A-7F39C604C7BC}" type="datetimeFigureOut">
              <a:rPr lang="en-AU" smtClean="0"/>
              <a:t>4/04/2021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FB9E-0032-424A-AE35-5C559CBE21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884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6tu2mq1aic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6tu2mq1ai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Negative and Positive Feedback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007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27346"/>
            <a:ext cx="9956800" cy="65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2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80987"/>
            <a:ext cx="11845590" cy="56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02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449262"/>
            <a:ext cx="11041751" cy="572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75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" y="514350"/>
            <a:ext cx="11679257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4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414635"/>
            <a:ext cx="11468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let's learn about the other type of feedback the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stimulus-response model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use: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positive feedback.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59222524.480531g/1459222563392-312863962107035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2868612"/>
            <a:ext cx="381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910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492036"/>
            <a:ext cx="1134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in the stimulus-response model, the body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responds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 change in its environment.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change is called a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stimulus.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91168208.600341g/1491168217885-19806789591395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3703506"/>
            <a:ext cx="11297709" cy="11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17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242838"/>
            <a:ext cx="1173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negative feedback,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body's response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acts against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stimulus.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keeps the internal environment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stable.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positive feedback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opposite! In positive feedback, the body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amplifies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stimulus. This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encourages change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internal environment.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91341518.077451g/1491341523921-124247168380417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3101975"/>
            <a:ext cx="76104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022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430937"/>
            <a:ext cx="11671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classic example of positive feedback is </a:t>
            </a:r>
            <a:r>
              <a:rPr lang="en-AU" sz="2800" b="1" i="0" dirty="0" smtClean="0">
                <a:solidFill>
                  <a:srgbClr val="F775BF"/>
                </a:solidFill>
                <a:effectLst/>
                <a:latin typeface="Arial" panose="020B0604020202020204" pitchFamily="34" charset="0"/>
              </a:rPr>
              <a:t>childbirth.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woman goes into labour, the brain produces a hormone called </a:t>
            </a:r>
            <a:r>
              <a:rPr lang="en-AU" sz="2800" b="1" i="0" dirty="0" smtClean="0">
                <a:solidFill>
                  <a:srgbClr val="F775BF"/>
                </a:solidFill>
                <a:effectLst/>
                <a:latin typeface="Arial" panose="020B0604020202020204" pitchFamily="34" charset="0"/>
              </a:rPr>
              <a:t>oxytocin.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hormone causes the uterus to </a:t>
            </a:r>
            <a:r>
              <a:rPr lang="en-AU" sz="2800" b="1" i="0" dirty="0" smtClean="0">
                <a:solidFill>
                  <a:srgbClr val="F775BF"/>
                </a:solidFill>
                <a:effectLst/>
                <a:latin typeface="Arial" panose="020B0604020202020204" pitchFamily="34" charset="0"/>
              </a:rPr>
              <a:t>contract,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pushes the baby through the </a:t>
            </a:r>
            <a:r>
              <a:rPr lang="en-AU" sz="2800" b="1" i="0" dirty="0" smtClean="0">
                <a:solidFill>
                  <a:srgbClr val="F775BF"/>
                </a:solidFill>
                <a:effectLst/>
                <a:latin typeface="Arial" panose="020B0604020202020204" pitchFamily="34" charset="0"/>
              </a:rPr>
              <a:t>birth canal.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50043982.742571g/1450044005950-404334228218230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4" y="3299104"/>
            <a:ext cx="4746625" cy="316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80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111185"/>
            <a:ext cx="11341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baby travels through the birth canal, it activates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stretch receptors.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starts a cycle.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stretch receptors signal to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more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oxytocin.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increased concentration of oxytocin causes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uterus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 more. The contractions push the baby along, which activates more stretch receptors and promotes the release of more oxytocin.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91541126.168711g/1491541132424-248939590926426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7" y="3139991"/>
            <a:ext cx="6727825" cy="371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7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88436"/>
            <a:ext cx="12001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cycle </a:t>
            </a:r>
            <a:r>
              <a:rPr lang="en-AU" sz="2400" b="1" i="0" dirty="0" smtClean="0">
                <a:solidFill>
                  <a:srgbClr val="F775BF"/>
                </a:solidFill>
                <a:effectLst/>
                <a:latin typeface="Arial" panose="020B0604020202020204" pitchFamily="34" charset="0"/>
              </a:rPr>
              <a:t>ends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 baby is </a:t>
            </a:r>
            <a:r>
              <a:rPr lang="en-AU" sz="2400" b="1" i="0" dirty="0" smtClean="0">
                <a:solidFill>
                  <a:srgbClr val="F775BF"/>
                </a:solidFill>
                <a:effectLst/>
                <a:latin typeface="Arial" panose="020B0604020202020204" pitchFamily="34" charset="0"/>
              </a:rPr>
              <a:t>born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can no longer activate stretch receptors in the birth canal.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 no stretch receptors being activated, the brain stops producing oxytocin, and the uterus </a:t>
            </a:r>
            <a:r>
              <a:rPr lang="en-AU" sz="2400" b="1" i="0" dirty="0" smtClean="0">
                <a:solidFill>
                  <a:srgbClr val="F775BF"/>
                </a:solidFill>
                <a:effectLst/>
                <a:latin typeface="Arial" panose="020B0604020202020204" pitchFamily="34" charset="0"/>
              </a:rPr>
              <a:t>stops contracting.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91541172.069591g/1491541177739-248939590926426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2127428"/>
            <a:ext cx="76009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84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67243"/>
              </p:ext>
            </p:extLst>
          </p:nvPr>
        </p:nvGraphicFramePr>
        <p:xfrm>
          <a:off x="825500" y="802164"/>
          <a:ext cx="10515600" cy="22936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981211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effectLst/>
                          <a:latin typeface="KaTeX_Main"/>
                        </a:rPr>
                        <a:t>1</a:t>
                      </a:r>
                      <a:r>
                        <a:rPr lang="en-AU" sz="3200" dirty="0">
                          <a:effectLst/>
                          <a:latin typeface="KaTeX_Main"/>
                        </a:rPr>
                        <a:t>.</a:t>
                      </a:r>
                      <a:r>
                        <a:rPr lang="en-AU" sz="3200" dirty="0">
                          <a:effectLst/>
                        </a:rPr>
                        <a:t> </a:t>
                      </a:r>
                      <a:r>
                        <a:rPr lang="en-AU" sz="32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3200" dirty="0">
                          <a:effectLst/>
                        </a:rPr>
                        <a:t> </a:t>
                      </a:r>
                      <a:r>
                        <a:rPr lang="en-AU" sz="3200" b="1" dirty="0">
                          <a:solidFill>
                            <a:srgbClr val="21A0B1"/>
                          </a:solidFill>
                          <a:effectLst/>
                        </a:rPr>
                        <a:t>negative feedback</a:t>
                      </a:r>
                      <a:r>
                        <a:rPr lang="en-AU" sz="3200" dirty="0">
                          <a:effectLst/>
                        </a:rPr>
                        <a:t> and provide an example.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7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effectLst/>
                          <a:latin typeface="KaTeX_Main"/>
                        </a:rPr>
                        <a:t>2</a:t>
                      </a:r>
                      <a:r>
                        <a:rPr lang="en-AU" sz="3200" dirty="0">
                          <a:effectLst/>
                          <a:latin typeface="KaTeX_Main"/>
                        </a:rPr>
                        <a:t>.</a:t>
                      </a:r>
                      <a:r>
                        <a:rPr lang="en-AU" sz="3200" dirty="0">
                          <a:effectLst/>
                        </a:rPr>
                        <a:t> </a:t>
                      </a:r>
                      <a:r>
                        <a:rPr lang="en-AU" sz="32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3200" dirty="0">
                          <a:effectLst/>
                        </a:rPr>
                        <a:t> </a:t>
                      </a:r>
                      <a:r>
                        <a:rPr lang="en-AU" sz="3200" b="1" dirty="0">
                          <a:solidFill>
                            <a:srgbClr val="E3316F"/>
                          </a:solidFill>
                          <a:effectLst/>
                        </a:rPr>
                        <a:t>positive feedback</a:t>
                      </a:r>
                      <a:r>
                        <a:rPr lang="en-AU" sz="3200" dirty="0">
                          <a:effectLst/>
                        </a:rPr>
                        <a:t> and provide an example.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9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effectLst/>
                          <a:latin typeface="KaTeX_Main"/>
                        </a:rPr>
                        <a:t>3</a:t>
                      </a:r>
                      <a:r>
                        <a:rPr lang="en-AU" sz="3200" dirty="0">
                          <a:effectLst/>
                          <a:latin typeface="KaTeX_Main"/>
                        </a:rPr>
                        <a:t>.</a:t>
                      </a:r>
                      <a:r>
                        <a:rPr lang="en-AU" sz="3200" dirty="0">
                          <a:effectLst/>
                        </a:rPr>
                        <a:t> </a:t>
                      </a:r>
                      <a:r>
                        <a:rPr lang="en-AU" sz="3200" b="1" dirty="0">
                          <a:solidFill>
                            <a:srgbClr val="64B131"/>
                          </a:solidFill>
                          <a:effectLst/>
                        </a:rPr>
                        <a:t>Explain</a:t>
                      </a:r>
                      <a:r>
                        <a:rPr lang="en-AU" sz="3200" dirty="0">
                          <a:effectLst/>
                        </a:rPr>
                        <a:t> why negative feedback is useful for </a:t>
                      </a:r>
                      <a:r>
                        <a:rPr lang="en-AU" sz="3200" b="1" dirty="0">
                          <a:solidFill>
                            <a:srgbClr val="A82056"/>
                          </a:solidFill>
                          <a:effectLst/>
                        </a:rPr>
                        <a:t>homeostasis,</a:t>
                      </a:r>
                      <a:r>
                        <a:rPr lang="en-AU" sz="3200" dirty="0">
                          <a:effectLst/>
                        </a:rPr>
                        <a:t> but positive feedback is not.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7421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9894" y="178358"/>
            <a:ext cx="817050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 lesson you should be able to: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09330699.5119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13300" y="3203574"/>
            <a:ext cx="4737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7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689739"/>
            <a:ext cx="11442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example,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stimulus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the baby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stretching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the birth canal as it passed through.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increase contractions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uterus, so as to push the baby through the birth canal faster.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See how the response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amplifies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stimulus? That is why this is an example of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positive feedback.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91347253.320551g/1491347260837-124247168380417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7" y="4397375"/>
            <a:ext cx="759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06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6tu2mq1ai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1497737"/>
            <a:ext cx="6972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important concept to understand is that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positive feedback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part of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homeostasis is all about keeping the internal environment stable by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opposing change.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comparison, positive feedback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encourages change!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German/1478732179.701171g/1478732185577-386025173643997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175" y="1497737"/>
            <a:ext cx="25717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404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30800" y="863938"/>
            <a:ext cx="68453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doesn't mean positive feedback isn't useful though.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800" b="1" i="0" dirty="0" smtClean="0">
                <a:solidFill>
                  <a:srgbClr val="F775BF"/>
                </a:solidFill>
                <a:effectLst/>
                <a:latin typeface="Arial" panose="020B0604020202020204" pitchFamily="34" charset="0"/>
              </a:rPr>
              <a:t>childbirth,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helps the baby be born faster. Positive feedback is also used to promote </a:t>
            </a:r>
            <a:r>
              <a:rPr lang="en-AU" sz="2800" b="1" i="0" dirty="0" smtClean="0">
                <a:solidFill>
                  <a:srgbClr val="D491BA"/>
                </a:solidFill>
                <a:effectLst/>
                <a:latin typeface="Arial" panose="020B0604020202020204" pitchFamily="34" charset="0"/>
              </a:rPr>
              <a:t>lactation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a child is breastfeeding, and to promote </a:t>
            </a:r>
            <a:r>
              <a:rPr lang="en-AU" sz="2800" b="1" i="0" dirty="0" smtClean="0">
                <a:solidFill>
                  <a:srgbClr val="B50E0E"/>
                </a:solidFill>
                <a:effectLst/>
                <a:latin typeface="Arial" panose="020B0604020202020204" pitchFamily="34" charset="0"/>
              </a:rPr>
              <a:t>blood clotting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are injured.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60499122.352331g/1460499122592-244621663226686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1941512"/>
            <a:ext cx="38004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07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85740"/>
            <a:ext cx="10883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quickly review what we know about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positive feedback.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positive feedback, the body's response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amplifies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stimulus. This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promotes change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internal environment.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 positive feedback unsuitable for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all about preventing change.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it is useful for other things, such as </a:t>
            </a:r>
            <a:r>
              <a:rPr lang="en-AU" sz="2400" b="1" i="0" dirty="0" smtClean="0">
                <a:solidFill>
                  <a:srgbClr val="F775BF"/>
                </a:solidFill>
                <a:effectLst/>
                <a:latin typeface="Arial" panose="020B0604020202020204" pitchFamily="34" charset="0"/>
              </a:rPr>
              <a:t>childbirth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50E0E"/>
                </a:solidFill>
                <a:effectLst/>
                <a:latin typeface="Arial" panose="020B0604020202020204" pitchFamily="34" charset="0"/>
              </a:rPr>
              <a:t>blood clotting.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91347253.320551g/1491347260837-124247168380417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4359275"/>
            <a:ext cx="759142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475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447674"/>
            <a:ext cx="9747250" cy="58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38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0"/>
            <a:ext cx="9034463" cy="68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64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560387"/>
            <a:ext cx="11111105" cy="56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12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538162"/>
            <a:ext cx="11146951" cy="4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67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63524"/>
            <a:ext cx="10204450" cy="62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232539"/>
            <a:ext cx="8178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maintaining homeostasis, the body's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against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initial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stimulus.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called </a:t>
            </a:r>
            <a:r>
              <a:rPr lang="en-AU" sz="28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negative feedback.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instance, on a cold day the body’s temperature might start to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cool down.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response, the body will shiver. This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produces heat,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warming the body back up. In this scenario, the stimulus was the body cooling down. The response opposed this, acting to warm the body up!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91185714.315011g/1491185718843-378648660399619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1174472"/>
            <a:ext cx="25050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455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74" y="196850"/>
            <a:ext cx="9255125" cy="665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5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992187"/>
            <a:ext cx="10701639" cy="43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80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2" y="276225"/>
            <a:ext cx="79914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470238"/>
            <a:ext cx="1132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negative feedback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regulation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blood glucose levels.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blood glucose concentrations start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rise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above normal levels, then the body can tell cells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absorb 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blood. This brings the blood glucose concentrations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back down.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91342639.447761g/1491342647203-124247168380417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362325"/>
            <a:ext cx="380047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65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659537"/>
            <a:ext cx="1099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about when blood glucose levels are too low?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Homeostasis can also work the other way! If blood glucose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falls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below normal levels, then the liver can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excrete 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blood. This brings the blood glucose levels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back up.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91342743.756751g/1491342751501-124247168380417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2" y="3019425"/>
            <a:ext cx="38004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36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353536"/>
            <a:ext cx="1115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Negative feedback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really useful, because it keeps the body's internal environment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stable.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Whenever the environment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one direction, the body moves to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bring it back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where it was.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341.43174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90900" y="2729309"/>
            <a:ext cx="6413500" cy="41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6tu2mq1ai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1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4" y="419100"/>
            <a:ext cx="10537825" cy="60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6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7" y="0"/>
            <a:ext cx="9961563" cy="69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6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111</Words>
  <Application>Microsoft Office PowerPoint</Application>
  <PresentationFormat>Widescreen</PresentationFormat>
  <Paragraphs>58</Paragraphs>
  <Slides>32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KaTeX_Main</vt:lpstr>
      <vt:lpstr>Office Theme</vt:lpstr>
      <vt:lpstr>Negative and Positive Feedback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Negative and Positive Feedback</dc:title>
  <dc:creator>Joseph D'cruz</dc:creator>
  <cp:lastModifiedBy>Joseph D'cruz</cp:lastModifiedBy>
  <cp:revision>4</cp:revision>
  <dcterms:created xsi:type="dcterms:W3CDTF">2020-06-27T05:14:23Z</dcterms:created>
  <dcterms:modified xsi:type="dcterms:W3CDTF">2021-04-04T02:08:09Z</dcterms:modified>
</cp:coreProperties>
</file>