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9B8F0D26-C6BA-4A94-A723-6AED4D742284}"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76854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B8F0D26-C6BA-4A94-A723-6AED4D742284}"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384003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B8F0D26-C6BA-4A94-A723-6AED4D742284}"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191556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B8F0D26-C6BA-4A94-A723-6AED4D742284}"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301043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8F0D26-C6BA-4A94-A723-6AED4D742284}" type="datetimeFigureOut">
              <a:rPr lang="en-AU" smtClean="0"/>
              <a:t>27/04/2021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48709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9B8F0D26-C6BA-4A94-A723-6AED4D742284}" type="datetimeFigureOut">
              <a:rPr lang="en-AU" smtClean="0"/>
              <a:t>27/04/2021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357933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9B8F0D26-C6BA-4A94-A723-6AED4D742284}" type="datetimeFigureOut">
              <a:rPr lang="en-AU" smtClean="0"/>
              <a:t>27/04/2021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217583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9B8F0D26-C6BA-4A94-A723-6AED4D742284}" type="datetimeFigureOut">
              <a:rPr lang="en-AU" smtClean="0"/>
              <a:t>27/04/2021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256330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F0D26-C6BA-4A94-A723-6AED4D742284}" type="datetimeFigureOut">
              <a:rPr lang="en-AU" smtClean="0"/>
              <a:t>27/04/2021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36075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8F0D26-C6BA-4A94-A723-6AED4D742284}" type="datetimeFigureOut">
              <a:rPr lang="en-AU" smtClean="0"/>
              <a:t>27/04/2021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272921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8F0D26-C6BA-4A94-A723-6AED4D742284}" type="datetimeFigureOut">
              <a:rPr lang="en-AU" smtClean="0"/>
              <a:t>27/04/2021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2C19282-4B99-457D-A9CD-DF453BDCB501}" type="slidenum">
              <a:rPr lang="en-AU" smtClean="0"/>
              <a:t>‹#›</a:t>
            </a:fld>
            <a:endParaRPr lang="en-AU"/>
          </a:p>
        </p:txBody>
      </p:sp>
    </p:spTree>
    <p:extLst>
      <p:ext uri="{BB962C8B-B14F-4D97-AF65-F5344CB8AC3E}">
        <p14:creationId xmlns:p14="http://schemas.microsoft.com/office/powerpoint/2010/main" val="264672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F0D26-C6BA-4A94-A723-6AED4D742284}" type="datetimeFigureOut">
              <a:rPr lang="en-AU" smtClean="0"/>
              <a:t>27/04/2021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19282-4B99-457D-A9CD-DF453BDCB501}" type="slidenum">
              <a:rPr lang="en-AU" smtClean="0"/>
              <a:t>‹#›</a:t>
            </a:fld>
            <a:endParaRPr lang="en-AU"/>
          </a:p>
        </p:txBody>
      </p:sp>
    </p:spTree>
    <p:extLst>
      <p:ext uri="{BB962C8B-B14F-4D97-AF65-F5344CB8AC3E}">
        <p14:creationId xmlns:p14="http://schemas.microsoft.com/office/powerpoint/2010/main" val="136522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Reflex Arc</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96855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9502" y="335972"/>
            <a:ext cx="8165523" cy="6181808"/>
          </a:xfrm>
          <a:prstGeom prst="rect">
            <a:avLst/>
          </a:prstGeom>
        </p:spPr>
      </p:pic>
    </p:spTree>
    <p:extLst>
      <p:ext uri="{BB962C8B-B14F-4D97-AF65-F5344CB8AC3E}">
        <p14:creationId xmlns:p14="http://schemas.microsoft.com/office/powerpoint/2010/main" val="192564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5690" y="0"/>
            <a:ext cx="6584114" cy="7089658"/>
          </a:xfrm>
          <a:prstGeom prst="rect">
            <a:avLst/>
          </a:prstGeom>
        </p:spPr>
      </p:pic>
    </p:spTree>
    <p:extLst>
      <p:ext uri="{BB962C8B-B14F-4D97-AF65-F5344CB8AC3E}">
        <p14:creationId xmlns:p14="http://schemas.microsoft.com/office/powerpoint/2010/main" val="187067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9019" y="162271"/>
            <a:ext cx="9281767" cy="7102304"/>
          </a:xfrm>
          <a:prstGeom prst="rect">
            <a:avLst/>
          </a:prstGeom>
        </p:spPr>
      </p:pic>
    </p:spTree>
    <p:extLst>
      <p:ext uri="{BB962C8B-B14F-4D97-AF65-F5344CB8AC3E}">
        <p14:creationId xmlns:p14="http://schemas.microsoft.com/office/powerpoint/2010/main" val="242223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8476" y="438756"/>
            <a:ext cx="11089303" cy="6128299"/>
          </a:xfrm>
          <a:prstGeom prst="rect">
            <a:avLst/>
          </a:prstGeom>
        </p:spPr>
      </p:pic>
    </p:spTree>
    <p:extLst>
      <p:ext uri="{BB962C8B-B14F-4D97-AF65-F5344CB8AC3E}">
        <p14:creationId xmlns:p14="http://schemas.microsoft.com/office/powerpoint/2010/main" val="74694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524" y="274161"/>
            <a:ext cx="10754533"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A </a:t>
            </a:r>
            <a:r>
              <a:rPr lang="en-AU" b="1" i="0" dirty="0" smtClean="0">
                <a:solidFill>
                  <a:srgbClr val="0066CC"/>
                </a:solidFill>
                <a:effectLst/>
                <a:latin typeface="Arial" panose="020B0604020202020204" pitchFamily="34" charset="0"/>
              </a:rPr>
              <a:t>reflex arc</a:t>
            </a:r>
            <a:r>
              <a:rPr lang="en-AU" b="0" i="0" dirty="0" smtClean="0">
                <a:solidFill>
                  <a:srgbClr val="444444"/>
                </a:solidFill>
                <a:effectLst/>
                <a:latin typeface="Arial" panose="020B0604020202020204" pitchFamily="34" charset="0"/>
              </a:rPr>
              <a:t> is the </a:t>
            </a:r>
            <a:r>
              <a:rPr lang="en-AU" b="1" i="0" dirty="0" smtClean="0">
                <a:solidFill>
                  <a:srgbClr val="E04E50"/>
                </a:solidFill>
                <a:effectLst/>
                <a:latin typeface="Arial" panose="020B0604020202020204" pitchFamily="34" charset="0"/>
              </a:rPr>
              <a:t>nerve pathway</a:t>
            </a:r>
            <a:r>
              <a:rPr lang="en-AU" b="0" i="0" dirty="0" smtClean="0">
                <a:solidFill>
                  <a:srgbClr val="444444"/>
                </a:solidFill>
                <a:effectLst/>
                <a:latin typeface="Arial" panose="020B0604020202020204" pitchFamily="34" charset="0"/>
              </a:rPr>
              <a:t> which makes such a </a:t>
            </a:r>
            <a:r>
              <a:rPr lang="en-AU" b="1" i="0" dirty="0" smtClean="0">
                <a:solidFill>
                  <a:srgbClr val="228B22"/>
                </a:solidFill>
                <a:effectLst/>
                <a:latin typeface="Arial" panose="020B0604020202020204" pitchFamily="34" charset="0"/>
              </a:rPr>
              <a:t>fast, automatic response</a:t>
            </a:r>
            <a:r>
              <a:rPr lang="en-AU" b="0" i="0" dirty="0" smtClean="0">
                <a:solidFill>
                  <a:srgbClr val="444444"/>
                </a:solidFill>
                <a:effectLst/>
                <a:latin typeface="Arial" panose="020B0604020202020204" pitchFamily="34" charset="0"/>
              </a:rPr>
              <a:t> possible. It does not matter how smart you are, you will always pull your hand away from a hot stove without having to thinking about it.</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7170" name="Picture 2" descr="https://www.educationperfect.com/media/content/Science/1447792074.514951g/1447792075344-3106739155673485-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552" y="2853660"/>
            <a:ext cx="3800475"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40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713" y="618262"/>
            <a:ext cx="11145982"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most defining feature of the </a:t>
            </a:r>
            <a:r>
              <a:rPr lang="en-AU" b="1" i="0" dirty="0" smtClean="0">
                <a:solidFill>
                  <a:srgbClr val="0066CC"/>
                </a:solidFill>
                <a:effectLst/>
                <a:latin typeface="Arial" panose="020B0604020202020204" pitchFamily="34" charset="0"/>
              </a:rPr>
              <a:t>reflex arc</a:t>
            </a:r>
            <a:r>
              <a:rPr lang="en-AU" b="0" i="0" dirty="0" smtClean="0">
                <a:solidFill>
                  <a:srgbClr val="444444"/>
                </a:solidFill>
                <a:effectLst/>
                <a:latin typeface="Arial" panose="020B0604020202020204" pitchFamily="34" charset="0"/>
              </a:rPr>
              <a:t> is that it does </a:t>
            </a:r>
            <a:r>
              <a:rPr lang="en-AU" b="1" i="0" u="sng" dirty="0" smtClean="0">
                <a:solidFill>
                  <a:srgbClr val="444444"/>
                </a:solidFill>
                <a:effectLst/>
                <a:latin typeface="Arial" panose="020B0604020202020204" pitchFamily="34" charset="0"/>
              </a:rPr>
              <a:t>not</a:t>
            </a:r>
            <a:r>
              <a:rPr lang="en-AU" b="0" i="0" dirty="0" smtClean="0">
                <a:solidFill>
                  <a:srgbClr val="444444"/>
                </a:solidFill>
                <a:effectLst/>
                <a:latin typeface="Arial" panose="020B0604020202020204" pitchFamily="34" charset="0"/>
              </a:rPr>
              <a:t> involve the brain! It's an </a:t>
            </a:r>
            <a:r>
              <a:rPr lang="en-AU" b="1" i="0" dirty="0" smtClean="0">
                <a:solidFill>
                  <a:srgbClr val="E04E50"/>
                </a:solidFill>
                <a:effectLst/>
                <a:latin typeface="Arial" panose="020B0604020202020204" pitchFamily="34" charset="0"/>
              </a:rPr>
              <a:t>unconscious action.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Most sensory neurons do not pass directly into the brain, but synapse directly with </a:t>
            </a:r>
            <a:r>
              <a:rPr lang="en-AU" b="1" i="0" dirty="0" smtClean="0">
                <a:solidFill>
                  <a:srgbClr val="228B22"/>
                </a:solidFill>
                <a:effectLst/>
                <a:latin typeface="Arial" panose="020B0604020202020204" pitchFamily="34" charset="0"/>
              </a:rPr>
              <a:t>motor neurons</a:t>
            </a:r>
            <a:r>
              <a:rPr lang="en-AU" b="0" i="0" dirty="0" smtClean="0">
                <a:solidFill>
                  <a:srgbClr val="444444"/>
                </a:solidFill>
                <a:effectLst/>
                <a:latin typeface="Arial" panose="020B0604020202020204" pitchFamily="34" charset="0"/>
              </a:rPr>
              <a:t> in the </a:t>
            </a:r>
            <a:r>
              <a:rPr lang="en-AU" b="1" i="0" dirty="0" smtClean="0">
                <a:solidFill>
                  <a:srgbClr val="228B22"/>
                </a:solidFill>
                <a:effectLst/>
                <a:latin typeface="Arial" panose="020B0604020202020204" pitchFamily="34" charset="0"/>
              </a:rPr>
              <a:t>spinal cord.</a:t>
            </a:r>
            <a:endParaRPr lang="en-AU" b="0" i="0" dirty="0">
              <a:solidFill>
                <a:srgbClr val="444444"/>
              </a:solidFill>
              <a:effectLst/>
              <a:latin typeface="Arial" panose="020B0604020202020204" pitchFamily="34" charset="0"/>
            </a:endParaRPr>
          </a:p>
        </p:txBody>
      </p:sp>
      <p:pic>
        <p:nvPicPr>
          <p:cNvPr id="8194" name="Picture 2" descr="https://www.educationperfect.com/media/content/Science/1448928571.162961g/1448928594359-4171839156297827-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557" y="216962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14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484" y="554208"/>
            <a:ext cx="10837574" cy="646331"/>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This characteristic allows reflex actions to occur relatively </a:t>
            </a:r>
            <a:r>
              <a:rPr lang="en-AU" b="1" i="0" dirty="0" smtClean="0">
                <a:solidFill>
                  <a:srgbClr val="E04E50"/>
                </a:solidFill>
                <a:effectLst/>
                <a:latin typeface="Arial" panose="020B0604020202020204" pitchFamily="34" charset="0"/>
              </a:rPr>
              <a:t>quickly</a:t>
            </a:r>
            <a:r>
              <a:rPr lang="en-AU" b="0" i="0" dirty="0" smtClean="0">
                <a:solidFill>
                  <a:srgbClr val="444444"/>
                </a:solidFill>
                <a:effectLst/>
                <a:latin typeface="Arial" panose="020B0604020202020204" pitchFamily="34" charset="0"/>
              </a:rPr>
              <a:t> by activating </a:t>
            </a:r>
            <a:r>
              <a:rPr lang="en-AU" b="1" i="0" dirty="0" smtClean="0">
                <a:solidFill>
                  <a:srgbClr val="0066CC"/>
                </a:solidFill>
                <a:effectLst/>
                <a:latin typeface="Arial" panose="020B0604020202020204" pitchFamily="34" charset="0"/>
              </a:rPr>
              <a:t>spinal motor neurons</a:t>
            </a:r>
            <a:r>
              <a:rPr lang="en-AU" b="0" i="0" dirty="0" smtClean="0">
                <a:solidFill>
                  <a:srgbClr val="444444"/>
                </a:solidFill>
                <a:effectLst/>
                <a:latin typeface="Arial" panose="020B0604020202020204" pitchFamily="34" charset="0"/>
              </a:rPr>
              <a:t> without the delay of having to go through the </a:t>
            </a:r>
            <a:r>
              <a:rPr lang="en-AU" b="1" i="0" dirty="0" smtClean="0">
                <a:solidFill>
                  <a:srgbClr val="228B22"/>
                </a:solidFill>
                <a:effectLst/>
                <a:latin typeface="Arial" panose="020B0604020202020204" pitchFamily="34" charset="0"/>
              </a:rPr>
              <a:t>brain.</a:t>
            </a:r>
            <a:r>
              <a:rPr lang="en-AU" b="0" i="0" dirty="0" smtClean="0">
                <a:solidFill>
                  <a:srgbClr val="444444"/>
                </a:solidFill>
                <a:effectLst/>
                <a:latin typeface="Arial" panose="020B0604020202020204" pitchFamily="34" charset="0"/>
              </a:rPr>
              <a:t> How amazing!</a:t>
            </a:r>
            <a:endParaRPr lang="en-AU" dirty="0"/>
          </a:p>
        </p:txBody>
      </p:sp>
      <p:pic>
        <p:nvPicPr>
          <p:cNvPr id="9218" name="Picture 2" descr="https://www.educationperfect.com/media/content/German/1453934987.170781g/1453935029138-3951118349438109-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942" y="1612293"/>
            <a:ext cx="3048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www.educationperfect.com/media/content/Science/1456967355.675651g/1456967356293-366326362728375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57" y="1712422"/>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72216" y="2824565"/>
            <a:ext cx="6096000" cy="1200329"/>
          </a:xfrm>
          <a:prstGeom prst="rect">
            <a:avLst/>
          </a:prstGeom>
        </p:spPr>
        <p:txBody>
          <a:bodyPr>
            <a:spAutoFit/>
          </a:bodyPr>
          <a:lstStyle/>
          <a:p>
            <a:r>
              <a:rPr lang="en-AU" b="0" i="0" dirty="0" smtClean="0">
                <a:solidFill>
                  <a:srgbClr val="444444"/>
                </a:solidFill>
                <a:effectLst/>
                <a:latin typeface="Arial" panose="020B0604020202020204" pitchFamily="34" charset="0"/>
              </a:rPr>
              <a:t>Here is a visual representation of the </a:t>
            </a:r>
            <a:r>
              <a:rPr lang="en-AU" b="1" i="0" dirty="0" smtClean="0">
                <a:solidFill>
                  <a:srgbClr val="0066CC"/>
                </a:solidFill>
                <a:effectLst/>
                <a:latin typeface="Arial" panose="020B0604020202020204" pitchFamily="34" charset="0"/>
              </a:rPr>
              <a:t>spinal reflex arc.</a:t>
            </a:r>
            <a:r>
              <a:rPr lang="en-AU" b="0" i="0" dirty="0" smtClean="0">
                <a:solidFill>
                  <a:srgbClr val="444444"/>
                </a:solidFill>
                <a:effectLst/>
                <a:latin typeface="Arial" panose="020B0604020202020204" pitchFamily="34" charset="0"/>
              </a:rPr>
              <a:t> Don't get too bogged down in the complicated labelling, just notice that the pathway </a:t>
            </a:r>
            <a:r>
              <a:rPr lang="en-AU" b="1" i="0" u="sng" dirty="0" smtClean="0">
                <a:solidFill>
                  <a:srgbClr val="228B22"/>
                </a:solidFill>
                <a:effectLst/>
                <a:latin typeface="Arial" panose="020B0604020202020204" pitchFamily="34" charset="0"/>
              </a:rPr>
              <a:t>doesn't</a:t>
            </a:r>
            <a:r>
              <a:rPr lang="en-AU" b="0" i="0" dirty="0" smtClean="0">
                <a:solidFill>
                  <a:srgbClr val="444444"/>
                </a:solidFill>
                <a:effectLst/>
                <a:latin typeface="Arial" panose="020B0604020202020204" pitchFamily="34" charset="0"/>
              </a:rPr>
              <a:t> involve the </a:t>
            </a:r>
            <a:r>
              <a:rPr lang="en-AU" b="1" i="0" dirty="0" smtClean="0">
                <a:solidFill>
                  <a:srgbClr val="E04E50"/>
                </a:solidFill>
                <a:effectLst/>
                <a:latin typeface="Arial" panose="020B0604020202020204" pitchFamily="34" charset="0"/>
              </a:rPr>
              <a:t>brain!</a:t>
            </a:r>
            <a:endParaRPr lang="en-AU" dirty="0"/>
          </a:p>
        </p:txBody>
      </p:sp>
    </p:spTree>
    <p:extLst>
      <p:ext uri="{BB962C8B-B14F-4D97-AF65-F5344CB8AC3E}">
        <p14:creationId xmlns:p14="http://schemas.microsoft.com/office/powerpoint/2010/main" val="171711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256" y="739305"/>
            <a:ext cx="10821121" cy="369332"/>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That's a whole lot of confusing information you have just learned! Here is a nice summary table for you.</a:t>
            </a:r>
            <a:endParaRPr lang="en-AU" dirty="0"/>
          </a:p>
        </p:txBody>
      </p:sp>
      <p:pic>
        <p:nvPicPr>
          <p:cNvPr id="3" name="Picture 2"/>
          <p:cNvPicPr>
            <a:picLocks noChangeAspect="1"/>
          </p:cNvPicPr>
          <p:nvPr/>
        </p:nvPicPr>
        <p:blipFill>
          <a:blip r:embed="rId2"/>
          <a:stretch>
            <a:fillRect/>
          </a:stretch>
        </p:blipFill>
        <p:spPr>
          <a:xfrm>
            <a:off x="725256" y="1201015"/>
            <a:ext cx="10680469" cy="5421973"/>
          </a:xfrm>
          <a:prstGeom prst="rect">
            <a:avLst/>
          </a:prstGeom>
        </p:spPr>
      </p:pic>
    </p:spTree>
    <p:extLst>
      <p:ext uri="{BB962C8B-B14F-4D97-AF65-F5344CB8AC3E}">
        <p14:creationId xmlns:p14="http://schemas.microsoft.com/office/powerpoint/2010/main" val="67716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7370" y="150495"/>
            <a:ext cx="9064856" cy="6804784"/>
          </a:xfrm>
          <a:prstGeom prst="rect">
            <a:avLst/>
          </a:prstGeom>
        </p:spPr>
      </p:pic>
    </p:spTree>
    <p:extLst>
      <p:ext uri="{BB962C8B-B14F-4D97-AF65-F5344CB8AC3E}">
        <p14:creationId xmlns:p14="http://schemas.microsoft.com/office/powerpoint/2010/main" val="81425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3905" y="917873"/>
            <a:ext cx="8242820" cy="646331"/>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Objectives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In this Lesson you will be introduced to </a:t>
            </a:r>
            <a:r>
              <a:rPr lang="en-AU" b="1" i="0" dirty="0" smtClean="0">
                <a:solidFill>
                  <a:srgbClr val="0066CC"/>
                </a:solidFill>
                <a:effectLst/>
                <a:latin typeface="Arial" panose="020B0604020202020204" pitchFamily="34" charset="0"/>
              </a:rPr>
              <a:t>reflexes</a:t>
            </a:r>
            <a:r>
              <a:rPr lang="en-AU" b="0" i="0" dirty="0" smtClean="0">
                <a:solidFill>
                  <a:srgbClr val="444444"/>
                </a:solidFill>
                <a:effectLst/>
                <a:latin typeface="Arial" panose="020B0604020202020204" pitchFamily="34" charset="0"/>
              </a:rPr>
              <a:t> and the </a:t>
            </a:r>
            <a:r>
              <a:rPr lang="en-AU" b="1" i="0" dirty="0" smtClean="0">
                <a:solidFill>
                  <a:srgbClr val="E04E50"/>
                </a:solidFill>
                <a:effectLst/>
                <a:latin typeface="Arial" panose="020B0604020202020204" pitchFamily="34" charset="0"/>
              </a:rPr>
              <a:t>reflex arc.</a:t>
            </a:r>
            <a:endParaRPr lang="en-AU" b="0" i="0" dirty="0">
              <a:solidFill>
                <a:srgbClr val="444444"/>
              </a:solidFill>
              <a:effectLst/>
              <a:latin typeface="Arial" panose="020B0604020202020204" pitchFamily="34" charset="0"/>
            </a:endParaRPr>
          </a:p>
        </p:txBody>
      </p:sp>
      <p:pic>
        <p:nvPicPr>
          <p:cNvPr id="1026" name="Picture 2" descr="https://www.educationperfect.com/media/content/Science/1507593551.729211g/1507593530677-3253248217758458-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91" y="1975601"/>
            <a:ext cx="58197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66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8293" y="133263"/>
            <a:ext cx="5735954" cy="6575628"/>
          </a:xfrm>
          <a:prstGeom prst="rect">
            <a:avLst/>
          </a:prstGeom>
        </p:spPr>
      </p:pic>
    </p:spTree>
    <p:extLst>
      <p:ext uri="{BB962C8B-B14F-4D97-AF65-F5344CB8AC3E}">
        <p14:creationId xmlns:p14="http://schemas.microsoft.com/office/powerpoint/2010/main" val="133049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2862" y="181753"/>
            <a:ext cx="9791008" cy="6531502"/>
          </a:xfrm>
          <a:prstGeom prst="rect">
            <a:avLst/>
          </a:prstGeom>
        </p:spPr>
      </p:pic>
    </p:spTree>
    <p:extLst>
      <p:ext uri="{BB962C8B-B14F-4D97-AF65-F5344CB8AC3E}">
        <p14:creationId xmlns:p14="http://schemas.microsoft.com/office/powerpoint/2010/main" val="168417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0008" y="0"/>
            <a:ext cx="8548515" cy="7009524"/>
          </a:xfrm>
          <a:prstGeom prst="rect">
            <a:avLst/>
          </a:prstGeom>
        </p:spPr>
      </p:pic>
    </p:spTree>
    <p:extLst>
      <p:ext uri="{BB962C8B-B14F-4D97-AF65-F5344CB8AC3E}">
        <p14:creationId xmlns:p14="http://schemas.microsoft.com/office/powerpoint/2010/main" val="43141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7462" y="306791"/>
            <a:ext cx="11031881" cy="4788911"/>
          </a:xfrm>
          <a:prstGeom prst="rect">
            <a:avLst/>
          </a:prstGeom>
        </p:spPr>
      </p:pic>
    </p:spTree>
    <p:extLst>
      <p:ext uri="{BB962C8B-B14F-4D97-AF65-F5344CB8AC3E}">
        <p14:creationId xmlns:p14="http://schemas.microsoft.com/office/powerpoint/2010/main" val="414027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428" y="368528"/>
            <a:ext cx="10239491" cy="2031325"/>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Have you ever wondered why your leg kicks when the doctor taps your knee with that little rubber hammer? It's because of your </a:t>
            </a:r>
            <a:r>
              <a:rPr lang="en-AU" b="1" i="0" dirty="0" smtClean="0">
                <a:solidFill>
                  <a:srgbClr val="0066CC"/>
                </a:solidFill>
                <a:effectLst/>
                <a:latin typeface="Arial" panose="020B0604020202020204" pitchFamily="34" charset="0"/>
              </a:rPr>
              <a:t>reflex.</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Haven't ever experienced the knee tap? Try it out for yourself! Get your friend to tap you just below your </a:t>
            </a:r>
            <a:r>
              <a:rPr lang="en-AU" b="1" i="0" dirty="0" smtClean="0">
                <a:solidFill>
                  <a:srgbClr val="228B22"/>
                </a:solidFill>
                <a:effectLst/>
                <a:latin typeface="Arial" panose="020B0604020202020204" pitchFamily="34" charset="0"/>
              </a:rPr>
              <a:t>knee cap</a:t>
            </a:r>
            <a:r>
              <a:rPr lang="en-AU" b="0" i="0" dirty="0" smtClean="0">
                <a:solidFill>
                  <a:srgbClr val="444444"/>
                </a:solidFill>
                <a:effectLst/>
                <a:latin typeface="Arial" panose="020B0604020202020204" pitchFamily="34" charset="0"/>
              </a:rPr>
              <a:t> while sitting with your legs dangling. Your knee should </a:t>
            </a:r>
            <a:r>
              <a:rPr lang="en-AU" b="1" i="0" dirty="0" smtClean="0">
                <a:solidFill>
                  <a:srgbClr val="E04E50"/>
                </a:solidFill>
                <a:effectLst/>
                <a:latin typeface="Arial" panose="020B0604020202020204" pitchFamily="34" charset="0"/>
              </a:rPr>
              <a:t>jerk</a:t>
            </a:r>
            <a:r>
              <a:rPr lang="en-AU" b="0" i="0" dirty="0" smtClean="0">
                <a:solidFill>
                  <a:srgbClr val="444444"/>
                </a:solidFill>
                <a:effectLst/>
                <a:latin typeface="Arial" panose="020B0604020202020204" pitchFamily="34" charset="0"/>
              </a:rPr>
              <a:t> outwards as if you are kicking your friend.</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2050" name="Picture 2" descr="https://www.educationperfect.com/media/content/Science/1455749965.490851g/1455749966997-3536554823591939-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447" y="2676322"/>
            <a:ext cx="3476625"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0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3084" y="197614"/>
            <a:ext cx="10498974" cy="2031325"/>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A </a:t>
            </a:r>
            <a:r>
              <a:rPr lang="en-AU" b="1" i="0" dirty="0" smtClean="0">
                <a:solidFill>
                  <a:srgbClr val="0066CC"/>
                </a:solidFill>
                <a:effectLst/>
                <a:latin typeface="Arial" panose="020B0604020202020204" pitchFamily="34" charset="0"/>
              </a:rPr>
              <a:t>reflex</a:t>
            </a:r>
            <a:r>
              <a:rPr lang="en-AU" b="0" i="0" dirty="0" smtClean="0">
                <a:solidFill>
                  <a:srgbClr val="444444"/>
                </a:solidFill>
                <a:effectLst/>
                <a:latin typeface="Arial" panose="020B0604020202020204" pitchFamily="34" charset="0"/>
              </a:rPr>
              <a:t> is an </a:t>
            </a:r>
            <a:r>
              <a:rPr lang="en-AU" b="1" i="0" dirty="0" smtClean="0">
                <a:solidFill>
                  <a:srgbClr val="228B22"/>
                </a:solidFill>
                <a:effectLst/>
                <a:latin typeface="Arial" panose="020B0604020202020204" pitchFamily="34" charset="0"/>
              </a:rPr>
              <a:t>automatic</a:t>
            </a:r>
            <a:r>
              <a:rPr lang="en-AU" b="0" i="0" dirty="0" smtClean="0">
                <a:solidFill>
                  <a:srgbClr val="444444"/>
                </a:solidFill>
                <a:effectLst/>
                <a:latin typeface="Arial" panose="020B0604020202020204" pitchFamily="34" charset="0"/>
              </a:rPr>
              <a:t> action that your body does in </a:t>
            </a:r>
            <a:r>
              <a:rPr lang="en-AU" b="1" i="0" dirty="0" smtClean="0">
                <a:solidFill>
                  <a:srgbClr val="E04E50"/>
                </a:solidFill>
                <a:effectLst/>
                <a:latin typeface="Arial" panose="020B0604020202020204" pitchFamily="34" charset="0"/>
              </a:rPr>
              <a:t>response to something,</a:t>
            </a:r>
            <a:r>
              <a:rPr lang="en-AU" b="0" i="0" dirty="0" smtClean="0">
                <a:solidFill>
                  <a:srgbClr val="444444"/>
                </a:solidFill>
                <a:effectLst/>
                <a:latin typeface="Arial" panose="020B0604020202020204" pitchFamily="34" charset="0"/>
              </a:rPr>
              <a:t> without you even having to think about it!</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Sneezing and coughing are other examples of some of your body's reflexes. They clear your airways of irritating things.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Isn't it amazing how your body can respond to such things, without thinking twice about it?!</a:t>
            </a:r>
            <a:endParaRPr lang="en-AU" b="0" i="0" dirty="0">
              <a:solidFill>
                <a:srgbClr val="444444"/>
              </a:solidFill>
              <a:effectLst/>
              <a:latin typeface="Arial" panose="020B0604020202020204" pitchFamily="34" charset="0"/>
            </a:endParaRPr>
          </a:p>
        </p:txBody>
      </p:sp>
      <p:pic>
        <p:nvPicPr>
          <p:cNvPr id="3074" name="Picture 2" descr="https://www.educationperfect.com/Images/Content/Science/1370902369997-7647414-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186" y="2532178"/>
            <a:ext cx="38100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86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615" y="926186"/>
            <a:ext cx="10397432" cy="646331"/>
          </a:xfrm>
          <a:prstGeom prst="rect">
            <a:avLst/>
          </a:prstGeom>
        </p:spPr>
        <p:txBody>
          <a:bodyPr wrap="square">
            <a:spAutoFit/>
          </a:bodyPr>
          <a:lstStyle/>
          <a:p>
            <a:r>
              <a:rPr lang="en-AU" b="0" i="0" dirty="0" smtClean="0">
                <a:solidFill>
                  <a:srgbClr val="444444"/>
                </a:solidFill>
                <a:effectLst/>
                <a:latin typeface="Arial" panose="020B0604020202020204" pitchFamily="34" charset="0"/>
              </a:rPr>
              <a:t>Ever wondered </a:t>
            </a:r>
            <a:r>
              <a:rPr lang="en-AU" b="1" i="0" u="sng" dirty="0" smtClean="0">
                <a:solidFill>
                  <a:srgbClr val="444444"/>
                </a:solidFill>
                <a:effectLst/>
                <a:latin typeface="Arial" panose="020B0604020202020204" pitchFamily="34" charset="0"/>
              </a:rPr>
              <a:t>WHY</a:t>
            </a:r>
            <a:r>
              <a:rPr lang="en-AU" b="0" i="0" dirty="0" smtClean="0">
                <a:solidFill>
                  <a:srgbClr val="444444"/>
                </a:solidFill>
                <a:effectLst/>
                <a:latin typeface="Arial" panose="020B0604020202020204" pitchFamily="34" charset="0"/>
              </a:rPr>
              <a:t> your knee automatically kicks out as a response to the hammer? Well my friends, funnily enough, it is all to do with </a:t>
            </a:r>
            <a:r>
              <a:rPr lang="en-AU" b="1" i="0" dirty="0" smtClean="0">
                <a:solidFill>
                  <a:srgbClr val="E04E50"/>
                </a:solidFill>
                <a:effectLst/>
                <a:latin typeface="Arial" panose="020B0604020202020204" pitchFamily="34" charset="0"/>
              </a:rPr>
              <a:t>sensory</a:t>
            </a:r>
            <a:r>
              <a:rPr lang="en-AU" b="0" i="0" dirty="0" smtClean="0">
                <a:solidFill>
                  <a:srgbClr val="444444"/>
                </a:solidFill>
                <a:effectLst/>
                <a:latin typeface="Arial" panose="020B0604020202020204" pitchFamily="34" charset="0"/>
              </a:rPr>
              <a:t> and </a:t>
            </a:r>
            <a:r>
              <a:rPr lang="en-AU" b="1" i="0" dirty="0" smtClean="0">
                <a:solidFill>
                  <a:srgbClr val="0066CC"/>
                </a:solidFill>
                <a:effectLst/>
                <a:latin typeface="Arial" panose="020B0604020202020204" pitchFamily="34" charset="0"/>
              </a:rPr>
              <a:t>motor neurons!</a:t>
            </a:r>
            <a:endParaRPr lang="en-AU" dirty="0"/>
          </a:p>
        </p:txBody>
      </p:sp>
      <p:sp>
        <p:nvSpPr>
          <p:cNvPr id="3" name="Rectangle 2"/>
          <p:cNvSpPr/>
          <p:nvPr/>
        </p:nvSpPr>
        <p:spPr>
          <a:xfrm>
            <a:off x="4564306" y="1900847"/>
            <a:ext cx="1877437" cy="369332"/>
          </a:xfrm>
          <a:prstGeom prst="rect">
            <a:avLst/>
          </a:prstGeom>
        </p:spPr>
        <p:txBody>
          <a:bodyPr wrap="none">
            <a:spAutoFit/>
          </a:bodyPr>
          <a:lstStyle/>
          <a:p>
            <a:r>
              <a:rPr lang="en-AU" b="0" i="0" dirty="0" smtClean="0">
                <a:solidFill>
                  <a:srgbClr val="444444"/>
                </a:solidFill>
                <a:effectLst/>
                <a:latin typeface="Arial" panose="020B0604020202020204" pitchFamily="34" charset="0"/>
              </a:rPr>
              <a:t>Let me explain...</a:t>
            </a:r>
            <a:endParaRPr lang="en-AU" dirty="0"/>
          </a:p>
        </p:txBody>
      </p:sp>
      <p:pic>
        <p:nvPicPr>
          <p:cNvPr id="4098" name="Picture 2" descr="https://www.educationperfect.com/media/content/Indonesian/1455269822.261851g/1455269820363-195055898506542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687" y="2270179"/>
            <a:ext cx="2271742" cy="454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29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768" y="759701"/>
            <a:ext cx="11037108" cy="646331"/>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The rubber hammer hit to the knee causes the </a:t>
            </a:r>
            <a:r>
              <a:rPr lang="en-AU" b="1" i="0" dirty="0" smtClean="0">
                <a:solidFill>
                  <a:srgbClr val="228B22"/>
                </a:solidFill>
                <a:effectLst/>
                <a:latin typeface="Arial" panose="020B0604020202020204" pitchFamily="34" charset="0"/>
              </a:rPr>
              <a:t>thigh muscle</a:t>
            </a:r>
            <a:r>
              <a:rPr lang="en-AU" b="0" i="0" dirty="0" smtClean="0">
                <a:solidFill>
                  <a:srgbClr val="444444"/>
                </a:solidFill>
                <a:effectLst/>
                <a:latin typeface="Arial" panose="020B0604020202020204" pitchFamily="34" charset="0"/>
              </a:rPr>
              <a:t> (quadriceps) to stretch. This stretch sends a signal along a </a:t>
            </a:r>
            <a:r>
              <a:rPr lang="en-AU" b="1" i="0" dirty="0" smtClean="0">
                <a:solidFill>
                  <a:srgbClr val="E04E50"/>
                </a:solidFill>
                <a:effectLst/>
                <a:latin typeface="Arial" panose="020B0604020202020204" pitchFamily="34" charset="0"/>
              </a:rPr>
              <a:t>sensory neuron</a:t>
            </a:r>
            <a:r>
              <a:rPr lang="en-AU" b="0" i="0" dirty="0" smtClean="0">
                <a:solidFill>
                  <a:srgbClr val="444444"/>
                </a:solidFill>
                <a:effectLst/>
                <a:latin typeface="Arial" panose="020B0604020202020204" pitchFamily="34" charset="0"/>
              </a:rPr>
              <a:t> to the </a:t>
            </a:r>
            <a:r>
              <a:rPr lang="en-AU" b="1" i="0" dirty="0" smtClean="0">
                <a:solidFill>
                  <a:srgbClr val="0066CC"/>
                </a:solidFill>
                <a:effectLst/>
                <a:latin typeface="Arial" panose="020B0604020202020204" pitchFamily="34" charset="0"/>
              </a:rPr>
              <a:t>spinal cord.</a:t>
            </a:r>
            <a:endParaRPr lang="en-AU" dirty="0"/>
          </a:p>
        </p:txBody>
      </p:sp>
      <p:pic>
        <p:nvPicPr>
          <p:cNvPr id="5122" name="Picture 2" descr="https://www.educationperfect.com/media/content/Science/1437199928.589521g/1437199916399-115321663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484" y="2255144"/>
            <a:ext cx="441960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65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135" y="915049"/>
            <a:ext cx="11145809" cy="923330"/>
          </a:xfrm>
          <a:prstGeom prst="rect">
            <a:avLst/>
          </a:prstGeom>
        </p:spPr>
        <p:txBody>
          <a:bodyPr wrap="square">
            <a:spAutoFit/>
          </a:bodyPr>
          <a:lstStyle/>
          <a:p>
            <a:r>
              <a:rPr lang="en-AU" b="1" i="0" u="sng" dirty="0" smtClean="0">
                <a:solidFill>
                  <a:srgbClr val="444444"/>
                </a:solidFill>
                <a:effectLst/>
                <a:latin typeface="Arial" panose="020B0604020202020204" pitchFamily="34" charset="0"/>
              </a:rPr>
              <a:t>At the spinal cord,</a:t>
            </a:r>
            <a:r>
              <a:rPr lang="en-AU" b="0" i="0" dirty="0" smtClean="0">
                <a:solidFill>
                  <a:srgbClr val="444444"/>
                </a:solidFill>
                <a:effectLst/>
                <a:latin typeface="Arial" panose="020B0604020202020204" pitchFamily="34" charset="0"/>
              </a:rPr>
              <a:t> (this is an important concept that we will pick up on) the </a:t>
            </a:r>
            <a:r>
              <a:rPr lang="en-AU" b="1" i="0" dirty="0" smtClean="0">
                <a:solidFill>
                  <a:srgbClr val="0066CC"/>
                </a:solidFill>
                <a:effectLst/>
                <a:latin typeface="Arial" panose="020B0604020202020204" pitchFamily="34" charset="0"/>
              </a:rPr>
              <a:t>sensory neuron</a:t>
            </a:r>
            <a:r>
              <a:rPr lang="en-AU" b="0" i="0" dirty="0" smtClean="0">
                <a:solidFill>
                  <a:srgbClr val="444444"/>
                </a:solidFill>
                <a:effectLst/>
                <a:latin typeface="Arial" panose="020B0604020202020204" pitchFamily="34" charset="0"/>
              </a:rPr>
              <a:t> interacts directly with a </a:t>
            </a:r>
            <a:r>
              <a:rPr lang="en-AU" b="1" i="0" dirty="0" smtClean="0">
                <a:solidFill>
                  <a:srgbClr val="E04E50"/>
                </a:solidFill>
                <a:effectLst/>
                <a:latin typeface="Arial" panose="020B0604020202020204" pitchFamily="34" charset="0"/>
              </a:rPr>
              <a:t>motor neuron</a:t>
            </a:r>
            <a:r>
              <a:rPr lang="en-AU" b="0" i="0" dirty="0" smtClean="0">
                <a:solidFill>
                  <a:srgbClr val="444444"/>
                </a:solidFill>
                <a:effectLst/>
                <a:latin typeface="Arial" panose="020B0604020202020204" pitchFamily="34" charset="0"/>
              </a:rPr>
              <a:t> which goes to the thigh muscle. The motor neuron causes the muscle to </a:t>
            </a:r>
            <a:r>
              <a:rPr lang="en-AU" b="1" i="0" dirty="0" smtClean="0">
                <a:solidFill>
                  <a:srgbClr val="228B22"/>
                </a:solidFill>
                <a:effectLst/>
                <a:latin typeface="Arial" panose="020B0604020202020204" pitchFamily="34" charset="0"/>
              </a:rPr>
              <a:t>contract,</a:t>
            </a:r>
            <a:r>
              <a:rPr lang="en-AU" b="0" i="0" dirty="0" smtClean="0">
                <a:solidFill>
                  <a:srgbClr val="444444"/>
                </a:solidFill>
                <a:effectLst/>
                <a:latin typeface="Arial" panose="020B0604020202020204" pitchFamily="34" charset="0"/>
              </a:rPr>
              <a:t> causing the leg to kick outwards.</a:t>
            </a:r>
            <a:endParaRPr lang="en-AU" dirty="0"/>
          </a:p>
        </p:txBody>
      </p:sp>
      <p:pic>
        <p:nvPicPr>
          <p:cNvPr id="6146" name="Picture 2" descr="https://www.educationperfect.com/media/content/Science/1439247768.516531g/1439247759664-124252103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731" y="2351116"/>
            <a:ext cx="4640869" cy="368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08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806" y="2297093"/>
            <a:ext cx="10056869" cy="646331"/>
          </a:xfrm>
          <a:prstGeom prst="rect">
            <a:avLst/>
          </a:prstGeom>
        </p:spPr>
        <p:txBody>
          <a:bodyPr wrap="square">
            <a:spAutoFit/>
          </a:bodyPr>
          <a:lstStyle/>
          <a:p>
            <a:r>
              <a:rPr lang="en-AU" b="0" i="0" dirty="0" smtClean="0">
                <a:solidFill>
                  <a:srgbClr val="444444"/>
                </a:solidFill>
                <a:effectLst/>
                <a:latin typeface="Arial" panose="020B0604020202020204" pitchFamily="34" charset="0"/>
              </a:rPr>
              <a:t>Hopefully learning about the knee tap reflex has helped you understand how </a:t>
            </a:r>
            <a:r>
              <a:rPr lang="en-AU" b="1" i="0" dirty="0" smtClean="0">
                <a:solidFill>
                  <a:srgbClr val="E04E50"/>
                </a:solidFill>
                <a:effectLst/>
                <a:latin typeface="Arial" panose="020B0604020202020204" pitchFamily="34" charset="0"/>
              </a:rPr>
              <a:t>sensory</a:t>
            </a:r>
            <a:r>
              <a:rPr lang="en-AU" b="0" i="0" dirty="0" smtClean="0">
                <a:solidFill>
                  <a:srgbClr val="444444"/>
                </a:solidFill>
                <a:effectLst/>
                <a:latin typeface="Arial" panose="020B0604020202020204" pitchFamily="34" charset="0"/>
              </a:rPr>
              <a:t> and </a:t>
            </a:r>
            <a:r>
              <a:rPr lang="en-AU" b="1" i="0" dirty="0" smtClean="0">
                <a:solidFill>
                  <a:srgbClr val="0066CC"/>
                </a:solidFill>
                <a:effectLst/>
                <a:latin typeface="Arial" panose="020B0604020202020204" pitchFamily="34" charset="0"/>
              </a:rPr>
              <a:t>motor neurons</a:t>
            </a:r>
            <a:r>
              <a:rPr lang="en-AU" b="0" i="0" dirty="0" smtClean="0">
                <a:solidFill>
                  <a:srgbClr val="444444"/>
                </a:solidFill>
                <a:effectLst/>
                <a:latin typeface="Arial" panose="020B0604020202020204" pitchFamily="34" charset="0"/>
              </a:rPr>
              <a:t> work together to cause a response.</a:t>
            </a:r>
            <a:endParaRPr lang="en-AU" dirty="0"/>
          </a:p>
        </p:txBody>
      </p:sp>
    </p:spTree>
    <p:extLst>
      <p:ext uri="{BB962C8B-B14F-4D97-AF65-F5344CB8AC3E}">
        <p14:creationId xmlns:p14="http://schemas.microsoft.com/office/powerpoint/2010/main" val="102780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90693"/>
            <a:ext cx="10936778" cy="2031325"/>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Other </a:t>
            </a:r>
            <a:r>
              <a:rPr lang="en-AU" b="1" i="0" dirty="0" smtClean="0">
                <a:solidFill>
                  <a:srgbClr val="0066CC"/>
                </a:solidFill>
                <a:effectLst/>
                <a:latin typeface="Arial" panose="020B0604020202020204" pitchFamily="34" charset="0"/>
              </a:rPr>
              <a:t>examples of reflexes</a:t>
            </a:r>
            <a:r>
              <a:rPr lang="en-AU" b="0" i="0" dirty="0" smtClean="0">
                <a:solidFill>
                  <a:srgbClr val="444444"/>
                </a:solidFill>
                <a:effectLst/>
                <a:latin typeface="Arial" panose="020B0604020202020204" pitchFamily="34" charset="0"/>
              </a:rPr>
              <a:t> include coughing, sneezing, ankle jerk (when Achilles is hit), corneal reflex (both eyes blink if cornea is touched), plantar reflex in babies (curl toes when ball of foot is touched), shivering, startle reflex, rooting reflex (infants move towards cheek stroke, to help find milk) and the yawn reflex.</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Have you ever found yourself yawning after seeing someone else? This is an example of </a:t>
            </a:r>
            <a:r>
              <a:rPr lang="en-AU" b="1" i="0" dirty="0" smtClean="0">
                <a:solidFill>
                  <a:srgbClr val="E04E50"/>
                </a:solidFill>
                <a:effectLst/>
                <a:latin typeface="Arial" panose="020B0604020202020204" pitchFamily="34" charset="0"/>
              </a:rPr>
              <a:t>positive feedback.</a:t>
            </a:r>
            <a:r>
              <a:rPr lang="en-AU" b="0" i="0" dirty="0" smtClean="0">
                <a:solidFill>
                  <a:srgbClr val="444444"/>
                </a:solidFill>
                <a:effectLst/>
                <a:latin typeface="Arial" panose="020B0604020202020204" pitchFamily="34" charset="0"/>
              </a:rPr>
              <a:t> The yawn reflex affects air intake and also is linked to stretching of muscles.</a:t>
            </a:r>
            <a:endParaRPr lang="en-AU" b="0" i="0" dirty="0">
              <a:solidFill>
                <a:srgbClr val="444444"/>
              </a:solidFill>
              <a:effectLst/>
              <a:latin typeface="Arial" panose="020B0604020202020204" pitchFamily="34" charset="0"/>
            </a:endParaRPr>
          </a:p>
        </p:txBody>
      </p:sp>
      <p:pic>
        <p:nvPicPr>
          <p:cNvPr id="3" name="1509318611.8650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050771" y="3138400"/>
            <a:ext cx="6259484" cy="3207986"/>
          </a:xfrm>
          <a:prstGeom prst="rect">
            <a:avLst/>
          </a:prstGeom>
        </p:spPr>
      </p:pic>
    </p:spTree>
    <p:extLst>
      <p:ext uri="{BB962C8B-B14F-4D97-AF65-F5344CB8AC3E}">
        <p14:creationId xmlns:p14="http://schemas.microsoft.com/office/powerpoint/2010/main" val="18668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630</Words>
  <Application>Microsoft Office PowerPoint</Application>
  <PresentationFormat>Widescreen</PresentationFormat>
  <Paragraphs>28</Paragraphs>
  <Slides>23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Reflex Arc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Reflex Arc</dc:title>
  <dc:creator>D'CRUZ Jean [Narrogin Senior High School]</dc:creator>
  <cp:lastModifiedBy>D'CRUZ Jean [Narrogin Senior High School]</cp:lastModifiedBy>
  <cp:revision>2</cp:revision>
  <dcterms:created xsi:type="dcterms:W3CDTF">2021-04-27T01:42:32Z</dcterms:created>
  <dcterms:modified xsi:type="dcterms:W3CDTF">2021-04-27T01:48:43Z</dcterms:modified>
</cp:coreProperties>
</file>