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78" r:id="rId11"/>
    <p:sldId id="279" r:id="rId12"/>
    <p:sldId id="280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70" r:id="rId29"/>
    <p:sldId id="271" r:id="rId30"/>
    <p:sldId id="272" r:id="rId31"/>
    <p:sldId id="273" r:id="rId32"/>
    <p:sldId id="274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14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83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0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022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64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67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899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44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7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48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A48CC-FA73-4054-8ECF-174F4395D5CC}" type="datetimeFigureOut">
              <a:rPr lang="en-AU" smtClean="0"/>
              <a:t>6/04/2021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3C81-FBE6-4F79-9763-5F6285820E7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93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Regulating Blood Sugar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0436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" y="277812"/>
            <a:ext cx="10558452" cy="599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25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33362"/>
            <a:ext cx="7651750" cy="649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8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2" y="0"/>
            <a:ext cx="8972419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0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406738"/>
            <a:ext cx="11760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 meals and during exercise,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blood glucose levels can become </a:t>
            </a:r>
            <a:r>
              <a:rPr lang="en-AU" sz="2400" b="1" i="0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low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low blood glucose levels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detected by the alpha cells in the pancreas, which then secrete the hormone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glucagon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u="sng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raise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the blood 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levels back to normal.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0299019.474281g/1450299019689-34536874874437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30861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90653150.701861g/1490653157332-1863396452107640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547937"/>
            <a:ext cx="282892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38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153938"/>
            <a:ext cx="1134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Glucagon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Glucagon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raises blood glucose levels by causing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breakdown of glycogen to 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liver cells. This process is called </a:t>
            </a:r>
            <a:r>
              <a:rPr lang="en-AU" sz="2400" b="1" i="0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glycogenolysis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Homeostasis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restored as blood glucose levels returns to the set point.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10106558.740091g/1510106558728-344139281455022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2832100"/>
            <a:ext cx="27908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95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48335"/>
            <a:ext cx="11061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 summarise what we have learnt so far about the roles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glucagon!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39485"/>
              </p:ext>
            </p:extLst>
          </p:nvPr>
        </p:nvGraphicFramePr>
        <p:xfrm>
          <a:off x="1320800" y="1757204"/>
          <a:ext cx="5778500" cy="1577340"/>
        </p:xfrm>
        <a:graphic>
          <a:graphicData uri="http://schemas.openxmlformats.org/drawingml/2006/table">
            <a:tbl>
              <a:tblPr/>
              <a:tblGrid>
                <a:gridCol w="5778500">
                  <a:extLst>
                    <a:ext uri="{9D8B030D-6E8A-4147-A177-3AD203B41FA5}">
                      <a16:colId xmlns:a16="http://schemas.microsoft.com/office/drawing/2014/main" val="33179681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When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blood glucose is low</a:t>
                      </a:r>
                      <a:r>
                        <a:rPr lang="en-AU" sz="2400" dirty="0">
                          <a:effectLst/>
                        </a:rPr>
                        <a:t> between meals and during exercise this is detected by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alpha cells.</a:t>
                      </a:r>
                      <a:r>
                        <a:rPr lang="en-AU" sz="2400" dirty="0">
                          <a:effectLst/>
                        </a:rPr>
                        <a:t> </a:t>
                      </a:r>
                      <a:r>
                        <a:rPr lang="en-AU" sz="2400" b="1" dirty="0">
                          <a:solidFill>
                            <a:srgbClr val="00B6EE"/>
                          </a:solidFill>
                          <a:effectLst/>
                        </a:rPr>
                        <a:t>Glucagon</a:t>
                      </a:r>
                      <a:r>
                        <a:rPr lang="en-AU" sz="2400" dirty="0">
                          <a:effectLst/>
                        </a:rPr>
                        <a:t> is secreted which </a:t>
                      </a:r>
                      <a:r>
                        <a:rPr lang="en-AU" sz="2400" b="1" u="sng" dirty="0">
                          <a:solidFill>
                            <a:srgbClr val="00B6EE"/>
                          </a:solidFill>
                          <a:effectLst/>
                        </a:rPr>
                        <a:t>increases</a:t>
                      </a:r>
                      <a:r>
                        <a:rPr lang="en-AU" sz="2400" dirty="0">
                          <a:effectLst/>
                        </a:rPr>
                        <a:t> blood glucose levels.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6305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60500" y="3646656"/>
            <a:ext cx="563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</a:rPr>
              <a:t>After a meal,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</a:rPr>
              <a:t>increase in blood 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</a:rPr>
              <a:t> is detected by </a:t>
            </a:r>
            <a:r>
              <a:rPr lang="en-AU" sz="2400" b="1" i="0" dirty="0" smtClean="0">
                <a:solidFill>
                  <a:srgbClr val="FB6611"/>
                </a:solidFill>
                <a:effectLst/>
              </a:rPr>
              <a:t>beta cells.</a:t>
            </a:r>
            <a:r>
              <a:rPr lang="en-AU" sz="2400" b="0" i="0" dirty="0" smtClean="0">
                <a:solidFill>
                  <a:srgbClr val="444444"/>
                </a:solidFill>
                <a:effectLst/>
              </a:rPr>
              <a:t> </a:t>
            </a:r>
            <a:r>
              <a:rPr lang="en-AU" sz="2400" b="1" i="0" dirty="0" smtClean="0">
                <a:solidFill>
                  <a:srgbClr val="009900"/>
                </a:solidFill>
                <a:effectLst/>
              </a:rPr>
              <a:t>Insulin</a:t>
            </a:r>
            <a:r>
              <a:rPr lang="en-AU" sz="2400" b="0" i="0" dirty="0" smtClean="0">
                <a:solidFill>
                  <a:srgbClr val="444444"/>
                </a:solidFill>
                <a:effectLst/>
              </a:rPr>
              <a:t> is secreted into the blood which </a:t>
            </a:r>
            <a:r>
              <a:rPr lang="en-AU" sz="2400" b="1" i="0" u="sng" dirty="0" smtClean="0">
                <a:solidFill>
                  <a:srgbClr val="009900"/>
                </a:solidFill>
                <a:effectLst/>
              </a:rPr>
              <a:t>decreases</a:t>
            </a:r>
            <a:r>
              <a:rPr lang="en-AU" sz="2400" b="0" i="0" dirty="0" smtClean="0">
                <a:solidFill>
                  <a:srgbClr val="444444"/>
                </a:solidFill>
                <a:effectLst/>
              </a:rPr>
              <a:t> blood glucose levels.</a:t>
            </a:r>
            <a:endParaRPr lang="en-AU" sz="2400" dirty="0"/>
          </a:p>
        </p:txBody>
      </p:sp>
      <p:pic>
        <p:nvPicPr>
          <p:cNvPr id="8194" name="Picture 2" descr="https://www.educationperfect.com/media/content/Science/1450299019.474281g/1450299019689-34536874874437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13970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educationperfect.com/media/content/Japanese/1505942852.510751g/1505942866155-2144999486212005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4165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50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-80159"/>
            <a:ext cx="121793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Normal </a:t>
            </a:r>
            <a:r>
              <a:rPr lang="en-AU" sz="2800" b="1" i="0" dirty="0" smtClean="0">
                <a:solidFill>
                  <a:srgbClr val="D57F88"/>
                </a:solidFill>
                <a:effectLst/>
                <a:latin typeface="Arial" panose="020B0604020202020204" pitchFamily="34" charset="0"/>
              </a:rPr>
              <a:t>blood glucose levels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maintained through a </a:t>
            </a:r>
            <a:r>
              <a:rPr lang="en-AU" sz="2800" b="1" i="0" dirty="0" smtClean="0">
                <a:solidFill>
                  <a:srgbClr val="D57FB3"/>
                </a:solidFill>
                <a:effectLst/>
                <a:latin typeface="Arial" panose="020B0604020202020204" pitchFamily="34" charset="0"/>
              </a:rPr>
              <a:t>negative feedback loop.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an example of the endocrine system being involved in homeostasis!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You should recall the term </a:t>
            </a:r>
            <a:r>
              <a:rPr lang="en-AU" sz="2800" b="1" i="0" dirty="0" smtClean="0">
                <a:solidFill>
                  <a:srgbClr val="D57FB3"/>
                </a:solidFill>
                <a:effectLst/>
                <a:latin typeface="Arial" panose="020B0604020202020204" pitchFamily="34" charset="0"/>
              </a:rPr>
              <a:t>negative feedback</a:t>
            </a:r>
            <a:r>
              <a:rPr lang="en-AU" sz="28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 from the homeostasis module. If not, the diagram below should refresh your memory.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Negative feedback loops are triggered by a </a:t>
            </a:r>
            <a:r>
              <a:rPr lang="en-AU" sz="2800" b="1" i="0" dirty="0" smtClean="0">
                <a:solidFill>
                  <a:srgbClr val="D57F88"/>
                </a:solidFill>
                <a:effectLst/>
                <a:latin typeface="Arial" panose="020B0604020202020204" pitchFamily="34" charset="0"/>
              </a:rPr>
              <a:t>change in the internal environment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results in a </a:t>
            </a:r>
            <a:r>
              <a:rPr lang="en-AU" sz="2800" b="1" i="0" dirty="0" smtClean="0">
                <a:solidFill>
                  <a:srgbClr val="88D57F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aims to </a:t>
            </a:r>
            <a:r>
              <a:rPr lang="en-AU" sz="28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restore equilibrium.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Negative Feedback Lo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559300"/>
            <a:ext cx="75819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16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54737"/>
            <a:ext cx="1178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Regulating an increase in blood glucose levels 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eating a meal, </a:t>
            </a:r>
            <a:r>
              <a:rPr lang="en-AU" sz="2400" b="1" i="0" dirty="0" smtClean="0">
                <a:solidFill>
                  <a:srgbClr val="7FB3D5"/>
                </a:solidFill>
                <a:effectLst/>
                <a:latin typeface="Arial" panose="020B0604020202020204" pitchFamily="34" charset="0"/>
              </a:rPr>
              <a:t>blood glucose levels increase.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the </a:t>
            </a:r>
            <a:r>
              <a:rPr lang="en-AU" sz="2400" b="1" i="0" dirty="0" smtClean="0">
                <a:solidFill>
                  <a:srgbClr val="7FB3D5"/>
                </a:solidFill>
                <a:effectLst/>
                <a:latin typeface="Arial" panose="020B0604020202020204" pitchFamily="34" charset="0"/>
              </a:rPr>
              <a:t>stimulus.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C7FD5"/>
                </a:solidFill>
                <a:effectLst/>
                <a:latin typeface="Arial" panose="020B0604020202020204" pitchFamily="34" charset="0"/>
              </a:rPr>
              <a:t>receptors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detect this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blood glucose are the </a:t>
            </a:r>
            <a:r>
              <a:rPr lang="en-AU" sz="2400" b="1" i="0" dirty="0" smtClean="0">
                <a:solidFill>
                  <a:srgbClr val="CC7FD5"/>
                </a:solidFill>
                <a:effectLst/>
                <a:latin typeface="Arial" panose="020B0604020202020204" pitchFamily="34" charset="0"/>
              </a:rPr>
              <a:t>beta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pancreas.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Increase in Blood Glucose Lev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3522662"/>
            <a:ext cx="76104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60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99641"/>
            <a:ext cx="11176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decrease in blood glucose levels is also regulated by a negative feedback loop.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7FB3D5"/>
                </a:solidFill>
                <a:effectLst/>
                <a:latin typeface="Arial" panose="020B0604020202020204" pitchFamily="34" charset="0"/>
              </a:rPr>
              <a:t>blood glucose levels decrease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between meals or during exercise, this </a:t>
            </a:r>
            <a:r>
              <a:rPr lang="en-AU" sz="2400" b="1" i="0" dirty="0" smtClean="0">
                <a:solidFill>
                  <a:srgbClr val="7FB3D5"/>
                </a:solidFill>
                <a:effectLst/>
                <a:latin typeface="Arial" panose="020B0604020202020204" pitchFamily="34" charset="0"/>
              </a:rPr>
              <a:t>stimulus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sensed by the </a:t>
            </a:r>
            <a:r>
              <a:rPr lang="en-AU" sz="2400" b="1" i="0" dirty="0" smtClean="0">
                <a:solidFill>
                  <a:srgbClr val="CC7FD5"/>
                </a:solidFill>
                <a:effectLst/>
                <a:latin typeface="Arial" panose="020B0604020202020204" pitchFamily="34" charset="0"/>
              </a:rPr>
              <a:t>alpha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pancreas.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response to this stimulus, alpha cells in the </a:t>
            </a:r>
            <a:r>
              <a:rPr lang="en-AU" sz="2400" b="1" i="0" dirty="0" smtClean="0">
                <a:solidFill>
                  <a:srgbClr val="D57F88"/>
                </a:solidFill>
                <a:effectLst/>
                <a:latin typeface="Arial" panose="020B0604020202020204" pitchFamily="34" charset="0"/>
              </a:rPr>
              <a:t>pancreas secrete glucagon.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Glucagon stimulates the </a:t>
            </a:r>
            <a:r>
              <a:rPr lang="en-AU" sz="2400" b="1" i="0" dirty="0" smtClean="0">
                <a:solidFill>
                  <a:srgbClr val="D5A17F"/>
                </a:solidFill>
                <a:effectLst/>
                <a:latin typeface="Arial" panose="020B0604020202020204" pitchFamily="34" charset="0"/>
              </a:rPr>
              <a:t>breakdown of glycogen in the liver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glucose which is then secreted out into the bloodstream.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result, </a:t>
            </a:r>
            <a:r>
              <a:rPr lang="en-AU" sz="2400" b="1" i="0" dirty="0" smtClean="0">
                <a:solidFill>
                  <a:srgbClr val="88D57F"/>
                </a:solidFill>
                <a:effectLst/>
                <a:latin typeface="Arial" panose="020B0604020202020204" pitchFamily="34" charset="0"/>
              </a:rPr>
              <a:t>blood glucose levels return back to normal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pancreas stops producing glucagon.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79136298.462241g/1579136299178-116560698238215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5" y="4411662"/>
            <a:ext cx="7610475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5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414635"/>
            <a:ext cx="12026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below picture is a summary of the </a:t>
            </a:r>
            <a:r>
              <a:rPr lang="en-AU" sz="2400" b="1" i="0" dirty="0" smtClean="0">
                <a:solidFill>
                  <a:srgbClr val="CC7FD5"/>
                </a:solidFill>
                <a:effectLst/>
                <a:latin typeface="Arial" panose="020B0604020202020204" pitchFamily="34" charset="0"/>
              </a:rPr>
              <a:t>blood glucose negative feedback system.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579552482.361791g/1579552481904-167605345091306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7" y="1134933"/>
            <a:ext cx="8810625" cy="537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16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7" y="117474"/>
            <a:ext cx="11846768" cy="4124325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91342639.447761g/1491342647203-1242471683804176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3944937"/>
            <a:ext cx="3800475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920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46839"/>
            <a:ext cx="11315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Regulating an increase in blood glucose II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response to this, the </a:t>
            </a:r>
            <a:r>
              <a:rPr lang="en-AU" sz="2400" b="1" i="0" dirty="0" smtClean="0">
                <a:solidFill>
                  <a:srgbClr val="D57F88"/>
                </a:solidFill>
                <a:effectLst/>
                <a:latin typeface="Arial" panose="020B0604020202020204" pitchFamily="34" charset="0"/>
              </a:rPr>
              <a:t>pancreas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releases insulin.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Insulin signals for cells such as </a:t>
            </a:r>
            <a:r>
              <a:rPr lang="en-AU" sz="2400" b="1" i="0" dirty="0" smtClean="0">
                <a:solidFill>
                  <a:srgbClr val="D5A17F"/>
                </a:solidFill>
                <a:effectLst/>
                <a:latin typeface="Arial" panose="020B0604020202020204" pitchFamily="34" charset="0"/>
              </a:rPr>
              <a:t>adipose (fat), liver and skeletal muscle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take in glucose from the blood stream.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result, </a:t>
            </a:r>
            <a:r>
              <a:rPr lang="en-AU" sz="2400" b="1" i="0" dirty="0" smtClean="0">
                <a:solidFill>
                  <a:srgbClr val="88D57F"/>
                </a:solidFill>
                <a:effectLst/>
                <a:latin typeface="Arial" panose="020B0604020202020204" pitchFamily="34" charset="0"/>
              </a:rPr>
              <a:t>blood glucose levels then fall back to normal range.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normal blood glucose levels are detected by the pancreas which then stops producing insulin.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Negative feedback - increase in blood gluco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355727"/>
            <a:ext cx="10838995" cy="274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2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534987"/>
            <a:ext cx="10905895" cy="600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50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301625"/>
            <a:ext cx="10033000" cy="635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39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5980"/>
            <a:ext cx="10318750" cy="66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06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-1"/>
            <a:ext cx="7423150" cy="69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3350"/>
            <a:ext cx="6604000" cy="69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62" y="0"/>
            <a:ext cx="7704138" cy="696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45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2" y="320674"/>
            <a:ext cx="11014653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2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44438"/>
            <a:ext cx="1198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Diabetes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Diabetes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disease where the pancreas can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no longer make insulin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your body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cannot use the insulin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produced by the pancreas.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patients with diabetes will have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high blood sugar levels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unless treated.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509336452.503281g/1509336451863-132430827517553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3594100"/>
            <a:ext cx="35623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477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75441"/>
            <a:ext cx="11569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Diabetes: When the body can't make or use insulin like it should be.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someone has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diabetes,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body either can't make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 insulin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doesn't work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body like it should.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glucose can't get into the cells normally, so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 sugar level gets too high.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Lots of sugar in the blood can make people sick if they don't get treatment.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Long term problems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also result from high blood sugar levels such as heart disease, stroke and many more.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509355609.912221g/1509355605011-208655392395925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000500"/>
            <a:ext cx="3086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3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254338"/>
            <a:ext cx="1167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Pancreas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gland that makes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two hormones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involved in regulating blood sugar levels is the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pancreas!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pancreas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long, flat gland in your belly that sits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behind the stomach.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0649540.179511g/1450649538002-330551159123190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2171700"/>
            <a:ext cx="41338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92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0"/>
            <a:ext cx="11468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2 main types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diabetes: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 1 and type 2.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diabetes: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where the pancreas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can't make insulin.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patients with type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diabetes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beta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pancreas are usually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destroyed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body's immune system so that they cannot produce insulin. Patients who have type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diabetes are usually diagnosed at a young age.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Gestational diabetes is another type of diabetes that is similar to type 2 and can develop during pregnancy. There are also many other forms of diabetes that are very rare.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36486238.762711g/1436486204912-95852186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4233862"/>
            <a:ext cx="38004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958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152738"/>
            <a:ext cx="1181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Type 2 diabetes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diabetes: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where the pancreas still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makes insulin,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 body doesn't respond to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result, blood sugar levels get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too high.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diabetes can develop at any age and is commonly seen in overweight people.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36486238.762711g/1436486204912-95852186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3243262"/>
            <a:ext cx="38004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162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344438"/>
            <a:ext cx="11315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Treatment for diabetes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Treatment for type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diabetes is usually with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 injections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 a healthy diet and regular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exercise.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Treatment for type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diabetes may be managed with non-insulin medications,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 injections,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weight reduction, regular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exercise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and/or dietary changes.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German/1473819566.006611g/1473819585483-4250434017408128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3784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1509355962.21877 (2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97700" y="3746500"/>
            <a:ext cx="34417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5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4" y="214309"/>
            <a:ext cx="9521825" cy="66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30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7" y="0"/>
            <a:ext cx="7974013" cy="704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36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341312"/>
            <a:ext cx="10942922" cy="633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37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336550"/>
            <a:ext cx="8443913" cy="66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49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4" y="178036"/>
            <a:ext cx="9534525" cy="66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68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87" y="0"/>
            <a:ext cx="7148513" cy="71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5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00024"/>
            <a:ext cx="11372484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1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346839"/>
            <a:ext cx="78867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pancreas</a:t>
            </a:r>
            <a:r>
              <a:rPr lang="en-AU" sz="28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produces and secretes </a:t>
            </a:r>
            <a:r>
              <a:rPr lang="en-AU" sz="2800" b="1" i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AU" sz="28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glucagon,</a:t>
            </a:r>
            <a:r>
              <a:rPr lang="en-AU" sz="28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among other hormones!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insulin and glucagon are important to maintaining a constant level of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type of sugar) in the blood.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hormones are required to keep the levels of blood glucose in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narrow range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required by your body.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10197870.306321g/1510197871437-9294401821745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637" y="1629410"/>
            <a:ext cx="3393638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10200" y="6286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Insulin and Glucagon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glucagon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produced by the 'endocrine' cells in the pancreas, called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islet 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secreted by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beta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type of islet cell). These cells also detect whether there is an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blood glucose.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Glucagon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secreted by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alpha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(another type of islet cell). These cells detect whether there is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blood glucose.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9262857.54981g/1509262858688-373832587282406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4" y="1231900"/>
            <a:ext cx="4804461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1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0939"/>
            <a:ext cx="120269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Insulin is released from the pancreas to lower blood sugar level after a meal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eat a meal, your blood sugar will </a:t>
            </a:r>
            <a:r>
              <a:rPr lang="en-AU" sz="2800" b="1" i="0" u="sng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result, your pancreas releases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 </a:t>
            </a:r>
            <a:r>
              <a:rPr lang="en-AU" sz="2800" b="1" i="0" u="sng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 the blood sugar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back to normal levels.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Insulin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acts by binding to cells which allows the cells to then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take up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glucose from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bloodstream,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resulting in normal blood sugar levels.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Japanese/1505942852.510751g/1505942866155-2144999486212005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4203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1510105097.9075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629399" y="4203700"/>
            <a:ext cx="42386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7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4" y="-104644"/>
            <a:ext cx="9667875" cy="696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2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62" y="149224"/>
            <a:ext cx="6345238" cy="63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3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474" y="253386"/>
            <a:ext cx="8645525" cy="660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</Words>
  <Application>Microsoft Office PowerPoint</Application>
  <PresentationFormat>Widescreen</PresentationFormat>
  <Paragraphs>88</Paragraphs>
  <Slides>39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KaTeX_Main</vt:lpstr>
      <vt:lpstr>Office Theme</vt:lpstr>
      <vt:lpstr>Regulating Blood Sugar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Regulating Blood Sugar</dc:title>
  <dc:creator>Joseph D'cruz</dc:creator>
  <cp:lastModifiedBy>Joseph D'cruz</cp:lastModifiedBy>
  <cp:revision>3</cp:revision>
  <dcterms:created xsi:type="dcterms:W3CDTF">2020-06-27T11:03:57Z</dcterms:created>
  <dcterms:modified xsi:type="dcterms:W3CDTF">2021-04-06T04:16:09Z</dcterms:modified>
</cp:coreProperties>
</file>