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9" r:id="rId20"/>
    <p:sldId id="280" r:id="rId21"/>
    <p:sldId id="281" r:id="rId22"/>
    <p:sldId id="282" r:id="rId23"/>
    <p:sldId id="271" r:id="rId24"/>
    <p:sldId id="272" r:id="rId25"/>
    <p:sldId id="273" r:id="rId26"/>
    <p:sldId id="274" r:id="rId27"/>
    <p:sldId id="275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6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42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02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4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15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94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0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57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869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80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208C0-C3E0-48BB-8F06-C15FB495C36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4073-8CBE-42BB-9AC2-054E638A91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12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Stimulus-Response Model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19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87" y="301624"/>
            <a:ext cx="9993313" cy="65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7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0500" y="1647736"/>
            <a:ext cx="10121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first half of 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stimulus-response model,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detects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change to its internal environment.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we will learn how it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this change.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91169593.735041g/1491169603097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4597400"/>
            <a:ext cx="10615815" cy="139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8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educationperfect.com/media/content/Science/1491169201.360681g/1491169210767-198067895913958-8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490538"/>
            <a:ext cx="11280448" cy="11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1800" y="2248238"/>
            <a:ext cx="728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already know,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control centre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receives information from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receptors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the body's internal environment.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Using this information, it can determine what actions the body needs to take to maintain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18682.91495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66105" y="4140200"/>
            <a:ext cx="3971556" cy="2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educationperfect.com/media/content/Science/1491169632.621171g/1491169642012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49238"/>
            <a:ext cx="11280448" cy="11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9412" y="1688237"/>
            <a:ext cx="114442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control centre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decided what the appropriate course of action is, it sends a signal to the parts of the body that can carry out this 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parts of the body are called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effect (cause) the body's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0" name="Picture 4" descr="https://www.educationperfect.com/media/content/Science/1423599914.615581g/1423599891647-95989938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99" y="3760787"/>
            <a:ext cx="3097213" cy="30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21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educationperfect.com/media/content/Science/1491169632.621171g/1491169642012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401638"/>
            <a:ext cx="10642233" cy="105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6900" y="25899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 in many shapes and sizes.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Muscles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classic effector. They can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to a safer environment, control your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blood pressure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changing the size of your blood vessels, or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warm you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making you shiver.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4" name="Picture 4" descr="https://www.educationperfect.com/media/content/Science/1456106774.930351g/1456106776119-994164127135632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220843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8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ww.educationperfect.com/media/content/Science/1491169632.621171g/1491169642012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338138"/>
            <a:ext cx="11280448" cy="11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48300" y="247443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glands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throughout your body that produce important substances.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Sweat,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instance, is produced by glands in your skin, while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tears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by glands next to your eyes.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8" name="Picture 4" descr="https://www.educationperfect.com/Images/Content/Science/1373930008466-7940794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75711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6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www.educationperfect.com/media/content/Science/1491169656.035611g/1491169665427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223838"/>
            <a:ext cx="10897519" cy="10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0971" y="1464439"/>
            <a:ext cx="1173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effector's job is to carry out the body's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response will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act against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whatever changes have occurred in the stable internal environment. This way, the internal environment is kept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stable.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your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body temperature drops,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muscles shiver. This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produces 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warms you back up. In this case,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muscles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effectors 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shivering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response.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2" name="Picture 4" descr="https://www.educationperfect.com/media/content/Science/1491185714.315011g/1491185718843-3786486603996198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421821"/>
            <a:ext cx="1601788" cy="243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7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www.educationperfect.com/media/content/Science/1491170017.711231g/1491170026178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98438"/>
            <a:ext cx="11025162" cy="109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1451739"/>
            <a:ext cx="7632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Keep in mind that your body can use many different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deal with the same issue.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to stop your body temperature from dropping on a cold day, your muscles can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shiver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heat. The blood vessels in your skin, hands and feet can also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constrict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(become skinner). This keeps the majority of your blood near the centre of your body, where the cold air cannot steal heat from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6" name="Picture 4" descr="https://www.educationperfect.com/media/content/Science/1455848409.251431g/1455848409996-426477121656544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13" y="2130425"/>
            <a:ext cx="30861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487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10339"/>
            <a:ext cx="1130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Let’s quickly recap the second half of the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stimulus-response model.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control centre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decides what the body needs to do in order to maintain homeostasis. It then sends commands to one or more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effectors produce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act against changes in the internal environment, thereby keeping the internal environment stable.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91169707.270151g/1491169716577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4719638"/>
            <a:ext cx="10131661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9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260350"/>
            <a:ext cx="7010400" cy="6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2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0"/>
            <a:ext cx="8806903" cy="3263900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05770712.434491f/1505770740664-3833008095453091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682272"/>
            <a:ext cx="3168650" cy="293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6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344487"/>
            <a:ext cx="11271107" cy="59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3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292100"/>
            <a:ext cx="10936288" cy="63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3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71474"/>
            <a:ext cx="10968876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45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37235"/>
            <a:ext cx="11823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put together everything we have learnt about the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stimulus-response model!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91168208.600341g/1491168217885-198067895913958-8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2" y="1168232"/>
            <a:ext cx="11361919" cy="113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1509322341.4317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44800" y="2688431"/>
            <a:ext cx="6477000" cy="416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1962835"/>
            <a:ext cx="11061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First,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receptors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detect a change in the body's internal environment. This change is called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stimulus.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91169839.03141g/1491169848395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3360738"/>
            <a:ext cx="10897519" cy="108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6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829439"/>
            <a:ext cx="1132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Then,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receptors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send a message to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control centre.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control centre processes the message and decides what the body needs to do in order to maintain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control centre is usually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brain,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 can be a different organ depending on what stimulus the body has detected.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91169201.360681g/1491169210767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668838"/>
            <a:ext cx="10769876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8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76638"/>
            <a:ext cx="1130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control centre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sends commands out 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effectors,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carry out the appropriate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responses counteract the initial change in the internal environment. This keeps the internal environment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maintains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Science/1491170017.711231g/1491170026178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4160838"/>
            <a:ext cx="10769876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76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www.educationperfect.com/media/content/Science/1491168208.600341g/1491168217885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490538"/>
            <a:ext cx="10514590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2300" y="1679139"/>
            <a:ext cx="6832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a quick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a cold day, your body temperature starts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cool down.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err="1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Thermoreceptors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detect this stimulus, and send a message to a part of the brain called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hypothalamus.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hypothalamus processes the message and sends a command out to your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muscles,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telling them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shiver.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shivering produces heat, which keeps you warm.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60" name="Picture 4" descr="https://www.educationperfect.com/media/content/Science/1491185706.217161g/1491185711617-3786486603996198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2011363"/>
            <a:ext cx="31146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81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69862"/>
            <a:ext cx="10909300" cy="65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7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73062"/>
            <a:ext cx="10224584" cy="58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ducationperfect.com/media/content/Science/1491169088.590421g/1491169097160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4" y="544512"/>
            <a:ext cx="10099747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1300" y="2035939"/>
            <a:ext cx="7899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model starts with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stimulus.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stimulus is anything the body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senses.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instance, if someone pokes you with a pencil, your body will sense the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pencil exerts on your skin. Or, if you place your hand over a fire, you can feel the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coming off of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these examples, the pressure from the pencil and the heat from the object are both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stimuli.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https://www.educationperfect.com/media/content/Science/1490916024.724841g/1490916024636-3117890270568156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25479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1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646112"/>
            <a:ext cx="11167328" cy="49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5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4" y="139699"/>
            <a:ext cx="9375775" cy="6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1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382587"/>
            <a:ext cx="890529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82587"/>
            <a:ext cx="11574220" cy="59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3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371474"/>
            <a:ext cx="10926454" cy="5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educationperfect.com/media/content/Science/1491169088.590421g/1491169097160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4" y="201612"/>
            <a:ext cx="11631461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3700" y="1666439"/>
            <a:ext cx="1159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lots of different kinds of stimuli.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 important ones for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ones that deal with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body's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internal environment.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instance, your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body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start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rise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hot day. This rise in temperature is an important stimulus.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 descr="https://www.educationperfect.com/media/content/Science/1421893523.974181g/1421893485429-109029821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4344095"/>
            <a:ext cx="38004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06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ducationperfect.com/media/content/Science/1491169126.509241g/1491169135912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12712"/>
            <a:ext cx="12014390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0175" y="1548537"/>
            <a:ext cx="120143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Stimuli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detected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receptors.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Receptors are organs and cells that detect changes in your external or internal environment. Humans 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four 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receptors, each of which detect different types of stimuli.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37508"/>
              </p:ext>
            </p:extLst>
          </p:nvPr>
        </p:nvGraphicFramePr>
        <p:xfrm>
          <a:off x="1143000" y="3487529"/>
          <a:ext cx="10553700" cy="3321013"/>
        </p:xfrm>
        <a:graphic>
          <a:graphicData uri="http://schemas.openxmlformats.org/drawingml/2006/table">
            <a:tbl>
              <a:tblPr/>
              <a:tblGrid>
                <a:gridCol w="3152751">
                  <a:extLst>
                    <a:ext uri="{9D8B030D-6E8A-4147-A177-3AD203B41FA5}">
                      <a16:colId xmlns:a16="http://schemas.microsoft.com/office/drawing/2014/main" val="3745576454"/>
                    </a:ext>
                  </a:extLst>
                </a:gridCol>
                <a:gridCol w="5026049">
                  <a:extLst>
                    <a:ext uri="{9D8B030D-6E8A-4147-A177-3AD203B41FA5}">
                      <a16:colId xmlns:a16="http://schemas.microsoft.com/office/drawing/2014/main" val="1938362686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4184494104"/>
                    </a:ext>
                  </a:extLst>
                </a:gridCol>
              </a:tblGrid>
              <a:tr h="6822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b="1">
                          <a:effectLst/>
                        </a:rPr>
                        <a:t>Receptor</a:t>
                      </a:r>
                      <a:endParaRPr lang="en-AU" sz="2000">
                        <a:effectLst/>
                      </a:endParaRP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b="1">
                          <a:effectLst/>
                        </a:rPr>
                        <a:t>Stimulus</a:t>
                      </a:r>
                      <a:endParaRPr lang="en-AU" sz="2000">
                        <a:effectLst/>
                      </a:endParaRP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b="1">
                          <a:effectLst/>
                        </a:rPr>
                        <a:t>Example Locations</a:t>
                      </a:r>
                      <a:endParaRPr lang="en-AU" sz="2000">
                        <a:effectLst/>
                      </a:endParaRP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342385"/>
                  </a:ext>
                </a:extLst>
              </a:tr>
              <a:tr h="592153"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>
                          <a:effectLst/>
                          <a:latin typeface="KaTeX_Main"/>
                        </a:rPr>
                        <a:t>1.</a:t>
                      </a:r>
                      <a:r>
                        <a:rPr lang="en-AU" sz="2000">
                          <a:effectLst/>
                        </a:rPr>
                        <a:t> </a:t>
                      </a:r>
                      <a:r>
                        <a:rPr lang="en-AU" sz="2000" b="1">
                          <a:solidFill>
                            <a:srgbClr val="E38E31"/>
                          </a:solidFill>
                          <a:effectLst/>
                        </a:rPr>
                        <a:t>Photoreceptors</a:t>
                      </a:r>
                      <a:endParaRPr lang="en-AU" sz="2000">
                        <a:effectLst/>
                      </a:endParaRP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dirty="0">
                          <a:effectLst/>
                        </a:rPr>
                        <a:t>Light</a:t>
                      </a: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>
                          <a:effectLst/>
                        </a:rPr>
                        <a:t>Eyes</a:t>
                      </a: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646549"/>
                  </a:ext>
                </a:extLst>
              </a:tr>
              <a:tr h="6822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dirty="0">
                          <a:effectLst/>
                          <a:latin typeface="KaTeX_Main"/>
                        </a:rPr>
                        <a:t>2.</a:t>
                      </a:r>
                      <a:r>
                        <a:rPr lang="en-AU" sz="2000" dirty="0">
                          <a:effectLst/>
                        </a:rPr>
                        <a:t> </a:t>
                      </a:r>
                      <a:r>
                        <a:rPr lang="en-AU" sz="2000" b="1" dirty="0">
                          <a:solidFill>
                            <a:srgbClr val="CC0000"/>
                          </a:solidFill>
                          <a:effectLst/>
                        </a:rPr>
                        <a:t>Mechanoreceptors</a:t>
                      </a:r>
                      <a:endParaRPr lang="en-AU" sz="2000" dirty="0">
                        <a:effectLst/>
                      </a:endParaRP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dirty="0">
                          <a:effectLst/>
                        </a:rPr>
                        <a:t>Mechanical forces, like pressure or vibrations</a:t>
                      </a: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dirty="0">
                          <a:effectLst/>
                        </a:rPr>
                        <a:t>Ears and skin</a:t>
                      </a: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130865"/>
                  </a:ext>
                </a:extLst>
              </a:tr>
              <a:tr h="6822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>
                          <a:effectLst/>
                          <a:latin typeface="KaTeX_Main"/>
                        </a:rPr>
                        <a:t>3.</a:t>
                      </a:r>
                      <a:r>
                        <a:rPr lang="en-AU" sz="2000">
                          <a:effectLst/>
                        </a:rPr>
                        <a:t> </a:t>
                      </a:r>
                      <a:r>
                        <a:rPr lang="en-AU" sz="2000" b="1">
                          <a:solidFill>
                            <a:srgbClr val="48927C"/>
                          </a:solidFill>
                          <a:effectLst/>
                        </a:rPr>
                        <a:t>Chemoreceptors</a:t>
                      </a:r>
                      <a:endParaRPr lang="en-AU" sz="2000">
                        <a:effectLst/>
                      </a:endParaRP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dirty="0">
                          <a:effectLst/>
                        </a:rPr>
                        <a:t>Concentration of chemicals</a:t>
                      </a: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>
                          <a:effectLst/>
                        </a:rPr>
                        <a:t>Tongue and nose</a:t>
                      </a: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302891"/>
                  </a:ext>
                </a:extLst>
              </a:tr>
              <a:tr h="6822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>
                          <a:effectLst/>
                          <a:latin typeface="KaTeX_Main"/>
                        </a:rPr>
                        <a:t>4.</a:t>
                      </a:r>
                      <a:r>
                        <a:rPr lang="en-AU" sz="2000">
                          <a:effectLst/>
                        </a:rPr>
                        <a:t> </a:t>
                      </a:r>
                      <a:r>
                        <a:rPr lang="en-AU" sz="2000" b="1">
                          <a:solidFill>
                            <a:srgbClr val="8C4AB2"/>
                          </a:solidFill>
                          <a:effectLst/>
                        </a:rPr>
                        <a:t>Thermoreceptors</a:t>
                      </a:r>
                      <a:endParaRPr lang="en-AU" sz="2000">
                        <a:effectLst/>
                      </a:endParaRP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>
                          <a:effectLst/>
                        </a:rPr>
                        <a:t>Temperature</a:t>
                      </a: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dirty="0">
                          <a:effectLst/>
                        </a:rPr>
                        <a:t>Skin and muscles</a:t>
                      </a:r>
                    </a:p>
                  </a:txBody>
                  <a:tcPr marL="30134" marR="30134" marT="30134" marB="30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80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ww.educationperfect.com/media/content/Science/1491169201.360681g/1491169210767-198067895913958-8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0"/>
            <a:ext cx="1148787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1800" y="1287840"/>
            <a:ext cx="11620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receptor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detects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stimulus,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sends a message to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control centre.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control centre then uses this information to decide what the body needs to do.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most cases, the control centre is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brain.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it can sometimes be other organs, such as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thyroid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gland in the throat) or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pancreas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(an organ near the stomach). What organ acts as the control centre depends on what kind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 has detected.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18682.914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30650" y="4334828"/>
            <a:ext cx="4502150" cy="253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788938"/>
            <a:ext cx="11366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quickly review the first half of the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stimulus-response model!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body's internal environment changes. This change is called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stimulus.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stimulus is detected by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receptor.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receptor then sends information to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control centre,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decides what the body needs to do.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1169424.042491g/1491169432445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4982416"/>
            <a:ext cx="9405209" cy="93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11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-1"/>
            <a:ext cx="9331325" cy="65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396874"/>
            <a:ext cx="11447360" cy="59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6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126</Words>
  <Application>Microsoft Office PowerPoint</Application>
  <PresentationFormat>Widescreen</PresentationFormat>
  <Paragraphs>80</Paragraphs>
  <Slides>34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KaTeX_Main</vt:lpstr>
      <vt:lpstr>Office Theme</vt:lpstr>
      <vt:lpstr>Stimulus-Response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Stimulus-Response Model</dc:title>
  <dc:creator>Joseph D'cruz</dc:creator>
  <cp:lastModifiedBy>Joseph D'cruz</cp:lastModifiedBy>
  <cp:revision>4</cp:revision>
  <dcterms:created xsi:type="dcterms:W3CDTF">2020-06-27T05:01:00Z</dcterms:created>
  <dcterms:modified xsi:type="dcterms:W3CDTF">2021-04-03T08:02:53Z</dcterms:modified>
</cp:coreProperties>
</file>