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91F8-2130-4DC5-9376-CC55CC164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43889-AE88-49E7-BF03-4BBC4BCBD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4F68D-328D-4451-B7E6-E40480CC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698F-DB42-4B34-AF4C-1BA7DF0232CF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6165E-94A8-4770-8929-7E8E711C9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CE10C-7292-4C6D-BF57-A1EB6C55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040A-8381-47E5-A356-276B482BDE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893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60229-F001-467D-854D-76F230A0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A498E-8562-4F34-B9A9-46A16AC45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B3354-6702-41F5-8855-60FB5B82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698F-DB42-4B34-AF4C-1BA7DF0232CF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E5610-D26D-42AC-9C2C-60BB909A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1F7E8-D475-4972-82A4-7B513793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040A-8381-47E5-A356-276B482BDE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522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913102-511B-4AEF-BD2C-63E659987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6F21B-AC41-4B26-831F-11F3F63DF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E3072-383B-4244-AD03-8C60824D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698F-DB42-4B34-AF4C-1BA7DF0232CF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F576D-75B4-433E-A992-220C5ED6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97C9D-B657-4D2B-8315-A2E59F909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040A-8381-47E5-A356-276B482BDE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418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8E59-21ED-43A0-9DD7-0FF03D1A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37323-BFF8-4859-AA8A-EC3C08FF4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21FCF-30F0-4B7C-A42B-613373AF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698F-DB42-4B34-AF4C-1BA7DF0232CF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777B1-2387-4746-AD97-08CEFEBD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E2086-51ED-4796-B9CA-194847C4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040A-8381-47E5-A356-276B482BDE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958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B803-12BE-415A-BAE3-ED3160927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D0D04-5288-4AFD-9D15-DA30600F8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739B-2A38-4C60-BD27-A7D44E7A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698F-DB42-4B34-AF4C-1BA7DF0232CF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22E41-400D-4FD0-8441-2129FB72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C9A1A-6CB7-40F4-958A-617DAC77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040A-8381-47E5-A356-276B482BDE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620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E30D-D6AD-4B66-BA1B-9F3500CD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0FB5E-F40F-4160-B49D-E4A6F9535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6E5F6-C82A-4E45-B1B7-4D8A0314B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C9FFA-7E5D-4057-95CC-F5FA77F4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698F-DB42-4B34-AF4C-1BA7DF0232CF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D7874-E76B-4CDC-82AA-B4C5727A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28B0C-6D5A-40B6-B724-4277A4DA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040A-8381-47E5-A356-276B482BDE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064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DF542-54FD-44C4-9579-4C9C7296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DD51A-2866-44B9-BE1C-3490A471B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89B46-3767-4DF5-B6FC-A7F045DBE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6FA46-19F8-40DA-90F8-52CFEF845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52072-40BE-40DE-B095-1F33929DE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AF52E6-2749-4006-8E0A-2BE14E56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698F-DB42-4B34-AF4C-1BA7DF0232CF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05FB31-09A5-4ECE-A51C-1276EC44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FD0D1-904A-4688-94DB-8E677F90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040A-8381-47E5-A356-276B482BDE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339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478B-3034-4E0B-BAA9-92376402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B9929-8B9A-4CE7-9888-2873D698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698F-DB42-4B34-AF4C-1BA7DF0232CF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00273-EA99-440C-B6C9-D59A2220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358E69-8966-4B9B-85CC-E3278DAA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040A-8381-47E5-A356-276B482BDE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426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D2729-9364-475B-9599-16861501E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698F-DB42-4B34-AF4C-1BA7DF0232CF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80EFA-DDEA-408A-8A4F-84919CAB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988EB-A39D-4D53-BBA6-C758B3EB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040A-8381-47E5-A356-276B482BDE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22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02BF-C470-4856-9FB8-C669661A6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3C22C-F78F-4EAB-ADD6-CD860413D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52746-941B-45B7-BFC5-FBC95B95B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7953A-59A6-4BD3-9EE0-D64696FB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698F-DB42-4B34-AF4C-1BA7DF0232CF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547CB-B37A-4185-9EE5-2F8B8A59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31331-D8D0-4A38-B18E-60162FB6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040A-8381-47E5-A356-276B482BDE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470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FD0B-1D62-4481-8729-60C14CA5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F434E-D84E-48F0-8DD6-97502AAB5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8E24B-C09D-4B77-A806-187667238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F859F-5E94-49A1-8256-E73229D6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698F-DB42-4B34-AF4C-1BA7DF0232CF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60DE8-77E8-4BA4-960D-C329D1AC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0C488-1870-4F1E-923D-02A3634D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040A-8381-47E5-A356-276B482BDE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714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C150D-B588-4F60-A957-E2EAA7EC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5F4E5-BE30-4B0A-A106-E2C68247D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0849F-F368-4DB7-87A3-FC4E9F9F2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6698F-DB42-4B34-AF4C-1BA7DF0232CF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425EF-C5D1-4A30-BD88-42538D03C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70432-81FC-47C9-8236-61AB1FF36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0040A-8381-47E5-A356-276B482BDE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563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SfkhEm3LfvE?feature=oembe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F_LnepMSuM4?feature=oemb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M7EAKwrRXco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B629-1E01-4013-8D57-7A09F4CE60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Biotic Factors and Competition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1F594-B938-4270-8571-05E2E3E8B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488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99AB13-3CCF-41D8-824C-80106D3BBA2E}"/>
              </a:ext>
            </a:extLst>
          </p:cNvPr>
          <p:cNvSpPr/>
          <p:nvPr/>
        </p:nvSpPr>
        <p:spPr>
          <a:xfrm>
            <a:off x="0" y="0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other type of competition is </a:t>
            </a:r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intraspecific.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between members of the </a:t>
            </a:r>
            <a:r>
              <a:rPr lang="en-US" sz="2800" b="1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same species.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Intraspecific competition takes place </a:t>
            </a:r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within a population.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'Intra' means 'within.'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Individuals in a </a:t>
            </a:r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population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may clash over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territory, mates, food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other resources. When the population contains many individuals, there can be a lot of competition, like in a massive shoal of fish all living off a small reef.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E9D5FEC-9AAA-496D-9512-2B09F5EC0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123" y="4343400"/>
            <a:ext cx="38004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108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Where's the Cuttlefish?">
            <a:hlinkClick r:id="" action="ppaction://media"/>
            <a:extLst>
              <a:ext uri="{FF2B5EF4-FFF2-40B4-BE49-F238E27FC236}">
                <a16:creationId xmlns:a16="http://schemas.microsoft.com/office/drawing/2014/main" id="{028B944B-332D-414C-969A-1D091773B7F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8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C7AC5B-F8E6-4C84-B2DC-4CA4ADA5FB9D}"/>
              </a:ext>
            </a:extLst>
          </p:cNvPr>
          <p:cNvSpPr/>
          <p:nvPr/>
        </p:nvSpPr>
        <p:spPr>
          <a:xfrm>
            <a:off x="403542" y="236349"/>
            <a:ext cx="1157509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Members of the same species tend to require the same resources.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Luckily, </a:t>
            </a:r>
            <a:r>
              <a:rPr lang="en-US" sz="32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intraspecific competition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reduced, if it's harmful to the species. Some species have unusual </a:t>
            </a:r>
            <a:r>
              <a:rPr lang="en-US" sz="32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life cycles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keep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young separated from adults.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frogs start out as tadpoles, which live in ponds and eat </a:t>
            </a:r>
            <a:r>
              <a:rPr lang="en-US" sz="32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algae.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Then they develop into land-living adult frogs and eat </a:t>
            </a:r>
            <a:r>
              <a:rPr lang="en-US" sz="32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insects.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970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509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AD0922E-18E3-4EC0-B63D-7DF9537342C8}"/>
              </a:ext>
            </a:extLst>
          </p:cNvPr>
          <p:cNvSpPr/>
          <p:nvPr/>
        </p:nvSpPr>
        <p:spPr>
          <a:xfrm>
            <a:off x="685239" y="1163122"/>
            <a:ext cx="104246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 </a:t>
            </a:r>
            <a:r>
              <a:rPr lang="en-US" sz="32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Smart Lesson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will be doing the following: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A129BF-973B-4542-BF24-53F4849AF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029174"/>
              </p:ext>
            </p:extLst>
          </p:nvPr>
        </p:nvGraphicFramePr>
        <p:xfrm>
          <a:off x="594289" y="2380178"/>
          <a:ext cx="10515600" cy="1805940"/>
        </p:xfrm>
        <a:graphic>
          <a:graphicData uri="http://schemas.openxmlformats.org/drawingml/2006/table">
            <a:tbl>
              <a:tblPr/>
              <a:tblGrid>
                <a:gridCol w="754451">
                  <a:extLst>
                    <a:ext uri="{9D8B030D-6E8A-4147-A177-3AD203B41FA5}">
                      <a16:colId xmlns:a16="http://schemas.microsoft.com/office/drawing/2014/main" val="2295362511"/>
                    </a:ext>
                  </a:extLst>
                </a:gridCol>
                <a:gridCol w="9761149">
                  <a:extLst>
                    <a:ext uri="{9D8B030D-6E8A-4147-A177-3AD203B41FA5}">
                      <a16:colId xmlns:a16="http://schemas.microsoft.com/office/drawing/2014/main" val="22405487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>
                          <a:effectLst/>
                          <a:latin typeface="KaTeX_Main"/>
                        </a:rPr>
                        <a:t>1.</a:t>
                      </a:r>
                      <a:endParaRPr lang="en-AU" sz="32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dirty="0">
                          <a:solidFill>
                            <a:srgbClr val="009900"/>
                          </a:solidFill>
                          <a:effectLst/>
                        </a:rPr>
                        <a:t>Clarifying</a:t>
                      </a:r>
                      <a:r>
                        <a:rPr lang="en-US" sz="3200" b="1" dirty="0">
                          <a:effectLst/>
                        </a:rPr>
                        <a:t> that </a:t>
                      </a:r>
                      <a:r>
                        <a:rPr lang="en-US" sz="3200" b="1" dirty="0">
                          <a:solidFill>
                            <a:srgbClr val="00B6EE"/>
                          </a:solidFill>
                          <a:effectLst/>
                        </a:rPr>
                        <a:t>biotic factors</a:t>
                      </a:r>
                      <a:r>
                        <a:rPr lang="en-US" sz="3200" b="1" dirty="0">
                          <a:effectLst/>
                        </a:rPr>
                        <a:t> interact with each other.</a:t>
                      </a:r>
                      <a:endParaRPr lang="en-US" sz="32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977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>
                          <a:effectLst/>
                          <a:latin typeface="KaTeX_Main"/>
                        </a:rPr>
                        <a:t>2.</a:t>
                      </a:r>
                      <a:endParaRPr lang="en-AU" sz="32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dirty="0">
                          <a:solidFill>
                            <a:srgbClr val="009900"/>
                          </a:solidFill>
                          <a:effectLst/>
                        </a:rPr>
                        <a:t>Defining</a:t>
                      </a:r>
                      <a:r>
                        <a:rPr lang="en-US" sz="3200" b="1" dirty="0">
                          <a:effectLst/>
                        </a:rPr>
                        <a:t> the term </a:t>
                      </a:r>
                      <a:r>
                        <a:rPr lang="en-US" sz="3200" b="1" dirty="0">
                          <a:solidFill>
                            <a:srgbClr val="B81AE0"/>
                          </a:solidFill>
                          <a:effectLst/>
                        </a:rPr>
                        <a:t>interspecific competition.</a:t>
                      </a:r>
                      <a:endParaRPr lang="en-US" sz="32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493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>
                          <a:effectLst/>
                          <a:latin typeface="KaTeX_Main"/>
                        </a:rPr>
                        <a:t>3.</a:t>
                      </a:r>
                      <a:endParaRPr lang="en-AU" sz="32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dirty="0">
                          <a:solidFill>
                            <a:srgbClr val="009900"/>
                          </a:solidFill>
                          <a:effectLst/>
                        </a:rPr>
                        <a:t>Defining</a:t>
                      </a:r>
                      <a:r>
                        <a:rPr lang="en-US" sz="3200" b="1" dirty="0">
                          <a:effectLst/>
                        </a:rPr>
                        <a:t> the term </a:t>
                      </a:r>
                      <a:r>
                        <a:rPr lang="en-US" sz="3200" b="1" dirty="0">
                          <a:solidFill>
                            <a:srgbClr val="00B6EE"/>
                          </a:solidFill>
                          <a:effectLst/>
                        </a:rPr>
                        <a:t>intraspecific competition.</a:t>
                      </a:r>
                      <a:endParaRPr lang="en-US" sz="32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456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12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Great Barrier Reef, Australia - Lonely Planet travel video">
            <a:hlinkClick r:id="" action="ppaction://media"/>
            <a:extLst>
              <a:ext uri="{FF2B5EF4-FFF2-40B4-BE49-F238E27FC236}">
                <a16:creationId xmlns:a16="http://schemas.microsoft.com/office/drawing/2014/main" id="{9A9AEB7E-FBCB-4E8F-B1C5-306C46F5AA4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7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2C1063-F39D-460B-BF8C-19B04C4E8FCF}"/>
              </a:ext>
            </a:extLst>
          </p:cNvPr>
          <p:cNvSpPr/>
          <p:nvPr/>
        </p:nvSpPr>
        <p:spPr>
          <a:xfrm>
            <a:off x="494664" y="428178"/>
            <a:ext cx="675195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Biotic factors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include the living parts of an ecosystem!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Great Barrier Reef is home to </a:t>
            </a:r>
            <a:r>
              <a:rPr lang="en-US" sz="32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millions of organisms.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obvious ones are fish, </a:t>
            </a:r>
            <a:r>
              <a:rPr lang="en-US" sz="32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molluscs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and turtles. It's one of the </a:t>
            </a:r>
            <a:r>
              <a:rPr lang="en-US" sz="32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most diverse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ecosystems on Earth. Even the reef itself is made of living things - did you know that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sponges and corals are animals?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B72C2E-E153-44A3-8A80-C39F7AB0F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619" y="1417321"/>
            <a:ext cx="4929144" cy="327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29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FDF77A-621C-473D-B5AC-ADEBB91C19F0}"/>
              </a:ext>
            </a:extLst>
          </p:cNvPr>
          <p:cNvSpPr/>
          <p:nvPr/>
        </p:nvSpPr>
        <p:spPr>
          <a:xfrm>
            <a:off x="380048" y="189925"/>
            <a:ext cx="114385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Biotic factors can </a:t>
            </a:r>
            <a:r>
              <a:rPr lang="en-US" sz="24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interact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many ways.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of the best known interactions between biotic factors is </a:t>
            </a:r>
            <a:r>
              <a:rPr lang="en-US" sz="24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predation.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Predation occurs when one animal (the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predator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kills and </a:t>
            </a:r>
            <a:r>
              <a:rPr lang="en-US" sz="24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eats another animal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(the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prey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Sharks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very effective predators, with many adaptations for hunting other animals. Their </a:t>
            </a:r>
            <a:r>
              <a:rPr lang="en-US" sz="24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streamlined bodies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allow them to swim quietly and quickly. Their sense of smell is phenomenal and they can even detect the </a:t>
            </a:r>
            <a:r>
              <a:rPr lang="en-US" sz="24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electricity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produced by nerve cells in their prey.</a:t>
            </a:r>
          </a:p>
        </p:txBody>
      </p:sp>
      <p:pic>
        <p:nvPicPr>
          <p:cNvPr id="3" name="1509322738.79067">
            <a:hlinkClick r:id="" action="ppaction://media"/>
            <a:extLst>
              <a:ext uri="{FF2B5EF4-FFF2-40B4-BE49-F238E27FC236}">
                <a16:creationId xmlns:a16="http://schemas.microsoft.com/office/drawing/2014/main" id="{10DB8687-83C5-4596-8953-A7730F87430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63240" y="3720465"/>
            <a:ext cx="5577840" cy="313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8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DFA741-EAB9-4842-8397-E1DCA1FC9E3C}"/>
              </a:ext>
            </a:extLst>
          </p:cNvPr>
          <p:cNvSpPr/>
          <p:nvPr/>
        </p:nvSpPr>
        <p:spPr>
          <a:xfrm>
            <a:off x="-7938" y="422226"/>
            <a:ext cx="1219993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Competition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another way that organisms </a:t>
            </a:r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interact.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may have competitions with your friends sometimes, like an arm wrestle or a game of cricket.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nature, competition isn't just a sport, it can be a life and death matter. Organisms have to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compete for resources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food, shelter and mating opportunities.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2970.70421">
            <a:hlinkClick r:id="" action="ppaction://media"/>
            <a:extLst>
              <a:ext uri="{FF2B5EF4-FFF2-40B4-BE49-F238E27FC236}">
                <a16:creationId xmlns:a16="http://schemas.microsoft.com/office/drawing/2014/main" id="{1AB4BA4B-8424-41AE-B947-B7968F73D97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44030" y="4001348"/>
            <a:ext cx="5642769" cy="285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5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CC645B-413D-4E42-95D0-571C8722F01E}"/>
              </a:ext>
            </a:extLst>
          </p:cNvPr>
          <p:cNvSpPr/>
          <p:nvPr/>
        </p:nvSpPr>
        <p:spPr>
          <a:xfrm>
            <a:off x="494982" y="354598"/>
            <a:ext cx="1130077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Interspecific competition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occurs between members of </a:t>
            </a:r>
            <a:r>
              <a:rPr lang="en-US" sz="2800" b="1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different species.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organisms compete, they are both trying to get the </a:t>
            </a: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same resource,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whether it be food, water or shelter. For example, a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great white shark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28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Carcharodon </a:t>
            </a:r>
            <a:r>
              <a:rPr lang="en-US" sz="2800" b="0" i="1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carcharias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may clash with an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orca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28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Orcinus orca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for food.</a:t>
            </a:r>
          </a:p>
        </p:txBody>
      </p:sp>
      <p:pic>
        <p:nvPicPr>
          <p:cNvPr id="3" name="1509324169.5676">
            <a:hlinkClick r:id="" action="ppaction://media"/>
            <a:extLst>
              <a:ext uri="{FF2B5EF4-FFF2-40B4-BE49-F238E27FC236}">
                <a16:creationId xmlns:a16="http://schemas.microsoft.com/office/drawing/2014/main" id="{F1150A60-8AB3-41FF-8E3C-5C73CB12624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63340" y="3463290"/>
            <a:ext cx="4526280" cy="339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9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7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C8E21E-E646-468B-85F5-841EFFF1825F}"/>
              </a:ext>
            </a:extLst>
          </p:cNvPr>
          <p:cNvSpPr/>
          <p:nvPr/>
        </p:nvSpPr>
        <p:spPr>
          <a:xfrm>
            <a:off x="952500" y="366623"/>
            <a:ext cx="107975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Sponges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corals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look similar and are both important groups in the Great Barrier Reef.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they grow, they actually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build the reef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itself, but they also get in each other's way.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Different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sponge and coral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species compete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each other to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grow faster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reproduce more efficiently,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order to occupy more of the reef.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92F5EA2-7385-42CC-ADA1-6C7DFC68F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314825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58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Interspecific and Intraspecific Competition">
            <a:hlinkClick r:id="" action="ppaction://media"/>
            <a:extLst>
              <a:ext uri="{FF2B5EF4-FFF2-40B4-BE49-F238E27FC236}">
                <a16:creationId xmlns:a16="http://schemas.microsoft.com/office/drawing/2014/main" id="{0105A8E6-7D9F-44CF-A788-5C2CCA785D5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8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42</Words>
  <Application>Microsoft Office PowerPoint</Application>
  <PresentationFormat>Widescreen</PresentationFormat>
  <Paragraphs>42</Paragraphs>
  <Slides>13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KaTeX_Main</vt:lpstr>
      <vt:lpstr>Office Theme</vt:lpstr>
      <vt:lpstr>Biotic Factors and Competition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Biotic Factors and Competition</dc:title>
  <dc:creator>Jean D'cruz</dc:creator>
  <cp:lastModifiedBy>Jean D'cruz</cp:lastModifiedBy>
  <cp:revision>2</cp:revision>
  <dcterms:created xsi:type="dcterms:W3CDTF">2020-05-28T11:38:52Z</dcterms:created>
  <dcterms:modified xsi:type="dcterms:W3CDTF">2020-05-28T11:53:13Z</dcterms:modified>
</cp:coreProperties>
</file>