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5DF6-3DC1-4C36-8808-1703B3C64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27099-B649-476A-BFE3-B2F60F945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2AF5C-54EE-44CB-898A-DBE5081E2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7953-2C04-4144-9E8A-F1C2E03A85EA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5A1B4-0E29-4DDF-B35C-AB1E6D6F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3A4FC-CA1F-4886-9D23-2BC53AAC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151E-DD95-4C6A-85FA-6197851ABF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213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E294-81AA-4D95-A65F-A2057F1D3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0A226-2D35-414F-A3C6-AB5ACF46B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976A8-1D49-4C64-B024-53763E4E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7953-2C04-4144-9E8A-F1C2E03A85EA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37B34-937D-4CD5-8675-5401F6041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A36F-11F7-44CA-BCB7-8159120D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151E-DD95-4C6A-85FA-6197851ABF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049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72777A-4202-44E7-89C8-2ECB642D0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5E4FB-D39E-4D48-B22B-FACBAB76E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51C5A-2D42-40B1-8A3B-7816C014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7953-2C04-4144-9E8A-F1C2E03A85EA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C82FE-C840-42D1-9770-C627FE41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8E4F2-11AA-47F6-9A46-89D0D6018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151E-DD95-4C6A-85FA-6197851ABF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97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C4D6-FDDA-4132-ABCE-D566B71E4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26AB1-9025-4149-AB9C-6A325E1A5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AC39B-5A12-40AD-908C-B731B93C1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7953-2C04-4144-9E8A-F1C2E03A85EA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58167-B31D-4409-B268-FF2F7327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742E5-C368-4151-89BC-DBB41806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151E-DD95-4C6A-85FA-6197851ABF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340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5367-A2A6-4C47-8A81-3B7ED7CB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C5010-5C72-4103-9B3C-FA71D15E8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193B7-158C-460D-B05D-07058A3E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7953-2C04-4144-9E8A-F1C2E03A85EA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521C6-0A2A-491E-90D2-DF92D4C0E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4AA30-A37E-499D-8782-C79266BA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151E-DD95-4C6A-85FA-6197851ABF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653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A45EF-9ACA-4705-B0F0-7A4E99950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FB732-3F00-4704-8213-47CC5E246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FF594-0475-4C89-8996-44CF732AB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7D204-88AC-4BA2-90C8-0716A00F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7953-2C04-4144-9E8A-F1C2E03A85EA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92A22-7141-4D94-A8DF-81B918B27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80F36-47C3-436C-9028-601A0FE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151E-DD95-4C6A-85FA-6197851ABF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468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715AD-6429-4CD0-952D-B306FE15C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03EB7-674E-441E-88C5-9E99E5B23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17E9C-FA9B-42B4-AB25-B5155B884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E98485-7C75-4724-BFE6-0A59FAB2A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8DDC5-39D2-4AD2-A4CE-EB5774E2B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8DAECB-2967-4955-B3C5-94DA9551A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7953-2C04-4144-9E8A-F1C2E03A85EA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5D28AF-2E02-43B4-848F-1F0E6250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EC810B-79AF-4E39-92D6-FA77F23F2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151E-DD95-4C6A-85FA-6197851ABF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531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B7B4-D64F-462B-AA8D-11837697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B3A491-3AB1-4FC8-B938-FAE3021E7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7953-2C04-4144-9E8A-F1C2E03A85EA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B87A5-9F2E-4783-B4E9-60F00F79D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AC0C8-3A8A-4C77-8749-4028E9A34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151E-DD95-4C6A-85FA-6197851ABF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053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28ED2-6992-44CB-8218-F0B2F74D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7953-2C04-4144-9E8A-F1C2E03A85EA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A7AA86-D67F-4CEA-9E49-E86C5D8CB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0F071-F641-4B9E-8474-0A08804B3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151E-DD95-4C6A-85FA-6197851ABF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795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00BE-6EA2-45F0-88EF-75EFADBFD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FD3C-88F1-4AD7-84A4-E6838A71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05F60-1A96-42BA-8B01-4AE783387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FED8D-CDC0-4E93-9263-3B3D5BC03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7953-2C04-4144-9E8A-F1C2E03A85EA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8011A-2C59-4C41-A082-12C8FFCA1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C7F69-8D40-42CF-AA6B-2DD15093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151E-DD95-4C6A-85FA-6197851ABF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226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82A61-1F3F-4955-A491-6A493A815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36EF2-B266-4AEA-8278-4AD5A93E5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489AD-05BB-4C80-89EC-076B75615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5EB89-9FC3-4C5B-B845-F2895FAF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7953-2C04-4144-9E8A-F1C2E03A85EA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0C0A9-0840-48CA-A73E-5D37DFC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543B0-C5C8-4E90-8F05-D51CF559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151E-DD95-4C6A-85FA-6197851ABF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527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9FC7D-3EA6-4AAC-AECF-5FA19C32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6D503-649D-421B-8BD1-26AE46FC0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F5ABC-7FF6-4685-B727-3C8182D52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87953-2C04-4144-9E8A-F1C2E03A85EA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F3BC0-AB8B-4C88-9DF6-F611C9C8B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9EF8E-B761-400E-A7FE-E55AD9EA3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D151E-DD95-4C6A-85FA-6197851ABF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606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YRZocdRNxSw?feature=oembe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3A4BC-EF84-4A88-8B26-50B56FC6FD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Consumers and Decomposers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DC090-DD49-45E6-B2D3-8B5C253AA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578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55A78B-BC1E-46DD-969F-D586E1727BF6}"/>
              </a:ext>
            </a:extLst>
          </p:cNvPr>
          <p:cNvSpPr/>
          <p:nvPr/>
        </p:nvSpPr>
        <p:spPr>
          <a:xfrm>
            <a:off x="0" y="582067"/>
            <a:ext cx="1145285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Microorganisms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play a special role in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decomposition.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Microorganisms include all organisms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too small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be seen with the naked eye. They can be found </a:t>
            </a:r>
            <a:r>
              <a:rPr lang="en-US" sz="28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almost anywhere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Earth! Even though we can't see them, they have a huge impact on us and the environment!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Bacteria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fungi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an example of microorganisms.</a:t>
            </a:r>
          </a:p>
        </p:txBody>
      </p:sp>
      <p:pic>
        <p:nvPicPr>
          <p:cNvPr id="3" name="1519782367.11396">
            <a:hlinkClick r:id="" action="ppaction://media"/>
            <a:extLst>
              <a:ext uri="{FF2B5EF4-FFF2-40B4-BE49-F238E27FC236}">
                <a16:creationId xmlns:a16="http://schemas.microsoft.com/office/drawing/2014/main" id="{1D6F66D9-BCF7-4FC4-AE0B-7C95FC977F0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74720" y="4097192"/>
            <a:ext cx="4800600" cy="269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1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54B88D-4C56-4A75-9425-944272BB8234}"/>
              </a:ext>
            </a:extLst>
          </p:cNvPr>
          <p:cNvSpPr/>
          <p:nvPr/>
        </p:nvSpPr>
        <p:spPr>
          <a:xfrm>
            <a:off x="494030" y="468898"/>
            <a:ext cx="1125601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Another thing organisms do is </a:t>
            </a:r>
            <a:r>
              <a:rPr lang="en-US" sz="28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excrete.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generate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waste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builds up in the soil.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Organisms that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eat this waste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get energy are called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detritivores.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waste itself is known as 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detritus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a biologist. Many burrowing animals, such as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earthworms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other annelids, are detritivores.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8E1B748-804A-4AD7-B007-6E499B377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510" y="4008328"/>
            <a:ext cx="4284980" cy="284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585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3D83DD-1A91-446C-ACF3-D5957736071E}"/>
              </a:ext>
            </a:extLst>
          </p:cNvPr>
          <p:cNvSpPr/>
          <p:nvPr/>
        </p:nvSpPr>
        <p:spPr>
          <a:xfrm>
            <a:off x="403224" y="543858"/>
            <a:ext cx="113468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Smart Lesson, we will focus on </a:t>
            </a:r>
            <a:r>
              <a:rPr lang="en-US" sz="28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consumers and decomposers.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the end of the lesson, you should be able to:</a:t>
            </a:r>
            <a:endParaRPr lang="en-AU" sz="2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9616BFC-C5F3-4C23-A4AD-84ACE95F4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877240"/>
              </p:ext>
            </p:extLst>
          </p:nvPr>
        </p:nvGraphicFramePr>
        <p:xfrm>
          <a:off x="-1" y="1692434"/>
          <a:ext cx="11750039" cy="3749040"/>
        </p:xfrm>
        <a:graphic>
          <a:graphicData uri="http://schemas.openxmlformats.org/drawingml/2006/table">
            <a:tbl>
              <a:tblPr/>
              <a:tblGrid>
                <a:gridCol w="2136371">
                  <a:extLst>
                    <a:ext uri="{9D8B030D-6E8A-4147-A177-3AD203B41FA5}">
                      <a16:colId xmlns:a16="http://schemas.microsoft.com/office/drawing/2014/main" val="2622366685"/>
                    </a:ext>
                  </a:extLst>
                </a:gridCol>
                <a:gridCol w="9613668">
                  <a:extLst>
                    <a:ext uri="{9D8B030D-6E8A-4147-A177-3AD203B41FA5}">
                      <a16:colId xmlns:a16="http://schemas.microsoft.com/office/drawing/2014/main" val="3476572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br>
                        <a:rPr lang="en-AU" sz="3600">
                          <a:effectLst/>
                          <a:latin typeface="KaTeX_Main"/>
                        </a:rPr>
                      </a:br>
                      <a:r>
                        <a:rPr lang="en-AU" sz="3600">
                          <a:effectLst/>
                          <a:latin typeface="KaTeX_Main"/>
                        </a:rPr>
                        <a:t>1.</a:t>
                      </a:r>
                      <a:endParaRPr lang="en-AU" sz="36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1">
                          <a:solidFill>
                            <a:srgbClr val="009900"/>
                          </a:solidFill>
                          <a:effectLst/>
                        </a:rPr>
                        <a:t>Describe</a:t>
                      </a:r>
                      <a:r>
                        <a:rPr lang="en-US" sz="3600" b="1">
                          <a:effectLst/>
                        </a:rPr>
                        <a:t> what a </a:t>
                      </a:r>
                      <a:r>
                        <a:rPr lang="en-US" sz="3600" b="1">
                          <a:solidFill>
                            <a:srgbClr val="B81AE0"/>
                          </a:solidFill>
                          <a:effectLst/>
                        </a:rPr>
                        <a:t>consumer</a:t>
                      </a:r>
                      <a:r>
                        <a:rPr lang="en-US" sz="3600" b="1">
                          <a:effectLst/>
                        </a:rPr>
                        <a:t> is.</a:t>
                      </a:r>
                      <a:endParaRPr lang="en-US" sz="36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780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sz="3600">
                          <a:effectLst/>
                          <a:latin typeface="KaTeX_Main"/>
                        </a:rPr>
                        <a:t>2.</a:t>
                      </a:r>
                      <a:endParaRPr lang="en-AU" sz="36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1" dirty="0">
                          <a:solidFill>
                            <a:srgbClr val="009900"/>
                          </a:solidFill>
                          <a:effectLst/>
                        </a:rPr>
                        <a:t>Define</a:t>
                      </a:r>
                      <a:r>
                        <a:rPr lang="en-US" sz="3600" b="1" dirty="0">
                          <a:effectLst/>
                        </a:rPr>
                        <a:t> the terms </a:t>
                      </a:r>
                      <a:r>
                        <a:rPr lang="en-US" sz="3600" b="1" dirty="0">
                          <a:solidFill>
                            <a:srgbClr val="B81AE0"/>
                          </a:solidFill>
                          <a:effectLst/>
                        </a:rPr>
                        <a:t>herbivore, carnivore and omnivore.</a:t>
                      </a:r>
                      <a:endParaRPr lang="en-US" sz="36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27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sz="3600">
                          <a:effectLst/>
                          <a:latin typeface="KaTeX_Main"/>
                        </a:rPr>
                        <a:t>3.</a:t>
                      </a:r>
                      <a:endParaRPr lang="en-AU" sz="36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1">
                          <a:solidFill>
                            <a:srgbClr val="009900"/>
                          </a:solidFill>
                          <a:effectLst/>
                        </a:rPr>
                        <a:t>Describe</a:t>
                      </a:r>
                      <a:r>
                        <a:rPr lang="en-US" sz="3600" b="1">
                          <a:effectLst/>
                        </a:rPr>
                        <a:t> the </a:t>
                      </a:r>
                      <a:r>
                        <a:rPr lang="en-US" sz="3600" b="1">
                          <a:solidFill>
                            <a:srgbClr val="FB6611"/>
                          </a:solidFill>
                          <a:effectLst/>
                        </a:rPr>
                        <a:t>different levels</a:t>
                      </a:r>
                      <a:r>
                        <a:rPr lang="en-US" sz="3600" b="1">
                          <a:effectLst/>
                        </a:rPr>
                        <a:t> of consumers.</a:t>
                      </a:r>
                      <a:endParaRPr lang="en-US" sz="36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80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sz="3600">
                          <a:effectLst/>
                          <a:latin typeface="KaTeX_Main"/>
                        </a:rPr>
                        <a:t>4.</a:t>
                      </a:r>
                      <a:endParaRPr lang="en-AU" sz="36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1" dirty="0">
                          <a:solidFill>
                            <a:srgbClr val="009900"/>
                          </a:solidFill>
                          <a:effectLst/>
                        </a:rPr>
                        <a:t>Explain</a:t>
                      </a:r>
                      <a:r>
                        <a:rPr lang="en-US" sz="3600" b="1" dirty="0">
                          <a:effectLst/>
                        </a:rPr>
                        <a:t> what a </a:t>
                      </a:r>
                      <a:r>
                        <a:rPr lang="en-US" sz="3600" b="1" dirty="0">
                          <a:solidFill>
                            <a:srgbClr val="00B6EE"/>
                          </a:solidFill>
                          <a:effectLst/>
                        </a:rPr>
                        <a:t>decomposer</a:t>
                      </a:r>
                      <a:r>
                        <a:rPr lang="en-US" sz="3600" b="1" dirty="0">
                          <a:effectLst/>
                        </a:rPr>
                        <a:t> is.</a:t>
                      </a:r>
                      <a:endParaRPr lang="en-US" sz="36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706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523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399E42-E630-47B9-9533-DA62F1DB7E88}"/>
              </a:ext>
            </a:extLst>
          </p:cNvPr>
          <p:cNvSpPr/>
          <p:nvPr/>
        </p:nvSpPr>
        <p:spPr>
          <a:xfrm>
            <a:off x="1111250" y="177780"/>
            <a:ext cx="102044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Consumers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gain energy by </a:t>
            </a:r>
            <a:r>
              <a:rPr lang="en-US" sz="3200" b="1" i="0" dirty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eating other organisms.</a:t>
            </a:r>
            <a:endParaRPr lang="en-US" sz="32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Consumers need to eat other organisms to </a:t>
            </a:r>
            <a:r>
              <a:rPr lang="en-US" sz="32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survive.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5153.95425">
            <a:hlinkClick r:id="" action="ppaction://media"/>
            <a:extLst>
              <a:ext uri="{FF2B5EF4-FFF2-40B4-BE49-F238E27FC236}">
                <a16:creationId xmlns:a16="http://schemas.microsoft.com/office/drawing/2014/main" id="{EC104986-24CE-44B3-8944-D1666C81802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90799" y="2519700"/>
            <a:ext cx="7509231" cy="416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2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6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Different Animal Types - Covering Herbivores, Carnivores, Omnivores, Diurnal, Nocturnal">
            <a:hlinkClick r:id="" action="ppaction://media"/>
            <a:extLst>
              <a:ext uri="{FF2B5EF4-FFF2-40B4-BE49-F238E27FC236}">
                <a16:creationId xmlns:a16="http://schemas.microsoft.com/office/drawing/2014/main" id="{71C8DAF6-F675-4F5D-B671-ACC9D11F224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5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467802-03C8-43C0-A5FE-E40CFCDD3AFF}"/>
              </a:ext>
            </a:extLst>
          </p:cNvPr>
          <p:cNvSpPr/>
          <p:nvPr/>
        </p:nvSpPr>
        <p:spPr>
          <a:xfrm>
            <a:off x="1362979" y="182880"/>
            <a:ext cx="84144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Consumers can be broken up into three groups: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3ACE59-085B-444D-96B5-886C85748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34" y="946785"/>
            <a:ext cx="11737932" cy="496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74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E6A96D-1FD0-4D9E-AB7C-95BFB52C2DE4}"/>
              </a:ext>
            </a:extLst>
          </p:cNvPr>
          <p:cNvSpPr/>
          <p:nvPr/>
        </p:nvSpPr>
        <p:spPr>
          <a:xfrm>
            <a:off x="654368" y="491828"/>
            <a:ext cx="1075277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Consumers can be broken down to different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levels.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Herbivores,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animals that </a:t>
            </a:r>
            <a:r>
              <a:rPr lang="en-US" sz="28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feed directly on producers,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called </a:t>
            </a:r>
            <a:r>
              <a:rPr lang="en-US" sz="2800" b="1" i="0" dirty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first order consumers.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koala is an example of a first order consumer, since it mainly eats eucalyptus leaves.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6FA6DDF-2D0D-4D4B-A8A1-64C3E87C9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62" y="4053840"/>
            <a:ext cx="380047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479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6CAD10-BC07-4B57-AF71-09B7EBD3C500}"/>
              </a:ext>
            </a:extLst>
          </p:cNvPr>
          <p:cNvSpPr/>
          <p:nvPr/>
        </p:nvSpPr>
        <p:spPr>
          <a:xfrm>
            <a:off x="517842" y="234940"/>
            <a:ext cx="844327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Animals that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consume herbivores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US" sz="28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second order consumers.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Second order consumers can be either 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carnivores,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they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just eat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first order consumers, or </a:t>
            </a:r>
            <a:r>
              <a:rPr lang="en-US" sz="2800" b="1" i="0" dirty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omnivores,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they eat first order consumers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plants.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tiger quolls are carnivorous second order consumers because they only eat other animals. Bilbies are omnivorous second order consumers, because they eat insects and plants.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54516E1-C9B3-40DA-AB2F-5C0972CA2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062" y="845820"/>
            <a:ext cx="2983938" cy="226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F819542-8E33-4375-98C0-11CF9D019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062" y="3429000"/>
            <a:ext cx="285750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92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6AF160-1FE8-40FA-BB47-F94A24AA6149}"/>
              </a:ext>
            </a:extLst>
          </p:cNvPr>
          <p:cNvSpPr/>
          <p:nvPr/>
        </p:nvSpPr>
        <p:spPr>
          <a:xfrm>
            <a:off x="381000" y="219482"/>
            <a:ext cx="11277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Third order consumers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eat lower order consumers and are sometimes called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final consumers.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Examples of third order consumers include humans, sharks and raptors.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13CFE12-6383-4319-8B2D-5C4CBD1D5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282" y="34290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5964B2D-6800-49A7-8554-90D142D34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2" y="34290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8CD980A5-B201-4296-AC8A-F7C90E592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807" y="3429000"/>
            <a:ext cx="38004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245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EFAC77-EDE8-44C5-A180-8A18E564C270}"/>
              </a:ext>
            </a:extLst>
          </p:cNvPr>
          <p:cNvSpPr/>
          <p:nvPr/>
        </p:nvSpPr>
        <p:spPr>
          <a:xfrm>
            <a:off x="0" y="45720"/>
            <a:ext cx="850392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Decomposers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organisms that gain energy by </a:t>
            </a:r>
            <a:r>
              <a:rPr lang="en-US" sz="28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breaking down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dead or decaying organisms.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of the most common decomposers are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worms, slugs, snails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fungi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mushrooms.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they break down dead or decaying organisms,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decomposers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return </a:t>
            </a:r>
            <a:r>
              <a:rPr lang="en-US" sz="28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nutrients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 soil. These nutrients can be </a:t>
            </a:r>
            <a:r>
              <a:rPr lang="en-US" sz="28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used by producers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grow!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Fungi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especially good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 returning nutrients to the soil</a:t>
            </a:r>
          </a:p>
        </p:txBody>
      </p:sp>
      <p:pic>
        <p:nvPicPr>
          <p:cNvPr id="3" name="1509324337.32491">
            <a:hlinkClick r:id="" action="ppaction://media"/>
            <a:extLst>
              <a:ext uri="{FF2B5EF4-FFF2-40B4-BE49-F238E27FC236}">
                <a16:creationId xmlns:a16="http://schemas.microsoft.com/office/drawing/2014/main" id="{148D0849-C121-441A-9A02-A0386041004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795260" y="1062990"/>
            <a:ext cx="4206240" cy="236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3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48</Words>
  <Application>Microsoft Office PowerPoint</Application>
  <PresentationFormat>Widescreen</PresentationFormat>
  <Paragraphs>44</Paragraphs>
  <Slides>11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KaTeX_Main</vt:lpstr>
      <vt:lpstr>Office Theme</vt:lpstr>
      <vt:lpstr>Consumers and Decomposers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Consumers and Decomposers</dc:title>
  <dc:creator>Jean D'cruz</dc:creator>
  <cp:lastModifiedBy>Jean D'cruz</cp:lastModifiedBy>
  <cp:revision>1</cp:revision>
  <dcterms:created xsi:type="dcterms:W3CDTF">2020-05-28T12:22:15Z</dcterms:created>
  <dcterms:modified xsi:type="dcterms:W3CDTF">2020-05-28T12:28:13Z</dcterms:modified>
</cp:coreProperties>
</file>