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31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14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6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44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4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8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0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75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63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18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60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B3E5-C1FE-42B7-8041-C31F8463F555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6A7A-E2BB-44FA-8142-0311CC4697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0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world-nuclear.org/information-library/safety-and-security/safety-of-plants/fukushima-accident.asp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Flooding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0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666" y="355938"/>
            <a:ext cx="116501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Flooding can </a:t>
            </a:r>
            <a:r>
              <a:rPr lang="en-AU" sz="2800" b="1" i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help</a:t>
            </a:r>
            <a:r>
              <a:rPr lang="en-AU" sz="28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areas, especially ones affected by </a:t>
            </a:r>
            <a:r>
              <a:rPr lang="en-AU" sz="2800" b="1" i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drought.</a:t>
            </a:r>
            <a:endParaRPr lang="en-AU" sz="2800" b="1" i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floods that filled Lake Eyre in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2011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ended a dry spell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lasted for almost a decade. The lake exploded with life, which attracted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80%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Australia's majestic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pelicans.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54356128.258131g/1454356140500-10817938566677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32" y="2602707"/>
            <a:ext cx="5469468" cy="44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8266" y="221181"/>
            <a:ext cx="108373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7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have seen that </a:t>
            </a:r>
            <a:r>
              <a:rPr lang="en-AU" sz="27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sz="27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carried by run-off can produce dangerous algal blooms.</a:t>
            </a:r>
          </a:p>
          <a:p>
            <a:pPr algn="ctr"/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if they reach plants in </a:t>
            </a:r>
            <a:r>
              <a:rPr lang="en-AU" sz="27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drought-prone areas,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make up a once-in-a-lifetime meal. Plants like </a:t>
            </a:r>
            <a:r>
              <a:rPr lang="en-AU" sz="27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cacti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7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mouse-ear cress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7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Arabidopsis thaliana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use them to flower, reproduce and grow.</a:t>
            </a:r>
          </a:p>
          <a:p>
            <a:pPr algn="ctr"/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 sense, </a:t>
            </a:r>
            <a:r>
              <a:rPr lang="en-AU" sz="27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floods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what bring life to these areas, even though they cause massive damage elsewhere. In the long run, they keep many of Australia's </a:t>
            </a:r>
            <a:r>
              <a:rPr lang="en-AU" sz="27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desert ecosystems</a:t>
            </a:r>
            <a:r>
              <a:rPr lang="en-AU" sz="27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ticking.</a:t>
            </a:r>
            <a:endParaRPr lang="en-AU" sz="27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99633369.783021g/1499633371083-272207770585334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4495800"/>
            <a:ext cx="3800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43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7114" y="847209"/>
            <a:ext cx="7760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A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13936"/>
              </p:ext>
            </p:extLst>
          </p:nvPr>
        </p:nvGraphicFramePr>
        <p:xfrm>
          <a:off x="719666" y="1725031"/>
          <a:ext cx="10515600" cy="1805940"/>
        </p:xfrm>
        <a:graphic>
          <a:graphicData uri="http://schemas.openxmlformats.org/drawingml/2006/table">
            <a:tbl>
              <a:tblPr/>
              <a:tblGrid>
                <a:gridCol w="719667">
                  <a:extLst>
                    <a:ext uri="{9D8B030D-6E8A-4147-A177-3AD203B41FA5}">
                      <a16:colId xmlns:a16="http://schemas.microsoft.com/office/drawing/2014/main" val="3510891589"/>
                    </a:ext>
                  </a:extLst>
                </a:gridCol>
                <a:gridCol w="9795933">
                  <a:extLst>
                    <a:ext uri="{9D8B030D-6E8A-4147-A177-3AD203B41FA5}">
                      <a16:colId xmlns:a16="http://schemas.microsoft.com/office/drawing/2014/main" val="2751933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1.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solidFill>
                            <a:srgbClr val="00B6EE"/>
                          </a:solidFill>
                          <a:effectLst/>
                        </a:rPr>
                        <a:t>Identify</a:t>
                      </a:r>
                      <a:r>
                        <a:rPr lang="en-AU" sz="3200" b="1">
                          <a:effectLst/>
                        </a:rPr>
                        <a:t> what </a:t>
                      </a:r>
                      <a:r>
                        <a:rPr lang="en-AU" sz="3200" b="1">
                          <a:solidFill>
                            <a:srgbClr val="00B6EE"/>
                          </a:solidFill>
                          <a:effectLst/>
                        </a:rPr>
                        <a:t>flooding</a:t>
                      </a:r>
                      <a:r>
                        <a:rPr lang="en-AU" sz="3200" b="1">
                          <a:effectLst/>
                        </a:rPr>
                        <a:t> is.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70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2.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3200" b="1" dirty="0">
                          <a:effectLst/>
                        </a:rPr>
                        <a:t> some environmental </a:t>
                      </a:r>
                      <a:r>
                        <a:rPr lang="en-AU" sz="3200" b="1" dirty="0">
                          <a:solidFill>
                            <a:srgbClr val="FB6611"/>
                          </a:solidFill>
                          <a:effectLst/>
                        </a:rPr>
                        <a:t>hazards</a:t>
                      </a:r>
                      <a:r>
                        <a:rPr lang="en-AU" sz="3200" b="1" dirty="0">
                          <a:effectLst/>
                        </a:rPr>
                        <a:t> of flooding.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27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3.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3200" b="1" dirty="0">
                          <a:effectLst/>
                        </a:rPr>
                        <a:t> some environmental </a:t>
                      </a:r>
                      <a:r>
                        <a:rPr lang="en-AU" sz="3200" b="1" dirty="0">
                          <a:solidFill>
                            <a:srgbClr val="B81AE0"/>
                          </a:solidFill>
                          <a:effectLst/>
                        </a:rPr>
                        <a:t>benefits</a:t>
                      </a:r>
                      <a:r>
                        <a:rPr lang="en-AU" sz="3200" b="1" dirty="0">
                          <a:effectLst/>
                        </a:rPr>
                        <a:t> of flooding.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40158"/>
                  </a:ext>
                </a:extLst>
              </a:tr>
            </a:tbl>
          </a:graphicData>
        </a:graphic>
      </p:graphicFrame>
      <p:pic>
        <p:nvPicPr>
          <p:cNvPr id="5" name="1509321401.0889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63459" y="3530971"/>
            <a:ext cx="44005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9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9337" y="362003"/>
            <a:ext cx="106685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Flooding</a:t>
            </a:r>
            <a:r>
              <a:rPr lang="en-AU" sz="28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happens when </a:t>
            </a:r>
            <a:r>
              <a:rPr lang="en-AU" sz="2800" b="1" i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excessive rainfall</a:t>
            </a:r>
            <a:r>
              <a:rPr lang="en-AU" sz="28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causes rivers to overflow into the surrounding land.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Flooding is particularly common in the north-east of Australia, especially in the state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Queensland.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Geography/1403667740199-162701298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08" y="2898526"/>
            <a:ext cx="5745691" cy="381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9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338" y="348814"/>
            <a:ext cx="609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Brisbane and several other cities were flooded in 2011.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Heavy rainfall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Queensland caused many rivers to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overflow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spread across the land.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flows across land as a result of flooding is called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run-off.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large floods, the run-off carries huge volumes of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sediment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(dirt and sand) with it.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04052119.121691g/1504052125088-130834956834761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41" y="1753917"/>
            <a:ext cx="4983691" cy="33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3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2667" y="9425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aren't drowned by the rising water are often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buried by sediment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settling on top of them.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 animals can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drown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flood waters, but they also bring aquatic animals like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snakes, crocodiles and sharks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rivers. The presence of these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predators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a major concern during the flooding of Brisbane.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6447834.430991g/1456447835313-427941340961383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088091"/>
            <a:ext cx="5224463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1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400877"/>
            <a:ext cx="1097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Run-off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also be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contaminated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things like raw sewage, disease-carrying pathogens or even radiation.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000" y="1573293"/>
            <a:ext cx="113622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tsunami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March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2011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flooded much of eastern Japan, including the </a:t>
            </a:r>
            <a:r>
              <a:rPr lang="en-AU" sz="28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Fukushima nuclear power plant.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surrounding area is still showing high levels of radioactivity.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Floods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bring many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hazards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them. Even when the water stops flowing, there is still the danger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losing your home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catching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disease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what's left behind.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Science/1374636824267-8014949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3491"/>
            <a:ext cx="3437467" cy="22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9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599" y="171440"/>
            <a:ext cx="114977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effects of flooding goes further than just a lot of water.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Run-off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flooding often accumulates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sediments, nutrients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harmful chemicals like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pesticides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surrounding land, all of which have significant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impacts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ecosystems.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Sediments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build up in shallow areas,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burying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choking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producers,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limits their ability to photosynthesise and provide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consumers. Therefore, organisms in every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trophic level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suffer.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0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605" y="191407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Sometimes, humans can make the damage of flooding worse.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Pesticides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poisonous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organisms,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not all of them pests. If animals drink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contaminated water,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pesticides may kill them or be passed onto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predators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eat them.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Pesticides and other chemicals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build up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bodies of predators until they become lethal, removing those predators from the food web.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31034859.735791g/1431034857214-208624936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2489200"/>
            <a:ext cx="5367673" cy="356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5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08675" y="813139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Flooding can move nutrients both from waterways and into waterways.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Excess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waterways can cause single-celled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algae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grow rapidly into toxic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algal blooms.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blooms block out light and soak up all the oxygen in the water, killing other organisms around them.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Science/1369960280502-749481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1" y="2078399"/>
            <a:ext cx="5534025" cy="36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7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702</Words>
  <Application>Microsoft Office PowerPoint</Application>
  <PresentationFormat>Widescreen</PresentationFormat>
  <Paragraphs>45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Flooding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Flooding</dc:title>
  <dc:creator>D'CRUZ Jean [Narrogin Senior High School]</dc:creator>
  <cp:lastModifiedBy>D'CRUZ Jean [Narrogin Senior High School]</cp:lastModifiedBy>
  <cp:revision>1</cp:revision>
  <dcterms:created xsi:type="dcterms:W3CDTF">2020-05-29T01:45:06Z</dcterms:created>
  <dcterms:modified xsi:type="dcterms:W3CDTF">2020-05-29T01:49:15Z</dcterms:modified>
</cp:coreProperties>
</file>